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8" r:id="rId6"/>
  </p:sldMasterIdLst>
  <p:notesMasterIdLst>
    <p:notesMasterId r:id="rId35"/>
  </p:notesMasterIdLst>
  <p:sldIdLst>
    <p:sldId id="278" r:id="rId7"/>
    <p:sldId id="287" r:id="rId8"/>
    <p:sldId id="568" r:id="rId9"/>
    <p:sldId id="569" r:id="rId10"/>
    <p:sldId id="522" r:id="rId11"/>
    <p:sldId id="340" r:id="rId12"/>
    <p:sldId id="325" r:id="rId13"/>
    <p:sldId id="540" r:id="rId14"/>
    <p:sldId id="539" r:id="rId15"/>
    <p:sldId id="312" r:id="rId16"/>
    <p:sldId id="315" r:id="rId17"/>
    <p:sldId id="316" r:id="rId18"/>
    <p:sldId id="262" r:id="rId19"/>
    <p:sldId id="317" r:id="rId20"/>
    <p:sldId id="318" r:id="rId21"/>
    <p:sldId id="551" r:id="rId22"/>
    <p:sldId id="577" r:id="rId23"/>
    <p:sldId id="559" r:id="rId24"/>
    <p:sldId id="560" r:id="rId25"/>
    <p:sldId id="564" r:id="rId26"/>
    <p:sldId id="566" r:id="rId27"/>
    <p:sldId id="576" r:id="rId28"/>
    <p:sldId id="378" r:id="rId29"/>
    <p:sldId id="351" r:id="rId30"/>
    <p:sldId id="352" r:id="rId31"/>
    <p:sldId id="567" r:id="rId32"/>
    <p:sldId id="583" r:id="rId33"/>
    <p:sldId id="2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ara Josipovic" initials="KJ" lastIdx="1" clrIdx="0">
    <p:extLst>
      <p:ext uri="{19B8F6BF-5375-455C-9EA6-DF929625EA0E}">
        <p15:presenceInfo xmlns:p15="http://schemas.microsoft.com/office/powerpoint/2012/main" userId="S::kjosipovic@wmo.int::3db77c78-b6f0-40c7-a5c2-2c2a2ad414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A"/>
    <a:srgbClr val="005A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68"/>
    <p:restoredTop sz="97625"/>
  </p:normalViewPr>
  <p:slideViewPr>
    <p:cSldViewPr snapToGrid="0" snapToObjects="1">
      <p:cViewPr varScale="1">
        <p:scale>
          <a:sx n="100" d="100"/>
          <a:sy n="100" d="100"/>
        </p:scale>
        <p:origin x="32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a,Shannon (elle | she, her) (ECCC)" userId="08c9de8a-2a36-467b-9130-949245b2e8b1" providerId="ADAL" clId="{F271F8D8-CD13-4879-BB67-C75AD7469038}"/>
    <pc:docChg chg="custSel modSld sldOrd">
      <pc:chgData name="Kaya,Shannon (elle | she, her) (ECCC)" userId="08c9de8a-2a36-467b-9130-949245b2e8b1" providerId="ADAL" clId="{F271F8D8-CD13-4879-BB67-C75AD7469038}" dt="2024-04-11T20:46:53.797" v="45" actId="20577"/>
      <pc:docMkLst>
        <pc:docMk/>
      </pc:docMkLst>
      <pc:sldChg chg="modSp mod">
        <pc:chgData name="Kaya,Shannon (elle | she, her) (ECCC)" userId="08c9de8a-2a36-467b-9130-949245b2e8b1" providerId="ADAL" clId="{F271F8D8-CD13-4879-BB67-C75AD7469038}" dt="2024-04-11T20:42:40.977" v="12" actId="20577"/>
        <pc:sldMkLst>
          <pc:docMk/>
          <pc:sldMk cId="302156058" sldId="287"/>
        </pc:sldMkLst>
        <pc:spChg chg="mod">
          <ac:chgData name="Kaya,Shannon (elle | she, her) (ECCC)" userId="08c9de8a-2a36-467b-9130-949245b2e8b1" providerId="ADAL" clId="{F271F8D8-CD13-4879-BB67-C75AD7469038}" dt="2024-04-11T20:42:40.977" v="12" actId="20577"/>
          <ac:spMkLst>
            <pc:docMk/>
            <pc:sldMk cId="302156058" sldId="287"/>
            <ac:spMk id="3" creationId="{BAD84F13-C100-1B34-217A-704EB82E3E7C}"/>
          </ac:spMkLst>
        </pc:spChg>
      </pc:sldChg>
      <pc:sldChg chg="modSp mod">
        <pc:chgData name="Kaya,Shannon (elle | she, her) (ECCC)" userId="08c9de8a-2a36-467b-9130-949245b2e8b1" providerId="ADAL" clId="{F271F8D8-CD13-4879-BB67-C75AD7469038}" dt="2024-04-11T20:46:53.797" v="45" actId="20577"/>
        <pc:sldMkLst>
          <pc:docMk/>
          <pc:sldMk cId="2131464018" sldId="567"/>
        </pc:sldMkLst>
        <pc:spChg chg="mod">
          <ac:chgData name="Kaya,Shannon (elle | she, her) (ECCC)" userId="08c9de8a-2a36-467b-9130-949245b2e8b1" providerId="ADAL" clId="{F271F8D8-CD13-4879-BB67-C75AD7469038}" dt="2024-04-11T20:46:53.797" v="45" actId="20577"/>
          <ac:spMkLst>
            <pc:docMk/>
            <pc:sldMk cId="2131464018" sldId="567"/>
            <ac:spMk id="33" creationId="{A8B5018D-A935-195E-4C1C-431FCAC2EAF9}"/>
          </ac:spMkLst>
        </pc:spChg>
      </pc:sldChg>
      <pc:sldChg chg="modSp mod ord">
        <pc:chgData name="Kaya,Shannon (elle | she, her) (ECCC)" userId="08c9de8a-2a36-467b-9130-949245b2e8b1" providerId="ADAL" clId="{F271F8D8-CD13-4879-BB67-C75AD7469038}" dt="2024-04-11T20:45:54.866" v="15" actId="207"/>
        <pc:sldMkLst>
          <pc:docMk/>
          <pc:sldMk cId="640585168" sldId="576"/>
        </pc:sldMkLst>
        <pc:spChg chg="mod">
          <ac:chgData name="Kaya,Shannon (elle | she, her) (ECCC)" userId="08c9de8a-2a36-467b-9130-949245b2e8b1" providerId="ADAL" clId="{F271F8D8-CD13-4879-BB67-C75AD7469038}" dt="2024-04-11T20:45:54.866" v="15" actId="207"/>
          <ac:spMkLst>
            <pc:docMk/>
            <pc:sldMk cId="640585168" sldId="576"/>
            <ac:spMk id="10" creationId="{D29D5A98-4290-E6F1-34D9-2131A7BB314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ghahremaninezhadr\Desktop\q3\Q03%20Response%20Classification_v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ldridgep\Documents\Environmental%20Sustainability\Copy%20of%20Copy%20of%20Registration%20Form%20(Updated)(407%20Responses)(4%20Sept)_AC.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8017685988273252"/>
          <c:y val="0.21173675755124363"/>
          <c:w val="0.59971672415778277"/>
          <c:h val="0.64983478984128429"/>
        </c:manualLayout>
      </c:layout>
      <c:pieChart>
        <c:varyColors val="1"/>
        <c:ser>
          <c:idx val="0"/>
          <c:order val="0"/>
          <c:dPt>
            <c:idx val="0"/>
            <c:bubble3D val="0"/>
            <c:spPr>
              <a:solidFill>
                <a:schemeClr val="accent5">
                  <a:shade val="47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09B-4F2B-B870-FCC9CC07F822}"/>
              </c:ext>
            </c:extLst>
          </c:dPt>
          <c:dPt>
            <c:idx val="1"/>
            <c:bubble3D val="0"/>
            <c:spPr>
              <a:solidFill>
                <a:schemeClr val="accent5">
                  <a:shade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09B-4F2B-B870-FCC9CC07F822}"/>
              </c:ext>
            </c:extLst>
          </c:dPt>
          <c:dPt>
            <c:idx val="2"/>
            <c:bubble3D val="0"/>
            <c:spPr>
              <a:solidFill>
                <a:schemeClr val="accent5">
                  <a:shade val="82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09B-4F2B-B870-FCC9CC07F822}"/>
              </c:ext>
            </c:extLst>
          </c:dPt>
          <c:dPt>
            <c:idx val="3"/>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09B-4F2B-B870-FCC9CC07F822}"/>
              </c:ext>
            </c:extLst>
          </c:dPt>
          <c:dPt>
            <c:idx val="4"/>
            <c:bubble3D val="0"/>
            <c:spPr>
              <a:solidFill>
                <a:schemeClr val="accent5">
                  <a:tint val="83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E09B-4F2B-B870-FCC9CC07F822}"/>
              </c:ext>
            </c:extLst>
          </c:dPt>
          <c:dPt>
            <c:idx val="5"/>
            <c:bubble3D val="0"/>
            <c:spPr>
              <a:solidFill>
                <a:schemeClr val="accent5">
                  <a:tint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E09B-4F2B-B870-FCC9CC07F822}"/>
              </c:ext>
            </c:extLst>
          </c:dPt>
          <c:dPt>
            <c:idx val="6"/>
            <c:bubble3D val="0"/>
            <c:spPr>
              <a:solidFill>
                <a:schemeClr val="accent5">
                  <a:tint val="4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E09B-4F2B-B870-FCC9CC07F822}"/>
              </c:ext>
            </c:extLst>
          </c:dPt>
          <c:dLbls>
            <c:delete val="1"/>
          </c:dLbls>
          <c:cat>
            <c:strRef>
              <c:f>Lists!$J$4:$J$10</c:f>
              <c:strCache>
                <c:ptCount val="7"/>
                <c:pt idx="0">
                  <c:v>Sustainable tech - complementary obs</c:v>
                </c:pt>
                <c:pt idx="1">
                  <c:v>Transitioning to greener business practices</c:v>
                </c:pt>
                <c:pt idx="2">
                  <c:v>Alternative data sources</c:v>
                </c:pt>
                <c:pt idx="3">
                  <c:v>Undefined</c:v>
                </c:pt>
                <c:pt idx="4">
                  <c:v>Sutainable tech - greening obs</c:v>
                </c:pt>
                <c:pt idx="5">
                  <c:v>Improving tech/telecom infrastructure</c:v>
                </c:pt>
                <c:pt idx="6">
                  <c:v>Capacity development and outreach</c:v>
                </c:pt>
              </c:strCache>
            </c:strRef>
          </c:cat>
          <c:val>
            <c:numRef>
              <c:f>Lists!$K$4:$K$10</c:f>
              <c:numCache>
                <c:formatCode>General</c:formatCode>
                <c:ptCount val="7"/>
                <c:pt idx="0">
                  <c:v>4</c:v>
                </c:pt>
                <c:pt idx="1">
                  <c:v>12</c:v>
                </c:pt>
                <c:pt idx="2">
                  <c:v>5</c:v>
                </c:pt>
                <c:pt idx="3">
                  <c:v>1</c:v>
                </c:pt>
                <c:pt idx="4">
                  <c:v>7</c:v>
                </c:pt>
                <c:pt idx="5">
                  <c:v>11</c:v>
                </c:pt>
                <c:pt idx="6">
                  <c:v>2</c:v>
                </c:pt>
              </c:numCache>
            </c:numRef>
          </c:val>
          <c:extLst>
            <c:ext xmlns:c16="http://schemas.microsoft.com/office/drawing/2014/chart" uri="{C3380CC4-5D6E-409C-BE32-E72D297353CC}">
              <c16:uniqueId val="{0000000E-E09B-4F2B-B870-FCC9CC07F822}"/>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2782230159417153"/>
          <c:y val="0.30805967878497459"/>
          <c:w val="0.41794752663911128"/>
          <c:h val="0.67833333333333334"/>
        </c:manualLayout>
      </c:layout>
      <c:pieChart>
        <c:varyColors val="1"/>
        <c:ser>
          <c:idx val="0"/>
          <c:order val="0"/>
          <c:dPt>
            <c:idx val="0"/>
            <c:bubble3D val="0"/>
            <c:spPr>
              <a:solidFill>
                <a:schemeClr val="accent5">
                  <a:shade val="53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559-486C-9BBB-EDA8C7593728}"/>
              </c:ext>
            </c:extLst>
          </c:dPt>
          <c:dPt>
            <c:idx val="1"/>
            <c:bubble3D val="0"/>
            <c:spPr>
              <a:solidFill>
                <a:schemeClr val="accent5">
                  <a:shade val="7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559-486C-9BBB-EDA8C7593728}"/>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559-486C-9BBB-EDA8C7593728}"/>
              </c:ext>
            </c:extLst>
          </c:dPt>
          <c:dPt>
            <c:idx val="3"/>
            <c:bubble3D val="0"/>
            <c:spPr>
              <a:solidFill>
                <a:schemeClr val="accent5">
                  <a:tint val="77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559-486C-9BBB-EDA8C7593728}"/>
              </c:ext>
            </c:extLst>
          </c:dPt>
          <c:dPt>
            <c:idx val="4"/>
            <c:bubble3D val="0"/>
            <c:spPr>
              <a:solidFill>
                <a:schemeClr val="accent5">
                  <a:tint val="54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3559-486C-9BBB-EDA8C7593728}"/>
              </c:ext>
            </c:extLst>
          </c:dPt>
          <c:dLbls>
            <c:delete val="1"/>
          </c:dLbls>
          <c:cat>
            <c:strRef>
              <c:f>Sheet2!$A$1:$A$5</c:f>
              <c:strCache>
                <c:ptCount val="5"/>
                <c:pt idx="0">
                  <c:v>Not applicable or do not know</c:v>
                </c:pt>
                <c:pt idx="1">
                  <c:v>Not at all important</c:v>
                </c:pt>
                <c:pt idx="2">
                  <c:v>Of little importance</c:v>
                </c:pt>
                <c:pt idx="3">
                  <c:v>Somewhat important</c:v>
                </c:pt>
                <c:pt idx="4">
                  <c:v>Very important</c:v>
                </c:pt>
              </c:strCache>
            </c:strRef>
          </c:cat>
          <c:val>
            <c:numRef>
              <c:f>Sheet2!$B$1:$B$5</c:f>
              <c:numCache>
                <c:formatCode>General</c:formatCode>
                <c:ptCount val="5"/>
                <c:pt idx="0">
                  <c:v>7</c:v>
                </c:pt>
                <c:pt idx="1">
                  <c:v>3</c:v>
                </c:pt>
                <c:pt idx="2">
                  <c:v>20</c:v>
                </c:pt>
                <c:pt idx="3">
                  <c:v>28</c:v>
                </c:pt>
                <c:pt idx="4">
                  <c:v>22</c:v>
                </c:pt>
              </c:numCache>
            </c:numRef>
          </c:val>
          <c:extLst>
            <c:ext xmlns:c16="http://schemas.microsoft.com/office/drawing/2014/chart" uri="{C3380CC4-5D6E-409C-BE32-E72D297353CC}">
              <c16:uniqueId val="{0000000A-3559-486C-9BBB-EDA8C7593728}"/>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dPt>
            <c:idx val="0"/>
            <c:bubble3D val="0"/>
            <c:spPr>
              <a:solidFill>
                <a:schemeClr val="accent5">
                  <a:shade val="53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FB0-4855-B437-A69402B0A4ED}"/>
              </c:ext>
            </c:extLst>
          </c:dPt>
          <c:dPt>
            <c:idx val="1"/>
            <c:bubble3D val="0"/>
            <c:spPr>
              <a:solidFill>
                <a:schemeClr val="accent5">
                  <a:shade val="7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FB0-4855-B437-A69402B0A4ED}"/>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FB0-4855-B437-A69402B0A4ED}"/>
              </c:ext>
            </c:extLst>
          </c:dPt>
          <c:dPt>
            <c:idx val="3"/>
            <c:bubble3D val="0"/>
            <c:spPr>
              <a:solidFill>
                <a:schemeClr val="accent5">
                  <a:tint val="77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FB0-4855-B437-A69402B0A4ED}"/>
              </c:ext>
            </c:extLst>
          </c:dPt>
          <c:dPt>
            <c:idx val="4"/>
            <c:bubble3D val="0"/>
            <c:spPr>
              <a:solidFill>
                <a:schemeClr val="accent5">
                  <a:tint val="54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FB0-4855-B437-A69402B0A4ED}"/>
              </c:ext>
            </c:extLst>
          </c:dPt>
          <c:dLbls>
            <c:delete val="1"/>
          </c:dLbls>
          <c:cat>
            <c:strRef>
              <c:f>Sheet1!$C$10:$C$14</c:f>
              <c:strCache>
                <c:ptCount val="5"/>
                <c:pt idx="0">
                  <c:v>28% of the respondents: 1-10% </c:v>
                </c:pt>
                <c:pt idx="1">
                  <c:v>25% of the respondents: 11-40%</c:v>
                </c:pt>
                <c:pt idx="2">
                  <c:v>9% of the respondents: Do not know or N/A</c:v>
                </c:pt>
                <c:pt idx="3">
                  <c:v>12% of the respondents: 41-60%</c:v>
                </c:pt>
                <c:pt idx="4">
                  <c:v>25% of the respondents: &lt; 61%</c:v>
                </c:pt>
              </c:strCache>
            </c:strRef>
          </c:cat>
          <c:val>
            <c:numRef>
              <c:f>Sheet1!$B$10:$B$14</c:f>
              <c:numCache>
                <c:formatCode>General</c:formatCode>
                <c:ptCount val="5"/>
                <c:pt idx="0">
                  <c:v>0.28000000000000003</c:v>
                </c:pt>
                <c:pt idx="1">
                  <c:v>0.25</c:v>
                </c:pt>
                <c:pt idx="2">
                  <c:v>0.09</c:v>
                </c:pt>
                <c:pt idx="3">
                  <c:v>0.12</c:v>
                </c:pt>
                <c:pt idx="4">
                  <c:v>0.25</c:v>
                </c:pt>
              </c:numCache>
            </c:numRef>
          </c:val>
          <c:extLst>
            <c:ext xmlns:c16="http://schemas.microsoft.com/office/drawing/2014/chart" uri="{C3380CC4-5D6E-409C-BE32-E72D297353CC}">
              <c16:uniqueId val="{0000000A-4FB0-4855-B437-A69402B0A4ED}"/>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3095978753683452E-2"/>
          <c:y val="3.3680732692153763E-2"/>
          <c:w val="0.95380804249263307"/>
          <c:h val="0.84171212882482449"/>
        </c:manualLayout>
      </c:layout>
      <c:barChart>
        <c:barDir val="bar"/>
        <c:grouping val="percentStacked"/>
        <c:varyColors val="0"/>
        <c:ser>
          <c:idx val="0"/>
          <c:order val="0"/>
          <c:tx>
            <c:strRef>
              <c:f>Sheet2!$C$11</c:f>
              <c:strCache>
                <c:ptCount val="1"/>
                <c:pt idx="0">
                  <c:v>Yes</c:v>
                </c:pt>
              </c:strCache>
            </c:strRef>
          </c:tx>
          <c:spPr>
            <a:solidFill>
              <a:schemeClr val="accent5">
                <a:shade val="65000"/>
              </a:schemeClr>
            </a:solidFill>
            <a:ln>
              <a:noFill/>
            </a:ln>
            <a:effectLst/>
          </c:spPr>
          <c:invertIfNegative val="0"/>
          <c:dLbls>
            <c:dLbl>
              <c:idx val="0"/>
              <c:tx>
                <c:rich>
                  <a:bodyPr/>
                  <a:lstStyle/>
                  <a:p>
                    <a:fld id="{FD66A54B-DA90-4A35-BEFC-2A45B1459056}"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6E1-4BF7-A1D0-829A4D3149DA}"/>
                </c:ext>
              </c:extLst>
            </c:dLbl>
            <c:dLbl>
              <c:idx val="1"/>
              <c:tx>
                <c:rich>
                  <a:bodyPr/>
                  <a:lstStyle/>
                  <a:p>
                    <a:fld id="{C6848E43-45D7-4E61-BD3A-8CD76F7AD90B}"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6E1-4BF7-A1D0-829A4D3149DA}"/>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Sheet2!$D$11:$E$11</c:f>
              <c:numCache>
                <c:formatCode>0%</c:formatCode>
                <c:ptCount val="2"/>
                <c:pt idx="0">
                  <c:v>0.68</c:v>
                </c:pt>
                <c:pt idx="1">
                  <c:v>0.68</c:v>
                </c:pt>
              </c:numCache>
            </c:numRef>
          </c:val>
          <c:extLst>
            <c:ext xmlns:c16="http://schemas.microsoft.com/office/drawing/2014/chart" uri="{C3380CC4-5D6E-409C-BE32-E72D297353CC}">
              <c16:uniqueId val="{00000000-73DB-4964-B735-92DB2602F8E9}"/>
            </c:ext>
          </c:extLst>
        </c:ser>
        <c:ser>
          <c:idx val="1"/>
          <c:order val="1"/>
          <c:tx>
            <c:strRef>
              <c:f>Sheet2!$C$13</c:f>
              <c:strCache>
                <c:ptCount val="1"/>
                <c:pt idx="0">
                  <c:v>Do not know</c:v>
                </c:pt>
              </c:strCache>
            </c:strRef>
          </c:tx>
          <c:spPr>
            <a:solidFill>
              <a:schemeClr val="accent5"/>
            </a:solidFill>
            <a:ln>
              <a:noFill/>
            </a:ln>
            <a:effectLst/>
          </c:spPr>
          <c:invertIfNegative val="0"/>
          <c:dLbls>
            <c:dLbl>
              <c:idx val="0"/>
              <c:tx>
                <c:rich>
                  <a:bodyPr/>
                  <a:lstStyle/>
                  <a:p>
                    <a:fld id="{A68018B3-C870-4088-A17B-1100D638D9E8}"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6E1-4BF7-A1D0-829A4D3149DA}"/>
                </c:ext>
              </c:extLst>
            </c:dLbl>
            <c:dLbl>
              <c:idx val="1"/>
              <c:tx>
                <c:rich>
                  <a:bodyPr/>
                  <a:lstStyle/>
                  <a:p>
                    <a:fld id="{D6DBDDAA-1CB2-4BD5-BE8D-981BDA3571D9}"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6E1-4BF7-A1D0-829A4D3149DA}"/>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Sheet2!$D$13:$E$13</c:f>
              <c:numCache>
                <c:formatCode>0%</c:formatCode>
                <c:ptCount val="2"/>
                <c:pt idx="0">
                  <c:v>0.19</c:v>
                </c:pt>
                <c:pt idx="1">
                  <c:v>0.22</c:v>
                </c:pt>
              </c:numCache>
            </c:numRef>
          </c:val>
          <c:extLst>
            <c:ext xmlns:c16="http://schemas.microsoft.com/office/drawing/2014/chart" uri="{C3380CC4-5D6E-409C-BE32-E72D297353CC}">
              <c16:uniqueId val="{00000001-73DB-4964-B735-92DB2602F8E9}"/>
            </c:ext>
          </c:extLst>
        </c:ser>
        <c:ser>
          <c:idx val="2"/>
          <c:order val="2"/>
          <c:tx>
            <c:strRef>
              <c:f>Sheet2!$C$12</c:f>
              <c:strCache>
                <c:ptCount val="1"/>
                <c:pt idx="0">
                  <c:v>No</c:v>
                </c:pt>
              </c:strCache>
            </c:strRef>
          </c:tx>
          <c:spPr>
            <a:solidFill>
              <a:schemeClr val="accent5">
                <a:tint val="65000"/>
              </a:schemeClr>
            </a:solidFill>
            <a:ln>
              <a:noFill/>
            </a:ln>
            <a:effectLst/>
          </c:spPr>
          <c:invertIfNegative val="0"/>
          <c:dLbls>
            <c:dLbl>
              <c:idx val="0"/>
              <c:tx>
                <c:rich>
                  <a:bodyPr/>
                  <a:lstStyle/>
                  <a:p>
                    <a:fld id="{E15D1D91-3DF5-4338-A90F-301E72D35E8D}"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6E1-4BF7-A1D0-829A4D3149DA}"/>
                </c:ext>
              </c:extLst>
            </c:dLbl>
            <c:dLbl>
              <c:idx val="1"/>
              <c:tx>
                <c:rich>
                  <a:bodyPr/>
                  <a:lstStyle/>
                  <a:p>
                    <a:fld id="{CE08D745-9E3D-4400-9327-F637C203BDDA}"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6E1-4BF7-A1D0-829A4D3149DA}"/>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Sheet2!$D$12:$E$12</c:f>
              <c:numCache>
                <c:formatCode>0%</c:formatCode>
                <c:ptCount val="2"/>
                <c:pt idx="0">
                  <c:v>0.13</c:v>
                </c:pt>
                <c:pt idx="1">
                  <c:v>0.1</c:v>
                </c:pt>
              </c:numCache>
            </c:numRef>
          </c:val>
          <c:extLst>
            <c:ext xmlns:c16="http://schemas.microsoft.com/office/drawing/2014/chart" uri="{C3380CC4-5D6E-409C-BE32-E72D297353CC}">
              <c16:uniqueId val="{00000002-73DB-4964-B735-92DB2602F8E9}"/>
            </c:ext>
          </c:extLst>
        </c:ser>
        <c:dLbls>
          <c:dLblPos val="ctr"/>
          <c:showLegendKey val="0"/>
          <c:showVal val="1"/>
          <c:showCatName val="0"/>
          <c:showSerName val="0"/>
          <c:showPercent val="0"/>
          <c:showBubbleSize val="0"/>
        </c:dLbls>
        <c:gapWidth val="150"/>
        <c:overlap val="100"/>
        <c:axId val="456599663"/>
        <c:axId val="456595823"/>
      </c:barChart>
      <c:catAx>
        <c:axId val="456599663"/>
        <c:scaling>
          <c:orientation val="minMax"/>
        </c:scaling>
        <c:delete val="1"/>
        <c:axPos val="l"/>
        <c:numFmt formatCode="General" sourceLinked="1"/>
        <c:majorTickMark val="none"/>
        <c:minorTickMark val="none"/>
        <c:tickLblPos val="nextTo"/>
        <c:crossAx val="456595823"/>
        <c:crosses val="autoZero"/>
        <c:auto val="1"/>
        <c:lblAlgn val="ctr"/>
        <c:lblOffset val="100"/>
        <c:noMultiLvlLbl val="0"/>
      </c:catAx>
      <c:valAx>
        <c:axId val="456595823"/>
        <c:scaling>
          <c:orientation val="minMax"/>
        </c:scaling>
        <c:delete val="1"/>
        <c:axPos val="b"/>
        <c:numFmt formatCode="0%" sourceLinked="1"/>
        <c:majorTickMark val="out"/>
        <c:minorTickMark val="none"/>
        <c:tickLblPos val="nextTo"/>
        <c:crossAx val="456599663"/>
        <c:crosses val="autoZero"/>
        <c:crossBetween val="between"/>
      </c:valAx>
      <c:spPr>
        <a:noFill/>
        <a:ln>
          <a:noFill/>
        </a:ln>
        <a:effectLst/>
      </c:spPr>
    </c:plotArea>
    <c:legend>
      <c:legendPos val="b"/>
      <c:layout>
        <c:manualLayout>
          <c:xMode val="edge"/>
          <c:yMode val="edge"/>
          <c:x val="0.27294635913469933"/>
          <c:y val="0.79717086667251724"/>
          <c:w val="0.46670508832351959"/>
          <c:h val="7.751787826935416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3980960326200305E-2"/>
          <c:y val="0.14173748481325824"/>
          <c:w val="0.49525774484554469"/>
          <c:h val="0.69960640827719811"/>
        </c:manualLayout>
      </c:layout>
      <c:doughnutChart>
        <c:varyColors val="1"/>
        <c:ser>
          <c:idx val="0"/>
          <c:order val="0"/>
          <c:dPt>
            <c:idx val="0"/>
            <c:bubble3D val="0"/>
            <c:spPr>
              <a:solidFill>
                <a:schemeClr val="accent5">
                  <a:shade val="50000"/>
                </a:schemeClr>
              </a:solidFill>
              <a:ln w="19050">
                <a:solidFill>
                  <a:schemeClr val="lt1"/>
                </a:solidFill>
              </a:ln>
              <a:effectLst/>
            </c:spPr>
            <c:extLst>
              <c:ext xmlns:c16="http://schemas.microsoft.com/office/drawing/2014/chart" uri="{C3380CC4-5D6E-409C-BE32-E72D297353CC}">
                <c16:uniqueId val="{00000001-82DF-4807-B4D3-2C856FA69648}"/>
              </c:ext>
            </c:extLst>
          </c:dPt>
          <c:dPt>
            <c:idx val="1"/>
            <c:bubble3D val="0"/>
            <c:spPr>
              <a:solidFill>
                <a:schemeClr val="accent5">
                  <a:shade val="70000"/>
                </a:schemeClr>
              </a:solidFill>
              <a:ln w="19050">
                <a:solidFill>
                  <a:schemeClr val="lt1"/>
                </a:solidFill>
              </a:ln>
              <a:effectLst/>
            </c:spPr>
            <c:extLst>
              <c:ext xmlns:c16="http://schemas.microsoft.com/office/drawing/2014/chart" uri="{C3380CC4-5D6E-409C-BE32-E72D297353CC}">
                <c16:uniqueId val="{00000003-82DF-4807-B4D3-2C856FA69648}"/>
              </c:ext>
            </c:extLst>
          </c:dPt>
          <c:dPt>
            <c:idx val="2"/>
            <c:bubble3D val="0"/>
            <c:spPr>
              <a:solidFill>
                <a:schemeClr val="accent5">
                  <a:shade val="90000"/>
                </a:schemeClr>
              </a:solidFill>
              <a:ln w="19050">
                <a:solidFill>
                  <a:schemeClr val="lt1"/>
                </a:solidFill>
              </a:ln>
              <a:effectLst/>
            </c:spPr>
            <c:extLst>
              <c:ext xmlns:c16="http://schemas.microsoft.com/office/drawing/2014/chart" uri="{C3380CC4-5D6E-409C-BE32-E72D297353CC}">
                <c16:uniqueId val="{00000005-82DF-4807-B4D3-2C856FA69648}"/>
              </c:ext>
            </c:extLst>
          </c:dPt>
          <c:dPt>
            <c:idx val="3"/>
            <c:bubble3D val="0"/>
            <c:spPr>
              <a:solidFill>
                <a:schemeClr val="accent5">
                  <a:tint val="90000"/>
                </a:schemeClr>
              </a:solidFill>
              <a:ln w="19050">
                <a:solidFill>
                  <a:schemeClr val="lt1"/>
                </a:solidFill>
              </a:ln>
              <a:effectLst/>
            </c:spPr>
            <c:extLst>
              <c:ext xmlns:c16="http://schemas.microsoft.com/office/drawing/2014/chart" uri="{C3380CC4-5D6E-409C-BE32-E72D297353CC}">
                <c16:uniqueId val="{00000007-82DF-4807-B4D3-2C856FA69648}"/>
              </c:ext>
            </c:extLst>
          </c:dPt>
          <c:dPt>
            <c:idx val="4"/>
            <c:bubble3D val="0"/>
            <c:spPr>
              <a:solidFill>
                <a:schemeClr val="accent5">
                  <a:tint val="70000"/>
                </a:schemeClr>
              </a:solidFill>
              <a:ln w="19050">
                <a:solidFill>
                  <a:schemeClr val="lt1"/>
                </a:solidFill>
              </a:ln>
              <a:effectLst/>
            </c:spPr>
            <c:extLst>
              <c:ext xmlns:c16="http://schemas.microsoft.com/office/drawing/2014/chart" uri="{C3380CC4-5D6E-409C-BE32-E72D297353CC}">
                <c16:uniqueId val="{00000009-82DF-4807-B4D3-2C856FA69648}"/>
              </c:ext>
            </c:extLst>
          </c:dPt>
          <c:dPt>
            <c:idx val="5"/>
            <c:bubble3D val="0"/>
            <c:spPr>
              <a:solidFill>
                <a:schemeClr val="accent5">
                  <a:tint val="50000"/>
                </a:schemeClr>
              </a:solidFill>
              <a:ln w="19050">
                <a:solidFill>
                  <a:schemeClr val="lt1"/>
                </a:solidFill>
              </a:ln>
              <a:effectLst/>
            </c:spPr>
            <c:extLst>
              <c:ext xmlns:c16="http://schemas.microsoft.com/office/drawing/2014/chart" uri="{C3380CC4-5D6E-409C-BE32-E72D297353CC}">
                <c16:uniqueId val="{0000000B-82DF-4807-B4D3-2C856FA69648}"/>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Continents!$A$12:$A$17</c:f>
              <c:strCache>
                <c:ptCount val="6"/>
                <c:pt idx="0">
                  <c:v>Africa</c:v>
                </c:pt>
                <c:pt idx="1">
                  <c:v>Asia</c:v>
                </c:pt>
                <c:pt idx="2">
                  <c:v>Europe</c:v>
                </c:pt>
                <c:pt idx="3">
                  <c:v>North America</c:v>
                </c:pt>
                <c:pt idx="4">
                  <c:v>Oceania</c:v>
                </c:pt>
                <c:pt idx="5">
                  <c:v>South America</c:v>
                </c:pt>
              </c:strCache>
            </c:strRef>
          </c:cat>
          <c:val>
            <c:numRef>
              <c:f>Continents!$B$12:$B$17</c:f>
              <c:numCache>
                <c:formatCode>0.00%</c:formatCode>
                <c:ptCount val="6"/>
                <c:pt idx="0">
                  <c:v>0.23399014778325122</c:v>
                </c:pt>
                <c:pt idx="1">
                  <c:v>0.32019704433497537</c:v>
                </c:pt>
                <c:pt idx="2">
                  <c:v>0.18226600985221675</c:v>
                </c:pt>
                <c:pt idx="3">
                  <c:v>0.15763546798029557</c:v>
                </c:pt>
                <c:pt idx="4">
                  <c:v>4.1871921182266007E-2</c:v>
                </c:pt>
                <c:pt idx="5">
                  <c:v>6.4039408866995079E-2</c:v>
                </c:pt>
              </c:numCache>
            </c:numRef>
          </c:val>
          <c:extLst>
            <c:ext xmlns:c16="http://schemas.microsoft.com/office/drawing/2014/chart" uri="{C3380CC4-5D6E-409C-BE32-E72D297353CC}">
              <c16:uniqueId val="{0000000C-82DF-4807-B4D3-2C856FA6964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6859674948038907"/>
          <c:y val="0.16069348148896925"/>
          <c:w val="0.39319043452901725"/>
          <c:h val="0.6496972888107220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 Id="rId4"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 Id="rId4"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A316B0-C419-4442-9623-E36476905FA8}" type="doc">
      <dgm:prSet loTypeId="urn:microsoft.com/office/officeart/2005/8/layout/vList3" loCatId="picture" qsTypeId="urn:microsoft.com/office/officeart/2005/8/quickstyle/simple1" qsCatId="simple" csTypeId="urn:microsoft.com/office/officeart/2005/8/colors/accent5_3" csCatId="accent5" phldr="1"/>
      <dgm:spPr/>
      <dgm:t>
        <a:bodyPr/>
        <a:lstStyle/>
        <a:p>
          <a:endParaRPr lang="en-US"/>
        </a:p>
      </dgm:t>
    </dgm:pt>
    <dgm:pt modelId="{88ED1241-B9C1-480A-9F6F-894E9F4F050A}">
      <dgm:prSet custT="1"/>
      <dgm:spPr/>
      <dgm:t>
        <a:bodyPr/>
        <a:lstStyle/>
        <a:p>
          <a:pPr rtl="0"/>
          <a:r>
            <a:rPr lang="en-CA" sz="1800">
              <a:latin typeface="Calibri" panose="020F0502020204030204" pitchFamily="34" charset="0"/>
              <a:cs typeface="Calibri" panose="020F0502020204030204" pitchFamily="34" charset="0"/>
            </a:rPr>
            <a:t>Meteorological</a:t>
          </a:r>
        </a:p>
      </dgm:t>
    </dgm:pt>
    <dgm:pt modelId="{78712F9D-AE3F-4CE4-B765-99BB3A743A19}" type="parTrans" cxnId="{CFCFC813-6148-4E76-A17F-11507ED6F0C5}">
      <dgm:prSet/>
      <dgm:spPr/>
      <dgm:t>
        <a:bodyPr/>
        <a:lstStyle/>
        <a:p>
          <a:endParaRPr lang="en-US" sz="1800">
            <a:latin typeface="Calibri" panose="020F0502020204030204" pitchFamily="34" charset="0"/>
            <a:cs typeface="Calibri" panose="020F0502020204030204" pitchFamily="34" charset="0"/>
          </a:endParaRPr>
        </a:p>
      </dgm:t>
    </dgm:pt>
    <dgm:pt modelId="{4F1C78AC-B104-41D5-8FF1-E00CEE50B239}" type="sibTrans" cxnId="{CFCFC813-6148-4E76-A17F-11507ED6F0C5}">
      <dgm:prSet/>
      <dgm:spPr/>
      <dgm:t>
        <a:bodyPr/>
        <a:lstStyle/>
        <a:p>
          <a:endParaRPr lang="en-US" sz="1800">
            <a:latin typeface="Calibri" panose="020F0502020204030204" pitchFamily="34" charset="0"/>
            <a:cs typeface="Calibri" panose="020F0502020204030204" pitchFamily="34" charset="0"/>
          </a:endParaRPr>
        </a:p>
      </dgm:t>
    </dgm:pt>
    <dgm:pt modelId="{9104AF68-CC71-4718-81EA-E6228E35C480}">
      <dgm:prSet custT="1"/>
      <dgm:spPr/>
      <dgm:t>
        <a:bodyPr/>
        <a:lstStyle/>
        <a:p>
          <a:pPr rtl="0"/>
          <a:r>
            <a:rPr lang="en-CA" sz="1800">
              <a:latin typeface="Calibri" panose="020F0502020204030204" pitchFamily="34" charset="0"/>
              <a:cs typeface="Calibri" panose="020F0502020204030204" pitchFamily="34" charset="0"/>
            </a:rPr>
            <a:t>Hydrological</a:t>
          </a:r>
        </a:p>
      </dgm:t>
    </dgm:pt>
    <dgm:pt modelId="{1B615B5F-7E13-4834-84F6-CC7674CDD0BB}" type="parTrans" cxnId="{EC7180E0-5A18-4F09-96B3-62D22DB7BDFE}">
      <dgm:prSet/>
      <dgm:spPr/>
      <dgm:t>
        <a:bodyPr/>
        <a:lstStyle/>
        <a:p>
          <a:endParaRPr lang="en-US" sz="1800">
            <a:latin typeface="Calibri" panose="020F0502020204030204" pitchFamily="34" charset="0"/>
            <a:cs typeface="Calibri" panose="020F0502020204030204" pitchFamily="34" charset="0"/>
          </a:endParaRPr>
        </a:p>
      </dgm:t>
    </dgm:pt>
    <dgm:pt modelId="{7F419C41-0BA0-4186-B32D-2DEB53CB0A62}" type="sibTrans" cxnId="{EC7180E0-5A18-4F09-96B3-62D22DB7BDFE}">
      <dgm:prSet/>
      <dgm:spPr/>
      <dgm:t>
        <a:bodyPr/>
        <a:lstStyle/>
        <a:p>
          <a:endParaRPr lang="en-US" sz="1800">
            <a:latin typeface="Calibri" panose="020F0502020204030204" pitchFamily="34" charset="0"/>
            <a:cs typeface="Calibri" panose="020F0502020204030204" pitchFamily="34" charset="0"/>
          </a:endParaRPr>
        </a:p>
      </dgm:t>
    </dgm:pt>
    <dgm:pt modelId="{44F12CE2-67E9-463A-963D-69483C08D4A1}">
      <dgm:prSet custT="1"/>
      <dgm:spPr/>
      <dgm:t>
        <a:bodyPr/>
        <a:lstStyle/>
        <a:p>
          <a:pPr rtl="0"/>
          <a:r>
            <a:rPr lang="en-CA" sz="1800">
              <a:latin typeface="Calibri" panose="020F0502020204030204" pitchFamily="34" charset="0"/>
              <a:cs typeface="Calibri" panose="020F0502020204030204" pitchFamily="34" charset="0"/>
            </a:rPr>
            <a:t>Atmospheric chemistry</a:t>
          </a:r>
        </a:p>
      </dgm:t>
    </dgm:pt>
    <dgm:pt modelId="{29CB55E5-E08A-4BC0-99DD-816F9000E77A}" type="parTrans" cxnId="{E4354873-888C-4C27-8B4F-FC4F9A6A203D}">
      <dgm:prSet/>
      <dgm:spPr/>
      <dgm:t>
        <a:bodyPr/>
        <a:lstStyle/>
        <a:p>
          <a:endParaRPr lang="en-US" sz="1800">
            <a:latin typeface="Calibri" panose="020F0502020204030204" pitchFamily="34" charset="0"/>
            <a:cs typeface="Calibri" panose="020F0502020204030204" pitchFamily="34" charset="0"/>
          </a:endParaRPr>
        </a:p>
      </dgm:t>
    </dgm:pt>
    <dgm:pt modelId="{054DF828-CAB8-4149-A1E0-9A966C9C1120}" type="sibTrans" cxnId="{E4354873-888C-4C27-8B4F-FC4F9A6A203D}">
      <dgm:prSet/>
      <dgm:spPr/>
      <dgm:t>
        <a:bodyPr/>
        <a:lstStyle/>
        <a:p>
          <a:endParaRPr lang="en-US" sz="1800">
            <a:latin typeface="Calibri" panose="020F0502020204030204" pitchFamily="34" charset="0"/>
            <a:cs typeface="Calibri" panose="020F0502020204030204" pitchFamily="34" charset="0"/>
          </a:endParaRPr>
        </a:p>
      </dgm:t>
    </dgm:pt>
    <dgm:pt modelId="{54BACDB8-C102-46BB-BC29-65FB32B0E3C3}">
      <dgm:prSet custT="1"/>
      <dgm:spPr/>
      <dgm:t>
        <a:bodyPr/>
        <a:lstStyle/>
        <a:p>
          <a:pPr rtl="0"/>
          <a:r>
            <a:rPr lang="en-CA" sz="1800">
              <a:latin typeface="Calibri" panose="020F0502020204030204" pitchFamily="34" charset="0"/>
              <a:cs typeface="Calibri" panose="020F0502020204030204" pitchFamily="34" charset="0"/>
            </a:rPr>
            <a:t>Marine</a:t>
          </a:r>
        </a:p>
      </dgm:t>
    </dgm:pt>
    <dgm:pt modelId="{6A7108A1-0837-4C28-98D8-C0DB33986836}" type="parTrans" cxnId="{9A0C7301-4821-4DF3-8022-411FED8224ED}">
      <dgm:prSet/>
      <dgm:spPr/>
      <dgm:t>
        <a:bodyPr/>
        <a:lstStyle/>
        <a:p>
          <a:endParaRPr lang="en-US" sz="1800">
            <a:latin typeface="Calibri" panose="020F0502020204030204" pitchFamily="34" charset="0"/>
            <a:cs typeface="Calibri" panose="020F0502020204030204" pitchFamily="34" charset="0"/>
          </a:endParaRPr>
        </a:p>
      </dgm:t>
    </dgm:pt>
    <dgm:pt modelId="{EE102664-6C99-4597-9BEE-1934A3EE4DD5}" type="sibTrans" cxnId="{9A0C7301-4821-4DF3-8022-411FED8224ED}">
      <dgm:prSet/>
      <dgm:spPr/>
      <dgm:t>
        <a:bodyPr/>
        <a:lstStyle/>
        <a:p>
          <a:endParaRPr lang="en-US" sz="1800">
            <a:latin typeface="Calibri" panose="020F0502020204030204" pitchFamily="34" charset="0"/>
            <a:cs typeface="Calibri" panose="020F0502020204030204" pitchFamily="34" charset="0"/>
          </a:endParaRPr>
        </a:p>
      </dgm:t>
    </dgm:pt>
    <dgm:pt modelId="{62B6CCD8-25D4-4A21-A901-D8E632A99B34}" type="pres">
      <dgm:prSet presAssocID="{F1A316B0-C419-4442-9623-E36476905FA8}" presName="linearFlow" presStyleCnt="0">
        <dgm:presLayoutVars>
          <dgm:dir/>
          <dgm:resizeHandles val="exact"/>
        </dgm:presLayoutVars>
      </dgm:prSet>
      <dgm:spPr/>
    </dgm:pt>
    <dgm:pt modelId="{50FB2F63-734F-41E7-85BA-2C862AD75C87}" type="pres">
      <dgm:prSet presAssocID="{88ED1241-B9C1-480A-9F6F-894E9F4F050A}" presName="composite" presStyleCnt="0"/>
      <dgm:spPr/>
    </dgm:pt>
    <dgm:pt modelId="{833D4CCE-82F8-44E6-BD30-2F49901EC768}" type="pres">
      <dgm:prSet presAssocID="{88ED1241-B9C1-480A-9F6F-894E9F4F050A}" presName="imgShp" presStyleLbl="fgImgPlace1" presStyleIdx="0" presStyleCnt="4"/>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dgm:spPr>
    </dgm:pt>
    <dgm:pt modelId="{AF57ED78-7EFA-43F4-B51E-770E480012DE}" type="pres">
      <dgm:prSet presAssocID="{88ED1241-B9C1-480A-9F6F-894E9F4F050A}" presName="txShp" presStyleLbl="node1" presStyleIdx="0" presStyleCnt="4">
        <dgm:presLayoutVars>
          <dgm:bulletEnabled val="1"/>
        </dgm:presLayoutVars>
      </dgm:prSet>
      <dgm:spPr/>
    </dgm:pt>
    <dgm:pt modelId="{64C6064E-7CDD-4BDA-BDBC-2987AAE12DF0}" type="pres">
      <dgm:prSet presAssocID="{4F1C78AC-B104-41D5-8FF1-E00CEE50B239}" presName="spacing" presStyleCnt="0"/>
      <dgm:spPr/>
    </dgm:pt>
    <dgm:pt modelId="{94B09A36-8997-4911-B348-A9529EAC376A}" type="pres">
      <dgm:prSet presAssocID="{9104AF68-CC71-4718-81EA-E6228E35C480}" presName="composite" presStyleCnt="0"/>
      <dgm:spPr/>
    </dgm:pt>
    <dgm:pt modelId="{7CC6CF34-1D99-48A8-8CCE-B2F6CF173463}" type="pres">
      <dgm:prSet presAssocID="{9104AF68-CC71-4718-81EA-E6228E35C480}" presName="imgShp" presStyleLbl="fgImgPlace1" presStyleIdx="1" presStyleCnt="4"/>
      <dgm:spPr>
        <a:blipFill>
          <a:blip xmlns:r="http://schemas.openxmlformats.org/officeDocument/2006/relationships" r:embed="rId2" cstate="screen">
            <a:extLst>
              <a:ext uri="{28A0092B-C50C-407E-A947-70E740481C1C}">
                <a14:useLocalDpi xmlns:a14="http://schemas.microsoft.com/office/drawing/2010/main" val="0"/>
              </a:ext>
            </a:extLst>
          </a:blip>
          <a:srcRect/>
          <a:stretch>
            <a:fillRect/>
          </a:stretch>
        </a:blipFill>
      </dgm:spPr>
    </dgm:pt>
    <dgm:pt modelId="{18251FB1-E598-4503-81BD-9F5A13ED6AD1}" type="pres">
      <dgm:prSet presAssocID="{9104AF68-CC71-4718-81EA-E6228E35C480}" presName="txShp" presStyleLbl="node1" presStyleIdx="1" presStyleCnt="4">
        <dgm:presLayoutVars>
          <dgm:bulletEnabled val="1"/>
        </dgm:presLayoutVars>
      </dgm:prSet>
      <dgm:spPr/>
    </dgm:pt>
    <dgm:pt modelId="{F702C824-2F8E-4AA4-91EC-0E67A5D1DC18}" type="pres">
      <dgm:prSet presAssocID="{7F419C41-0BA0-4186-B32D-2DEB53CB0A62}" presName="spacing" presStyleCnt="0"/>
      <dgm:spPr/>
    </dgm:pt>
    <dgm:pt modelId="{F14967BB-30C6-426D-9AA1-01C6C7A0AA18}" type="pres">
      <dgm:prSet presAssocID="{44F12CE2-67E9-463A-963D-69483C08D4A1}" presName="composite" presStyleCnt="0"/>
      <dgm:spPr/>
    </dgm:pt>
    <dgm:pt modelId="{CB12B30B-3DDB-49F5-A1AB-607BDFC165F1}" type="pres">
      <dgm:prSet presAssocID="{44F12CE2-67E9-463A-963D-69483C08D4A1}" presName="imgShp" presStyleLbl="fgImgPlace1" presStyleIdx="2" presStyleCnt="4"/>
      <dgm:spPr>
        <a:blipFill>
          <a:blip xmlns:r="http://schemas.openxmlformats.org/officeDocument/2006/relationships" r:embed="rId3" cstate="screen">
            <a:extLst>
              <a:ext uri="{28A0092B-C50C-407E-A947-70E740481C1C}">
                <a14:useLocalDpi xmlns:a14="http://schemas.microsoft.com/office/drawing/2010/main" val="0"/>
              </a:ext>
            </a:extLst>
          </a:blip>
          <a:srcRect/>
          <a:stretch>
            <a:fillRect/>
          </a:stretch>
        </a:blipFill>
      </dgm:spPr>
    </dgm:pt>
    <dgm:pt modelId="{1DC1A2B6-FBD0-48F2-8EBF-70B51EA3EDB5}" type="pres">
      <dgm:prSet presAssocID="{44F12CE2-67E9-463A-963D-69483C08D4A1}" presName="txShp" presStyleLbl="node1" presStyleIdx="2" presStyleCnt="4">
        <dgm:presLayoutVars>
          <dgm:bulletEnabled val="1"/>
        </dgm:presLayoutVars>
      </dgm:prSet>
      <dgm:spPr/>
    </dgm:pt>
    <dgm:pt modelId="{3E287BD7-6ADE-440A-AC20-89C160C5A0BE}" type="pres">
      <dgm:prSet presAssocID="{054DF828-CAB8-4149-A1E0-9A966C9C1120}" presName="spacing" presStyleCnt="0"/>
      <dgm:spPr/>
    </dgm:pt>
    <dgm:pt modelId="{43FA7290-2DE4-4FD3-BE85-236CE251A6BE}" type="pres">
      <dgm:prSet presAssocID="{54BACDB8-C102-46BB-BC29-65FB32B0E3C3}" presName="composite" presStyleCnt="0"/>
      <dgm:spPr/>
    </dgm:pt>
    <dgm:pt modelId="{4E55EEB8-9C4B-4DAF-861F-4275FA752980}" type="pres">
      <dgm:prSet presAssocID="{54BACDB8-C102-46BB-BC29-65FB32B0E3C3}" presName="imgShp" presStyleLbl="fgImgPlace1" presStyleIdx="3" presStyleCnt="4"/>
      <dgm:spPr>
        <a:blipFill>
          <a:blip xmlns:r="http://schemas.openxmlformats.org/officeDocument/2006/relationships" r:embed="rId4" cstate="screen">
            <a:extLst>
              <a:ext uri="{28A0092B-C50C-407E-A947-70E740481C1C}">
                <a14:useLocalDpi xmlns:a14="http://schemas.microsoft.com/office/drawing/2010/main" val="0"/>
              </a:ext>
            </a:extLst>
          </a:blip>
          <a:srcRect/>
          <a:stretch>
            <a:fillRect/>
          </a:stretch>
        </a:blipFill>
      </dgm:spPr>
    </dgm:pt>
    <dgm:pt modelId="{5CB8A375-C11F-476B-B1CC-01294008DFFA}" type="pres">
      <dgm:prSet presAssocID="{54BACDB8-C102-46BB-BC29-65FB32B0E3C3}" presName="txShp" presStyleLbl="node1" presStyleIdx="3" presStyleCnt="4">
        <dgm:presLayoutVars>
          <dgm:bulletEnabled val="1"/>
        </dgm:presLayoutVars>
      </dgm:prSet>
      <dgm:spPr/>
    </dgm:pt>
  </dgm:ptLst>
  <dgm:cxnLst>
    <dgm:cxn modelId="{9A0C7301-4821-4DF3-8022-411FED8224ED}" srcId="{F1A316B0-C419-4442-9623-E36476905FA8}" destId="{54BACDB8-C102-46BB-BC29-65FB32B0E3C3}" srcOrd="3" destOrd="0" parTransId="{6A7108A1-0837-4C28-98D8-C0DB33986836}" sibTransId="{EE102664-6C99-4597-9BEE-1934A3EE4DD5}"/>
    <dgm:cxn modelId="{CFCFC813-6148-4E76-A17F-11507ED6F0C5}" srcId="{F1A316B0-C419-4442-9623-E36476905FA8}" destId="{88ED1241-B9C1-480A-9F6F-894E9F4F050A}" srcOrd="0" destOrd="0" parTransId="{78712F9D-AE3F-4CE4-B765-99BB3A743A19}" sibTransId="{4F1C78AC-B104-41D5-8FF1-E00CEE50B239}"/>
    <dgm:cxn modelId="{03A12514-C52C-4ABA-95BA-94C66048471C}" type="presOf" srcId="{F1A316B0-C419-4442-9623-E36476905FA8}" destId="{62B6CCD8-25D4-4A21-A901-D8E632A99B34}" srcOrd="0" destOrd="0" presId="urn:microsoft.com/office/officeart/2005/8/layout/vList3"/>
    <dgm:cxn modelId="{FD6BB32C-DCA5-49F4-A81C-0093C188912C}" type="presOf" srcId="{9104AF68-CC71-4718-81EA-E6228E35C480}" destId="{18251FB1-E598-4503-81BD-9F5A13ED6AD1}" srcOrd="0" destOrd="0" presId="urn:microsoft.com/office/officeart/2005/8/layout/vList3"/>
    <dgm:cxn modelId="{7850425E-E23A-4E4E-8697-A99836E79382}" type="presOf" srcId="{54BACDB8-C102-46BB-BC29-65FB32B0E3C3}" destId="{5CB8A375-C11F-476B-B1CC-01294008DFFA}" srcOrd="0" destOrd="0" presId="urn:microsoft.com/office/officeart/2005/8/layout/vList3"/>
    <dgm:cxn modelId="{E4354873-888C-4C27-8B4F-FC4F9A6A203D}" srcId="{F1A316B0-C419-4442-9623-E36476905FA8}" destId="{44F12CE2-67E9-463A-963D-69483C08D4A1}" srcOrd="2" destOrd="0" parTransId="{29CB55E5-E08A-4BC0-99DD-816F9000E77A}" sibTransId="{054DF828-CAB8-4149-A1E0-9A966C9C1120}"/>
    <dgm:cxn modelId="{6495C29D-AF38-4D9B-AB0B-01797D3944FD}" type="presOf" srcId="{44F12CE2-67E9-463A-963D-69483C08D4A1}" destId="{1DC1A2B6-FBD0-48F2-8EBF-70B51EA3EDB5}" srcOrd="0" destOrd="0" presId="urn:microsoft.com/office/officeart/2005/8/layout/vList3"/>
    <dgm:cxn modelId="{A61D4CD2-37AC-403D-A989-93CE33D0DF4F}" type="presOf" srcId="{88ED1241-B9C1-480A-9F6F-894E9F4F050A}" destId="{AF57ED78-7EFA-43F4-B51E-770E480012DE}" srcOrd="0" destOrd="0" presId="urn:microsoft.com/office/officeart/2005/8/layout/vList3"/>
    <dgm:cxn modelId="{EC7180E0-5A18-4F09-96B3-62D22DB7BDFE}" srcId="{F1A316B0-C419-4442-9623-E36476905FA8}" destId="{9104AF68-CC71-4718-81EA-E6228E35C480}" srcOrd="1" destOrd="0" parTransId="{1B615B5F-7E13-4834-84F6-CC7674CDD0BB}" sibTransId="{7F419C41-0BA0-4186-B32D-2DEB53CB0A62}"/>
    <dgm:cxn modelId="{73E2C983-4F44-44EF-8A3B-47A32F927A9C}" type="presParOf" srcId="{62B6CCD8-25D4-4A21-A901-D8E632A99B34}" destId="{50FB2F63-734F-41E7-85BA-2C862AD75C87}" srcOrd="0" destOrd="0" presId="urn:microsoft.com/office/officeart/2005/8/layout/vList3"/>
    <dgm:cxn modelId="{68138C33-8C7D-4CE4-AD38-10AF80602153}" type="presParOf" srcId="{50FB2F63-734F-41E7-85BA-2C862AD75C87}" destId="{833D4CCE-82F8-44E6-BD30-2F49901EC768}" srcOrd="0" destOrd="0" presId="urn:microsoft.com/office/officeart/2005/8/layout/vList3"/>
    <dgm:cxn modelId="{BBB224C3-5162-42A1-A788-407F5B4B5847}" type="presParOf" srcId="{50FB2F63-734F-41E7-85BA-2C862AD75C87}" destId="{AF57ED78-7EFA-43F4-B51E-770E480012DE}" srcOrd="1" destOrd="0" presId="urn:microsoft.com/office/officeart/2005/8/layout/vList3"/>
    <dgm:cxn modelId="{AB63E014-42D0-4F8D-BBA5-96D42172FDC3}" type="presParOf" srcId="{62B6CCD8-25D4-4A21-A901-D8E632A99B34}" destId="{64C6064E-7CDD-4BDA-BDBC-2987AAE12DF0}" srcOrd="1" destOrd="0" presId="urn:microsoft.com/office/officeart/2005/8/layout/vList3"/>
    <dgm:cxn modelId="{9300F163-515C-464E-BF3D-4909BF948E21}" type="presParOf" srcId="{62B6CCD8-25D4-4A21-A901-D8E632A99B34}" destId="{94B09A36-8997-4911-B348-A9529EAC376A}" srcOrd="2" destOrd="0" presId="urn:microsoft.com/office/officeart/2005/8/layout/vList3"/>
    <dgm:cxn modelId="{C0D6AC49-C64D-401E-BE34-B4AE17FE966C}" type="presParOf" srcId="{94B09A36-8997-4911-B348-A9529EAC376A}" destId="{7CC6CF34-1D99-48A8-8CCE-B2F6CF173463}" srcOrd="0" destOrd="0" presId="urn:microsoft.com/office/officeart/2005/8/layout/vList3"/>
    <dgm:cxn modelId="{E13C7580-83A3-4CD9-A78D-ACFAAFBF0AE3}" type="presParOf" srcId="{94B09A36-8997-4911-B348-A9529EAC376A}" destId="{18251FB1-E598-4503-81BD-9F5A13ED6AD1}" srcOrd="1" destOrd="0" presId="urn:microsoft.com/office/officeart/2005/8/layout/vList3"/>
    <dgm:cxn modelId="{ADE362BE-76F7-4BE5-9739-E56B36E9FD01}" type="presParOf" srcId="{62B6CCD8-25D4-4A21-A901-D8E632A99B34}" destId="{F702C824-2F8E-4AA4-91EC-0E67A5D1DC18}" srcOrd="3" destOrd="0" presId="urn:microsoft.com/office/officeart/2005/8/layout/vList3"/>
    <dgm:cxn modelId="{B16248CD-0C9E-4BBB-9121-050369483BB9}" type="presParOf" srcId="{62B6CCD8-25D4-4A21-A901-D8E632A99B34}" destId="{F14967BB-30C6-426D-9AA1-01C6C7A0AA18}" srcOrd="4" destOrd="0" presId="urn:microsoft.com/office/officeart/2005/8/layout/vList3"/>
    <dgm:cxn modelId="{31F78811-E286-49F4-923C-5838AEF161E9}" type="presParOf" srcId="{F14967BB-30C6-426D-9AA1-01C6C7A0AA18}" destId="{CB12B30B-3DDB-49F5-A1AB-607BDFC165F1}" srcOrd="0" destOrd="0" presId="urn:microsoft.com/office/officeart/2005/8/layout/vList3"/>
    <dgm:cxn modelId="{E12DEF97-5111-465C-943F-EEBF1A5402F6}" type="presParOf" srcId="{F14967BB-30C6-426D-9AA1-01C6C7A0AA18}" destId="{1DC1A2B6-FBD0-48F2-8EBF-70B51EA3EDB5}" srcOrd="1" destOrd="0" presId="urn:microsoft.com/office/officeart/2005/8/layout/vList3"/>
    <dgm:cxn modelId="{908B1116-D3BF-4991-8558-30DEDA968218}" type="presParOf" srcId="{62B6CCD8-25D4-4A21-A901-D8E632A99B34}" destId="{3E287BD7-6ADE-440A-AC20-89C160C5A0BE}" srcOrd="5" destOrd="0" presId="urn:microsoft.com/office/officeart/2005/8/layout/vList3"/>
    <dgm:cxn modelId="{15F618CA-22A9-4A8F-BC9D-3F19F8CFDD64}" type="presParOf" srcId="{62B6CCD8-25D4-4A21-A901-D8E632A99B34}" destId="{43FA7290-2DE4-4FD3-BE85-236CE251A6BE}" srcOrd="6" destOrd="0" presId="urn:microsoft.com/office/officeart/2005/8/layout/vList3"/>
    <dgm:cxn modelId="{A9622310-3495-41B0-AED5-C88B0C6FEE81}" type="presParOf" srcId="{43FA7290-2DE4-4FD3-BE85-236CE251A6BE}" destId="{4E55EEB8-9C4B-4DAF-861F-4275FA752980}" srcOrd="0" destOrd="0" presId="urn:microsoft.com/office/officeart/2005/8/layout/vList3"/>
    <dgm:cxn modelId="{CFD9F936-369A-4AFA-9043-149143B22E12}" type="presParOf" srcId="{43FA7290-2DE4-4FD3-BE85-236CE251A6BE}" destId="{5CB8A375-C11F-476B-B1CC-01294008DFF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7ED78-7EFA-43F4-B51E-770E480012DE}">
      <dsp:nvSpPr>
        <dsp:cNvPr id="0" name=""/>
        <dsp:cNvSpPr/>
      </dsp:nvSpPr>
      <dsp:spPr>
        <a:xfrm rot="10800000">
          <a:off x="1005806" y="332"/>
          <a:ext cx="3614066" cy="381985"/>
        </a:xfrm>
        <a:prstGeom prst="homePlate">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445" tIns="68580" rIns="128016" bIns="68580" numCol="1" spcCol="1270" anchor="ctr" anchorCtr="0">
          <a:noAutofit/>
        </a:bodyPr>
        <a:lstStyle/>
        <a:p>
          <a:pPr marL="0" lvl="0" indent="0" algn="ctr" defTabSz="800100" rtl="0">
            <a:lnSpc>
              <a:spcPct val="90000"/>
            </a:lnSpc>
            <a:spcBef>
              <a:spcPct val="0"/>
            </a:spcBef>
            <a:spcAft>
              <a:spcPct val="35000"/>
            </a:spcAft>
            <a:buNone/>
          </a:pPr>
          <a:r>
            <a:rPr lang="en-CA" sz="1800" kern="1200">
              <a:latin typeface="Calibri" panose="020F0502020204030204" pitchFamily="34" charset="0"/>
              <a:cs typeface="Calibri" panose="020F0502020204030204" pitchFamily="34" charset="0"/>
            </a:rPr>
            <a:t>Meteorological</a:t>
          </a:r>
        </a:p>
      </dsp:txBody>
      <dsp:txXfrm rot="10800000">
        <a:off x="1101302" y="332"/>
        <a:ext cx="3518570" cy="381985"/>
      </dsp:txXfrm>
    </dsp:sp>
    <dsp:sp modelId="{833D4CCE-82F8-44E6-BD30-2F49901EC768}">
      <dsp:nvSpPr>
        <dsp:cNvPr id="0" name=""/>
        <dsp:cNvSpPr/>
      </dsp:nvSpPr>
      <dsp:spPr>
        <a:xfrm>
          <a:off x="814813" y="332"/>
          <a:ext cx="381985" cy="381985"/>
        </a:xfrm>
        <a:prstGeom prst="ellipse">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251FB1-E598-4503-81BD-9F5A13ED6AD1}">
      <dsp:nvSpPr>
        <dsp:cNvPr id="0" name=""/>
        <dsp:cNvSpPr/>
      </dsp:nvSpPr>
      <dsp:spPr>
        <a:xfrm rot="10800000">
          <a:off x="1005806" y="477814"/>
          <a:ext cx="3614066" cy="381985"/>
        </a:xfrm>
        <a:prstGeom prst="homePlate">
          <a:avLst/>
        </a:prstGeom>
        <a:solidFill>
          <a:schemeClr val="accent5">
            <a:shade val="80000"/>
            <a:hueOff val="68407"/>
            <a:satOff val="-746"/>
            <a:lumOff val="85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445" tIns="68580" rIns="128016" bIns="68580" numCol="1" spcCol="1270" anchor="ctr" anchorCtr="0">
          <a:noAutofit/>
        </a:bodyPr>
        <a:lstStyle/>
        <a:p>
          <a:pPr marL="0" lvl="0" indent="0" algn="ctr" defTabSz="800100" rtl="0">
            <a:lnSpc>
              <a:spcPct val="90000"/>
            </a:lnSpc>
            <a:spcBef>
              <a:spcPct val="0"/>
            </a:spcBef>
            <a:spcAft>
              <a:spcPct val="35000"/>
            </a:spcAft>
            <a:buNone/>
          </a:pPr>
          <a:r>
            <a:rPr lang="en-CA" sz="1800" kern="1200">
              <a:latin typeface="Calibri" panose="020F0502020204030204" pitchFamily="34" charset="0"/>
              <a:cs typeface="Calibri" panose="020F0502020204030204" pitchFamily="34" charset="0"/>
            </a:rPr>
            <a:t>Hydrological</a:t>
          </a:r>
        </a:p>
      </dsp:txBody>
      <dsp:txXfrm rot="10800000">
        <a:off x="1101302" y="477814"/>
        <a:ext cx="3518570" cy="381985"/>
      </dsp:txXfrm>
    </dsp:sp>
    <dsp:sp modelId="{7CC6CF34-1D99-48A8-8CCE-B2F6CF173463}">
      <dsp:nvSpPr>
        <dsp:cNvPr id="0" name=""/>
        <dsp:cNvSpPr/>
      </dsp:nvSpPr>
      <dsp:spPr>
        <a:xfrm>
          <a:off x="814813" y="477814"/>
          <a:ext cx="381985" cy="381985"/>
        </a:xfrm>
        <a:prstGeom prst="ellipse">
          <a:avLst/>
        </a:prstGeom>
        <a:blipFill>
          <a:blip xmlns:r="http://schemas.openxmlformats.org/officeDocument/2006/relationships" r:embed="rId2" cstate="screen">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C1A2B6-FBD0-48F2-8EBF-70B51EA3EDB5}">
      <dsp:nvSpPr>
        <dsp:cNvPr id="0" name=""/>
        <dsp:cNvSpPr/>
      </dsp:nvSpPr>
      <dsp:spPr>
        <a:xfrm rot="10800000">
          <a:off x="1005806" y="955295"/>
          <a:ext cx="3614066" cy="381985"/>
        </a:xfrm>
        <a:prstGeom prst="homePlate">
          <a:avLst/>
        </a:prstGeom>
        <a:solidFill>
          <a:schemeClr val="accent5">
            <a:shade val="80000"/>
            <a:hueOff val="136814"/>
            <a:satOff val="-1492"/>
            <a:lumOff val="170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445" tIns="68580" rIns="128016" bIns="68580" numCol="1" spcCol="1270" anchor="ctr" anchorCtr="0">
          <a:noAutofit/>
        </a:bodyPr>
        <a:lstStyle/>
        <a:p>
          <a:pPr marL="0" lvl="0" indent="0" algn="ctr" defTabSz="800100" rtl="0">
            <a:lnSpc>
              <a:spcPct val="90000"/>
            </a:lnSpc>
            <a:spcBef>
              <a:spcPct val="0"/>
            </a:spcBef>
            <a:spcAft>
              <a:spcPct val="35000"/>
            </a:spcAft>
            <a:buNone/>
          </a:pPr>
          <a:r>
            <a:rPr lang="en-CA" sz="1800" kern="1200">
              <a:latin typeface="Calibri" panose="020F0502020204030204" pitchFamily="34" charset="0"/>
              <a:cs typeface="Calibri" panose="020F0502020204030204" pitchFamily="34" charset="0"/>
            </a:rPr>
            <a:t>Atmospheric chemistry</a:t>
          </a:r>
        </a:p>
      </dsp:txBody>
      <dsp:txXfrm rot="10800000">
        <a:off x="1101302" y="955295"/>
        <a:ext cx="3518570" cy="381985"/>
      </dsp:txXfrm>
    </dsp:sp>
    <dsp:sp modelId="{CB12B30B-3DDB-49F5-A1AB-607BDFC165F1}">
      <dsp:nvSpPr>
        <dsp:cNvPr id="0" name=""/>
        <dsp:cNvSpPr/>
      </dsp:nvSpPr>
      <dsp:spPr>
        <a:xfrm>
          <a:off x="814813" y="955295"/>
          <a:ext cx="381985" cy="381985"/>
        </a:xfrm>
        <a:prstGeom prst="ellipse">
          <a:avLst/>
        </a:prstGeom>
        <a:blipFill>
          <a:blip xmlns:r="http://schemas.openxmlformats.org/officeDocument/2006/relationships" r:embed="rId3" cstate="screen">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B8A375-C11F-476B-B1CC-01294008DFFA}">
      <dsp:nvSpPr>
        <dsp:cNvPr id="0" name=""/>
        <dsp:cNvSpPr/>
      </dsp:nvSpPr>
      <dsp:spPr>
        <a:xfrm rot="10800000">
          <a:off x="1005806" y="1432777"/>
          <a:ext cx="3614066" cy="381985"/>
        </a:xfrm>
        <a:prstGeom prst="homePlate">
          <a:avLst/>
        </a:prstGeom>
        <a:solidFill>
          <a:schemeClr val="accent5">
            <a:shade val="80000"/>
            <a:hueOff val="205221"/>
            <a:satOff val="-2238"/>
            <a:lumOff val="255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445" tIns="68580" rIns="128016" bIns="68580" numCol="1" spcCol="1270" anchor="ctr" anchorCtr="0">
          <a:noAutofit/>
        </a:bodyPr>
        <a:lstStyle/>
        <a:p>
          <a:pPr marL="0" lvl="0" indent="0" algn="ctr" defTabSz="800100" rtl="0">
            <a:lnSpc>
              <a:spcPct val="90000"/>
            </a:lnSpc>
            <a:spcBef>
              <a:spcPct val="0"/>
            </a:spcBef>
            <a:spcAft>
              <a:spcPct val="35000"/>
            </a:spcAft>
            <a:buNone/>
          </a:pPr>
          <a:r>
            <a:rPr lang="en-CA" sz="1800" kern="1200">
              <a:latin typeface="Calibri" panose="020F0502020204030204" pitchFamily="34" charset="0"/>
              <a:cs typeface="Calibri" panose="020F0502020204030204" pitchFamily="34" charset="0"/>
            </a:rPr>
            <a:t>Marine</a:t>
          </a:r>
        </a:p>
      </dsp:txBody>
      <dsp:txXfrm rot="10800000">
        <a:off x="1101302" y="1432777"/>
        <a:ext cx="3518570" cy="381985"/>
      </dsp:txXfrm>
    </dsp:sp>
    <dsp:sp modelId="{4E55EEB8-9C4B-4DAF-861F-4275FA752980}">
      <dsp:nvSpPr>
        <dsp:cNvPr id="0" name=""/>
        <dsp:cNvSpPr/>
      </dsp:nvSpPr>
      <dsp:spPr>
        <a:xfrm>
          <a:off x="814813" y="1432777"/>
          <a:ext cx="381985" cy="381985"/>
        </a:xfrm>
        <a:prstGeom prst="ellipse">
          <a:avLst/>
        </a:prstGeom>
        <a:blipFill>
          <a:blip xmlns:r="http://schemas.openxmlformats.org/officeDocument/2006/relationships" r:embed="rId4" cstate="screen">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D3FAF-26D4-43F6-AEAC-847A4DCF2B81}" type="datetimeFigureOut">
              <a:rPr lang="en-US" smtClean="0"/>
              <a:t>4/11/2024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6EDC34-942F-4278-A82C-47A2C9E69497}" type="slidenum">
              <a:rPr lang="en-US" smtClean="0"/>
              <a:t>‹#›</a:t>
            </a:fld>
            <a:endParaRPr lang="en-US"/>
          </a:p>
        </p:txBody>
      </p:sp>
    </p:spTree>
    <p:extLst>
      <p:ext uri="{BB962C8B-B14F-4D97-AF65-F5344CB8AC3E}">
        <p14:creationId xmlns:p14="http://schemas.microsoft.com/office/powerpoint/2010/main" val="21314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8B6414A-BA14-4DDA-AFF4-139240F358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Tree>
    <p:extLst>
      <p:ext uri="{BB962C8B-B14F-4D97-AF65-F5344CB8AC3E}">
        <p14:creationId xmlns:p14="http://schemas.microsoft.com/office/powerpoint/2010/main" val="1689006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48C2A4-36EA-4305-9C98-4296BAE0D049}" type="slidenum">
              <a:rPr kumimoji="0" lang="en-CA"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Tree>
    <p:extLst>
      <p:ext uri="{BB962C8B-B14F-4D97-AF65-F5344CB8AC3E}">
        <p14:creationId xmlns:p14="http://schemas.microsoft.com/office/powerpoint/2010/main" val="365188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48C2A4-36EA-4305-9C98-4296BAE0D049}" type="slidenum">
              <a:rPr kumimoji="0" lang="en-CA"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Tree>
    <p:extLst>
      <p:ext uri="{BB962C8B-B14F-4D97-AF65-F5344CB8AC3E}">
        <p14:creationId xmlns:p14="http://schemas.microsoft.com/office/powerpoint/2010/main" val="2554605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48C2A4-36EA-4305-9C98-4296BAE0D049}" type="slidenum">
              <a:rPr kumimoji="0" lang="en-CA"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Tree>
    <p:extLst>
      <p:ext uri="{BB962C8B-B14F-4D97-AF65-F5344CB8AC3E}">
        <p14:creationId xmlns:p14="http://schemas.microsoft.com/office/powerpoint/2010/main" val="1718420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8B6414A-BA14-4DDA-AFF4-139240F358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Tree>
    <p:extLst>
      <p:ext uri="{BB962C8B-B14F-4D97-AF65-F5344CB8AC3E}">
        <p14:creationId xmlns:p14="http://schemas.microsoft.com/office/powerpoint/2010/main" val="2719362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48C2A4-36EA-4305-9C98-4296BAE0D049}" type="slidenum">
              <a:rPr kumimoji="0" lang="en-CA"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Tree>
    <p:extLst>
      <p:ext uri="{BB962C8B-B14F-4D97-AF65-F5344CB8AC3E}">
        <p14:creationId xmlns:p14="http://schemas.microsoft.com/office/powerpoint/2010/main" val="2727810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Alternative footer text: “…</a:t>
            </a:r>
            <a:r>
              <a:rPr lang="en-CA" sz="1200">
                <a:solidFill>
                  <a:schemeClr val="accent5">
                    <a:lumMod val="50000"/>
                  </a:schemeClr>
                </a:solidFill>
                <a:cs typeface="Calibri" panose="020F0502020204030204" pitchFamily="34" charset="0"/>
              </a:rPr>
              <a:t>which must be aligned with </a:t>
            </a:r>
            <a:r>
              <a:rPr lang="en-CA" sz="1200" b="1">
                <a:solidFill>
                  <a:schemeClr val="accent5">
                    <a:lumMod val="50000"/>
                  </a:schemeClr>
                </a:solidFill>
                <a:cs typeface="Calibri" panose="020F0502020204030204" pitchFamily="34" charset="0"/>
              </a:rPr>
              <a:t>operational sustainability </a:t>
            </a:r>
            <a:r>
              <a:rPr lang="en-CA" sz="1200">
                <a:solidFill>
                  <a:schemeClr val="accent5">
                    <a:lumMod val="50000"/>
                  </a:schemeClr>
                </a:solidFill>
                <a:cs typeface="Calibri" panose="020F0502020204030204" pitchFamily="34" charset="0"/>
              </a:rPr>
              <a:t>to ensure long-term viability.” </a:t>
            </a:r>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8B6414A-BA14-4DDA-AFF4-139240F358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Tree>
    <p:extLst>
      <p:ext uri="{BB962C8B-B14F-4D97-AF65-F5344CB8AC3E}">
        <p14:creationId xmlns:p14="http://schemas.microsoft.com/office/powerpoint/2010/main" val="1117151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8B6414A-BA14-4DDA-AFF4-139240F358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Tree>
    <p:extLst>
      <p:ext uri="{BB962C8B-B14F-4D97-AF65-F5344CB8AC3E}">
        <p14:creationId xmlns:p14="http://schemas.microsoft.com/office/powerpoint/2010/main" val="1660539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1200"/>
              </a:spcAft>
              <a:buClrTx/>
              <a:buSzPts val="1000"/>
              <a:buFont typeface="Courier New" panose="02070309020205020404" pitchFamily="49" charset="0"/>
              <a:buNone/>
              <a:tabLst>
                <a:tab pos="457200" algn="l"/>
              </a:tabLst>
              <a:defRPr/>
            </a:pPr>
            <a:r>
              <a:rPr lang="en-US" sz="1800">
                <a:solidFill>
                  <a:srgbClr val="000000"/>
                </a:solidFill>
                <a:latin typeface="Segoe UI" panose="020B0502040204020203" pitchFamily="34" charset="0"/>
                <a:cs typeface="Segoe UI" panose="020B0502040204020203" pitchFamily="34" charset="0"/>
              </a:rPr>
              <a:t>MTWE: A</a:t>
            </a:r>
            <a:r>
              <a:rPr lang="en-US" sz="1800" b="0" i="0">
                <a:solidFill>
                  <a:srgbClr val="000000"/>
                </a:solidFill>
                <a:effectLst/>
                <a:latin typeface="Segoe UI" panose="020B0502040204020203" pitchFamily="34" charset="0"/>
                <a:cs typeface="Segoe UI" panose="020B0502040204020203" pitchFamily="34" charset="0"/>
              </a:rPr>
              <a:t> venue for industry representatives to showcase the latest developments in sustainable weather and climate observing systems and methods, and to engage with each other and the broader user community to share and discuss opportunities and challenges to enhance sustainable outcomes. </a:t>
            </a:r>
          </a:p>
          <a:p>
            <a:pPr marL="342900" lvl="0" indent="-342900" fontAlgn="base">
              <a:spcAft>
                <a:spcPts val="1200"/>
              </a:spcAft>
              <a:buSzPts val="1000"/>
              <a:buFont typeface="Courier New" panose="02070309020205020404" pitchFamily="49" charset="0"/>
              <a:buChar char="o"/>
              <a:tabLst>
                <a:tab pos="457200" algn="l"/>
              </a:tabLst>
            </a:pPr>
            <a:endParaRPr lang="en-CA" sz="1800" b="1">
              <a:effectLst/>
              <a:latin typeface="Verdana" panose="020B0604030504040204" pitchFamily="34" charset="0"/>
              <a:ea typeface="Times New Roman" panose="02020603050405020304" pitchFamily="18" charset="0"/>
              <a:cs typeface="Segoe UI" panose="020B0502040204020203" pitchFamily="34" charset="0"/>
            </a:endParaRPr>
          </a:p>
          <a:p>
            <a:pPr marL="342900" lvl="0" indent="-342900" fontAlgn="base">
              <a:spcAft>
                <a:spcPts val="1200"/>
              </a:spcAft>
              <a:buSzPts val="1000"/>
              <a:buFont typeface="Courier New" panose="02070309020205020404" pitchFamily="49" charset="0"/>
              <a:buChar char="o"/>
              <a:tabLst>
                <a:tab pos="457200" algn="l"/>
              </a:tabLst>
            </a:pPr>
            <a:r>
              <a:rPr lang="en-CA" sz="1800" b="1">
                <a:effectLst/>
                <a:latin typeface="Verdana" panose="020B0604030504040204" pitchFamily="34" charset="0"/>
                <a:ea typeface="Times New Roman" panose="02020603050405020304" pitchFamily="18" charset="0"/>
                <a:cs typeface="Segoe UI" panose="020B0502040204020203" pitchFamily="34" charset="0"/>
              </a:rPr>
              <a:t>Instrument material choice: </a:t>
            </a:r>
            <a:r>
              <a:rPr lang="en-CA" sz="1800">
                <a:effectLst/>
                <a:latin typeface="Verdana" panose="020B0604030504040204" pitchFamily="34" charset="0"/>
                <a:ea typeface="Times New Roman" panose="02020603050405020304" pitchFamily="18" charset="0"/>
                <a:cs typeface="Segoe UI" panose="020B0502040204020203" pitchFamily="34" charset="0"/>
              </a:rPr>
              <a:t>emphasis was placed on</a:t>
            </a:r>
            <a:r>
              <a:rPr lang="en-CA" sz="1800" b="1">
                <a:effectLst/>
                <a:latin typeface="Verdana" panose="020B0604030504040204" pitchFamily="34" charset="0"/>
                <a:ea typeface="Times New Roman" panose="02020603050405020304" pitchFamily="18" charset="0"/>
                <a:cs typeface="Segoe UI" panose="020B0502040204020203" pitchFamily="34" charset="0"/>
              </a:rPr>
              <a:t> </a:t>
            </a:r>
            <a:r>
              <a:rPr lang="en-CA" sz="1800">
                <a:effectLst/>
                <a:latin typeface="Verdana" panose="020B0604030504040204" pitchFamily="34" charset="0"/>
                <a:ea typeface="Times New Roman" panose="02020603050405020304" pitchFamily="18" charset="0"/>
                <a:cs typeface="Segoe UI" panose="020B0502040204020203" pitchFamily="34" charset="0"/>
              </a:rPr>
              <a:t>the environmental impact of radiosonde observations.</a:t>
            </a:r>
            <a:r>
              <a:rPr lang="en-CA" sz="1800">
                <a:solidFill>
                  <a:srgbClr val="333333"/>
                </a:solidFill>
                <a:effectLst/>
                <a:latin typeface="Verdana" panose="020B0604030504040204" pitchFamily="34" charset="0"/>
                <a:ea typeface="Times New Roman" panose="02020603050405020304" pitchFamily="18" charset="0"/>
                <a:cs typeface="Calibri" panose="020F0502020204030204" pitchFamily="34" charset="0"/>
              </a:rPr>
              <a:t> Innovations included reducing Styrofoam and plastic contents with the use of biodegradable covers and insulation, and cellulose-based </a:t>
            </a:r>
            <a:r>
              <a:rPr lang="en-CA" sz="1800" err="1">
                <a:solidFill>
                  <a:srgbClr val="333333"/>
                </a:solidFill>
                <a:effectLst/>
                <a:latin typeface="Verdana" panose="020B0604030504040204" pitchFamily="34" charset="0"/>
                <a:ea typeface="Times New Roman" panose="02020603050405020304" pitchFamily="18" charset="0"/>
                <a:cs typeface="Calibri" panose="020F0502020204030204" pitchFamily="34" charset="0"/>
              </a:rPr>
              <a:t>BioTwine</a:t>
            </a:r>
            <a:r>
              <a:rPr lang="en-CA" sz="1800">
                <a:solidFill>
                  <a:srgbClr val="333333"/>
                </a:solidFill>
                <a:effectLst/>
                <a:latin typeface="Verdana" panose="020B0604030504040204" pitchFamily="34" charset="0"/>
                <a:ea typeface="Times New Roman" panose="02020603050405020304" pitchFamily="18" charset="0"/>
                <a:cs typeface="Calibri" panose="020F0502020204030204" pitchFamily="34" charset="0"/>
              </a:rPr>
              <a:t> unwinder twine</a:t>
            </a:r>
            <a:r>
              <a:rPr lang="en-CA" sz="1800">
                <a:effectLst/>
                <a:latin typeface="Verdana" panose="020B0604030504040204" pitchFamily="34" charset="0"/>
                <a:ea typeface="Times New Roman" panose="02020603050405020304" pitchFamily="18" charset="0"/>
                <a:cs typeface="Segoe UI" panose="020B0502040204020203" pitchFamily="34" charset="0"/>
              </a:rPr>
              <a:t>. It was noted that in some cases, intercomparisons have shown a reduction in plastic content by more than 60% with n</a:t>
            </a:r>
            <a:r>
              <a:rPr lang="en-CA" sz="1800">
                <a:solidFill>
                  <a:srgbClr val="333333"/>
                </a:solidFill>
                <a:effectLst/>
                <a:latin typeface="Verdana" panose="020B0604030504040204" pitchFamily="34" charset="0"/>
                <a:ea typeface="Times New Roman" panose="02020603050405020304" pitchFamily="18" charset="0"/>
                <a:cs typeface="Calibri" panose="020F0502020204030204" pitchFamily="34" charset="0"/>
              </a:rPr>
              <a:t>o significant performance outcomes relative to standard models.</a:t>
            </a:r>
            <a:endParaRPr lang="en-CA"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spcAft>
                <a:spcPts val="1200"/>
              </a:spcAft>
              <a:buSzPts val="1000"/>
              <a:buFont typeface="Courier New" panose="02070309020205020404" pitchFamily="49" charset="0"/>
              <a:buChar char="o"/>
              <a:tabLst>
                <a:tab pos="457200" algn="l"/>
              </a:tabLst>
            </a:pPr>
            <a:r>
              <a:rPr lang="en-CA" sz="1800" b="1">
                <a:effectLst/>
                <a:latin typeface="Verdana" panose="020B0604030504040204" pitchFamily="34" charset="0"/>
                <a:ea typeface="Times New Roman" panose="02020603050405020304" pitchFamily="18" charset="0"/>
                <a:cs typeface="Segoe UI" panose="020B0502040204020203" pitchFamily="34" charset="0"/>
              </a:rPr>
              <a:t>Low maintenance infrastructure: </a:t>
            </a:r>
            <a:r>
              <a:rPr lang="en-CA" sz="1800">
                <a:effectLst/>
                <a:latin typeface="Verdana" panose="020B0604030504040204" pitchFamily="34" charset="0"/>
                <a:ea typeface="Times New Roman" panose="02020603050405020304" pitchFamily="18" charset="0"/>
                <a:cs typeface="Segoe UI" panose="020B0502040204020203" pitchFamily="34" charset="0"/>
              </a:rPr>
              <a:t>proposals included optimizing site visits, maintenance schedules, and allowing for flexible deployment. Suggestions included the democratization of weather radars, with the removal of fixed infrastructure by shifting towards portable solid-state instrumentation. </a:t>
            </a:r>
            <a:endParaRPr lang="en-CA"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spcAft>
                <a:spcPts val="1200"/>
              </a:spcAft>
              <a:buSzPts val="1000"/>
              <a:buFont typeface="Courier New" panose="02070309020205020404" pitchFamily="49" charset="0"/>
              <a:buChar char="o"/>
              <a:tabLst>
                <a:tab pos="457200" algn="l"/>
              </a:tabLst>
            </a:pPr>
            <a:r>
              <a:rPr lang="en-CA" sz="1800" b="1">
                <a:effectLst/>
                <a:latin typeface="Verdana" panose="020B0604030504040204" pitchFamily="34" charset="0"/>
                <a:ea typeface="Times New Roman" panose="02020603050405020304" pitchFamily="18" charset="0"/>
                <a:cs typeface="Segoe UI" panose="020B0502040204020203" pitchFamily="34" charset="0"/>
              </a:rPr>
              <a:t>Renewable energy sources: </a:t>
            </a:r>
            <a:r>
              <a:rPr lang="en-CA" sz="1800">
                <a:effectLst/>
                <a:latin typeface="Verdana" panose="020B0604030504040204" pitchFamily="34" charset="0"/>
                <a:ea typeface="Times New Roman" panose="02020603050405020304" pitchFamily="18" charset="0"/>
                <a:cs typeface="Segoe UI" panose="020B0502040204020203" pitchFamily="34" charset="0"/>
              </a:rPr>
              <a:t>the use of solar power</a:t>
            </a:r>
            <a:r>
              <a:rPr lang="en-CA" sz="1800" b="1">
                <a:effectLst/>
                <a:latin typeface="Verdana" panose="020B0604030504040204" pitchFamily="34" charset="0"/>
                <a:ea typeface="Times New Roman" panose="02020603050405020304" pitchFamily="18" charset="0"/>
                <a:cs typeface="Segoe UI" panose="020B0502040204020203" pitchFamily="34" charset="0"/>
              </a:rPr>
              <a:t> </a:t>
            </a:r>
            <a:r>
              <a:rPr lang="en-CA" sz="1800">
                <a:effectLst/>
                <a:latin typeface="Verdana" panose="020B0604030504040204" pitchFamily="34" charset="0"/>
                <a:ea typeface="Times New Roman" panose="02020603050405020304" pitchFamily="18" charset="0"/>
                <a:cs typeface="Segoe UI" panose="020B0502040204020203" pitchFamily="34" charset="0"/>
              </a:rPr>
              <a:t>and other energy-efficient platforms can increase operational efficiency and minimize waste. Assessments of how solar power changes by season can be used to maximize renewable energy value.</a:t>
            </a:r>
            <a:endParaRPr lang="en-CA"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spcAft>
                <a:spcPts val="1200"/>
              </a:spcAft>
              <a:buSzPts val="1000"/>
              <a:buFont typeface="Courier New" panose="02070309020205020404" pitchFamily="49" charset="0"/>
              <a:buChar char="o"/>
              <a:tabLst>
                <a:tab pos="457200" algn="l"/>
              </a:tabLst>
            </a:pPr>
            <a:r>
              <a:rPr lang="en-CA" sz="1800" b="1">
                <a:effectLst/>
                <a:latin typeface="Verdana" panose="020B0604030504040204" pitchFamily="34" charset="0"/>
                <a:ea typeface="Times New Roman" panose="02020603050405020304" pitchFamily="18" charset="0"/>
                <a:cs typeface="Segoe UI" panose="020B0502040204020203" pitchFamily="34" charset="0"/>
              </a:rPr>
              <a:t>Recycling programs: </a:t>
            </a:r>
            <a:r>
              <a:rPr lang="en-CA" sz="1800">
                <a:effectLst/>
                <a:latin typeface="Verdana" panose="020B0604030504040204" pitchFamily="34" charset="0"/>
                <a:ea typeface="Times New Roman" panose="02020603050405020304" pitchFamily="18" charset="0"/>
                <a:cs typeface="Segoe UI" panose="020B0502040204020203" pitchFamily="34" charset="0"/>
              </a:rPr>
              <a:t>there was recognition that</a:t>
            </a:r>
            <a:r>
              <a:rPr lang="en-CA" sz="1800" b="1">
                <a:effectLst/>
                <a:latin typeface="Verdana" panose="020B0604030504040204" pitchFamily="34" charset="0"/>
                <a:ea typeface="Times New Roman" panose="02020603050405020304" pitchFamily="18" charset="0"/>
                <a:cs typeface="Segoe UI" panose="020B0502040204020203" pitchFamily="34" charset="0"/>
              </a:rPr>
              <a:t> </a:t>
            </a:r>
            <a:r>
              <a:rPr lang="en-CA" sz="1800">
                <a:effectLst/>
                <a:latin typeface="Verdana" panose="020B0604030504040204" pitchFamily="34" charset="0"/>
                <a:ea typeface="Times New Roman" panose="02020603050405020304" pitchFamily="18" charset="0"/>
                <a:cs typeface="Segoe UI" panose="020B0502040204020203" pitchFamily="34" charset="0"/>
              </a:rPr>
              <a:t>efforts to</a:t>
            </a:r>
            <a:r>
              <a:rPr lang="en-CA" sz="1800" b="1">
                <a:effectLst/>
                <a:latin typeface="Verdana" panose="020B0604030504040204" pitchFamily="34" charset="0"/>
                <a:ea typeface="Times New Roman" panose="02020603050405020304" pitchFamily="18" charset="0"/>
                <a:cs typeface="Segoe UI" panose="020B0502040204020203" pitchFamily="34" charset="0"/>
              </a:rPr>
              <a:t> </a:t>
            </a:r>
            <a:r>
              <a:rPr lang="en-CA" sz="1800">
                <a:effectLst/>
                <a:latin typeface="Verdana" panose="020B0604030504040204" pitchFamily="34" charset="0"/>
                <a:ea typeface="Times New Roman" panose="02020603050405020304" pitchFamily="18" charset="0"/>
                <a:cs typeface="Segoe UI" panose="020B0502040204020203" pitchFamily="34" charset="0"/>
              </a:rPr>
              <a:t>repair and recalibrate sensors to minimize equipment waste should be prioritized among organizations. Additional potential exists to</a:t>
            </a:r>
            <a:r>
              <a:rPr lang="en-CA" sz="1800" b="1">
                <a:effectLst/>
                <a:latin typeface="Verdana" panose="020B0604030504040204" pitchFamily="34" charset="0"/>
                <a:ea typeface="Times New Roman" panose="02020603050405020304" pitchFamily="18" charset="0"/>
                <a:cs typeface="Segoe UI" panose="020B0502040204020203" pitchFamily="34" charset="0"/>
              </a:rPr>
              <a:t> </a:t>
            </a:r>
            <a:r>
              <a:rPr lang="en-CA" sz="1800">
                <a:solidFill>
                  <a:srgbClr val="333333"/>
                </a:solidFill>
                <a:effectLst/>
                <a:latin typeface="Verdana" panose="020B0604030504040204" pitchFamily="34" charset="0"/>
                <a:ea typeface="Times New Roman" panose="02020603050405020304" pitchFamily="18" charset="0"/>
                <a:cs typeface="Calibri" panose="020F0502020204030204" pitchFamily="34" charset="0"/>
              </a:rPr>
              <a:t>avoid single-use sensors through pre- and post-field calibration.</a:t>
            </a:r>
            <a:r>
              <a:rPr lang="en-CA" sz="180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sz="1800">
                <a:effectLst/>
                <a:latin typeface="Verdana" panose="020B0604030504040204" pitchFamily="34" charset="0"/>
                <a:ea typeface="Times New Roman" panose="02020603050405020304" pitchFamily="18" charset="0"/>
                <a:cs typeface="Segoe UI" panose="020B0502040204020203" pitchFamily="34" charset="0"/>
              </a:rPr>
              <a:t> </a:t>
            </a:r>
            <a:endParaRPr lang="en-CA" sz="180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CA"/>
          </a:p>
          <a:p>
            <a:pPr marL="342900" lvl="0" indent="-342900" fontAlgn="base">
              <a:spcAft>
                <a:spcPts val="1200"/>
              </a:spcAft>
              <a:buFont typeface="Symbol" panose="05050102010706020507" pitchFamily="18" charset="2"/>
              <a:buChar char=""/>
            </a:pPr>
            <a:r>
              <a:rPr lang="en-CA" sz="1800" b="1">
                <a:effectLst/>
                <a:latin typeface="Verdana" panose="020B0604030504040204" pitchFamily="34" charset="0"/>
                <a:ea typeface="Times New Roman" panose="02020603050405020304" pitchFamily="18" charset="0"/>
                <a:cs typeface="Segoe UI" panose="020B0502040204020203" pitchFamily="34" charset="0"/>
              </a:rPr>
              <a:t>Collaboration among NMHSs and the vendor community: </a:t>
            </a:r>
            <a:r>
              <a:rPr lang="en-CA" sz="1800">
                <a:solidFill>
                  <a:srgbClr val="333333"/>
                </a:solidFill>
                <a:effectLst/>
                <a:latin typeface="Verdana" panose="020B0604030504040204" pitchFamily="34" charset="0"/>
                <a:ea typeface="Times New Roman" panose="02020603050405020304" pitchFamily="18" charset="0"/>
                <a:cs typeface="Calibri" panose="020F0502020204030204" pitchFamily="34" charset="0"/>
              </a:rPr>
              <a:t>specified standards are required for vendors to maximize environmentally sustainable approaches</a:t>
            </a:r>
            <a:r>
              <a:rPr lang="en-CA" sz="1800">
                <a:solidFill>
                  <a:srgbClr val="333333"/>
                </a:solidFill>
                <a:effectLst/>
                <a:latin typeface="Calibri" panose="020F0502020204030204" pitchFamily="34" charset="0"/>
                <a:ea typeface="Times New Roman" panose="02020603050405020304" pitchFamily="18" charset="0"/>
              </a:rPr>
              <a:t>. </a:t>
            </a:r>
            <a:r>
              <a:rPr lang="en-CA" sz="1800">
                <a:solidFill>
                  <a:srgbClr val="333333"/>
                </a:solidFill>
                <a:effectLst/>
                <a:latin typeface="Verdana" panose="020B0604030504040204" pitchFamily="34" charset="0"/>
                <a:ea typeface="Times New Roman" panose="02020603050405020304" pitchFamily="18" charset="0"/>
                <a:cs typeface="Calibri" panose="020F0502020204030204" pitchFamily="34" charset="0"/>
              </a:rPr>
              <a:t>There is also a strong need to continuously seek synergies among observational domains</a:t>
            </a:r>
            <a:r>
              <a:rPr lang="en-CA" sz="1800">
                <a:solidFill>
                  <a:srgbClr val="333333"/>
                </a:solidFill>
                <a:effectLst/>
                <a:latin typeface="Calibri" panose="020F0502020204030204" pitchFamily="34" charset="0"/>
                <a:ea typeface="Times New Roman" panose="02020603050405020304" pitchFamily="18" charset="0"/>
              </a:rPr>
              <a:t>. </a:t>
            </a:r>
            <a:endParaRPr lang="en-CA" sz="1800">
              <a:effectLst/>
              <a:latin typeface="Times New Roman" panose="02020603050405020304" pitchFamily="18" charset="0"/>
              <a:ea typeface="Times New Roman" panose="02020603050405020304" pitchFamily="18" charset="0"/>
            </a:endParaRPr>
          </a:p>
          <a:p>
            <a:pPr marL="342900" lvl="0" indent="-342900" fontAlgn="base">
              <a:spcAft>
                <a:spcPts val="1200"/>
              </a:spcAft>
              <a:buFont typeface="Symbol" panose="05050102010706020507" pitchFamily="18" charset="2"/>
              <a:buChar char=""/>
            </a:pPr>
            <a:r>
              <a:rPr lang="en-CA" sz="1800" b="1">
                <a:effectLst/>
                <a:latin typeface="Verdana" panose="020B0604030504040204" pitchFamily="34" charset="0"/>
                <a:ea typeface="Times New Roman" panose="02020603050405020304" pitchFamily="18" charset="0"/>
                <a:cs typeface="Segoe UI" panose="020B0502040204020203" pitchFamily="34" charset="0"/>
              </a:rPr>
              <a:t>Network optimization: </a:t>
            </a:r>
            <a:r>
              <a:rPr lang="en-CA" sz="1800">
                <a:solidFill>
                  <a:srgbClr val="333333"/>
                </a:solidFill>
                <a:effectLst/>
                <a:latin typeface="Verdana" panose="020B0604030504040204" pitchFamily="34" charset="0"/>
                <a:ea typeface="Times New Roman" panose="02020603050405020304" pitchFamily="18" charset="0"/>
                <a:cs typeface="Calibri" panose="020F0502020204030204" pitchFamily="34" charset="0"/>
              </a:rPr>
              <a:t>it is important from a planning perspective to mitigate network redundancy. This can be achieved through tiered networks, and strategic data collection (e.g., shared platforms).</a:t>
            </a:r>
            <a:endParaRPr lang="en-CA" sz="1800">
              <a:effectLst/>
              <a:latin typeface="Times New Roman" panose="02020603050405020304" pitchFamily="18" charset="0"/>
              <a:ea typeface="Times New Roman" panose="02020603050405020304" pitchFamily="18" charset="0"/>
            </a:endParaRPr>
          </a:p>
          <a:p>
            <a:pPr marL="342900" lvl="0" indent="-342900" fontAlgn="base">
              <a:spcAft>
                <a:spcPts val="1200"/>
              </a:spcAft>
              <a:buFont typeface="Symbol" panose="05050102010706020507" pitchFamily="18" charset="2"/>
              <a:buChar char=""/>
            </a:pPr>
            <a:r>
              <a:rPr lang="en-CA" sz="1800" b="1">
                <a:effectLst/>
                <a:latin typeface="Verdana" panose="020B0604030504040204" pitchFamily="34" charset="0"/>
                <a:ea typeface="Times New Roman" panose="02020603050405020304" pitchFamily="18" charset="0"/>
                <a:cs typeface="Segoe UI" panose="020B0502040204020203" pitchFamily="34" charset="0"/>
              </a:rPr>
              <a:t>Operational life cycle considerations: </a:t>
            </a:r>
            <a:r>
              <a:rPr lang="en-CA" sz="1800">
                <a:solidFill>
                  <a:srgbClr val="333333"/>
                </a:solidFill>
                <a:effectLst/>
                <a:latin typeface="Verdana" panose="020B0604030504040204" pitchFamily="34" charset="0"/>
                <a:ea typeface="Times New Roman" panose="02020603050405020304" pitchFamily="18" charset="0"/>
                <a:cs typeface="Calibri" panose="020F0502020204030204" pitchFamily="34" charset="0"/>
              </a:rPr>
              <a:t>there is high value for organizations to invest in robust systems with longer operational lifetimes. The total cost of ownership must consider all factors, including site decommissioning.</a:t>
            </a:r>
            <a:endParaRPr lang="en-CA" sz="1800">
              <a:effectLst/>
              <a:latin typeface="Times New Roman" panose="02020603050405020304" pitchFamily="18" charset="0"/>
              <a:ea typeface="Times New Roman" panose="02020603050405020304" pitchFamily="18" charset="0"/>
            </a:endParaRPr>
          </a:p>
          <a:p>
            <a:pPr marL="342900" lvl="0" indent="-342900" fontAlgn="base">
              <a:spcAft>
                <a:spcPts val="1200"/>
              </a:spcAft>
              <a:buFont typeface="Symbol" panose="05050102010706020507" pitchFamily="18" charset="2"/>
              <a:buChar char=""/>
            </a:pPr>
            <a:r>
              <a:rPr lang="en-CA" sz="1800" b="1">
                <a:effectLst/>
                <a:latin typeface="Verdana" panose="020B0604030504040204" pitchFamily="34" charset="0"/>
                <a:ea typeface="Times New Roman" panose="02020603050405020304" pitchFamily="18" charset="0"/>
                <a:cs typeface="Segoe UI" panose="020B0502040204020203" pitchFamily="34" charset="0"/>
              </a:rPr>
              <a:t>Informed procurement: </a:t>
            </a:r>
            <a:r>
              <a:rPr lang="en-CA" sz="1800">
                <a:solidFill>
                  <a:srgbClr val="333333"/>
                </a:solidFill>
                <a:effectLst/>
                <a:latin typeface="Verdana" panose="020B0604030504040204" pitchFamily="34" charset="0"/>
                <a:ea typeface="Times New Roman" panose="02020603050405020304" pitchFamily="18" charset="0"/>
                <a:cs typeface="Calibri" panose="020F0502020204030204" pitchFamily="34" charset="0"/>
              </a:rPr>
              <a:t>the use of Requests for Information (RFIs) before Requests for Proposal (RFPs) has significant impacts. This increases awareness of the availability and feasibility of possible options, leading to improved specifications and more efficient procurement processes</a:t>
            </a:r>
            <a:r>
              <a:rPr lang="en-CA" sz="1800">
                <a:solidFill>
                  <a:srgbClr val="333333"/>
                </a:solidFill>
                <a:effectLst/>
                <a:latin typeface="Calibri" panose="020F0502020204030204" pitchFamily="34" charset="0"/>
                <a:ea typeface="Times New Roman" panose="02020603050405020304" pitchFamily="18" charset="0"/>
              </a:rPr>
              <a:t>. </a:t>
            </a:r>
            <a:endParaRPr lang="en-CA" sz="1800">
              <a:effectLst/>
              <a:latin typeface="Times New Roman" panose="02020603050405020304" pitchFamily="18" charset="0"/>
              <a:ea typeface="Times New Roman" panose="02020603050405020304" pitchFamily="18" charset="0"/>
            </a:endParaRPr>
          </a:p>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3F1AC9F-6AFE-4B8B-9CC1-10F44419EB41}" type="slidenum">
              <a:rPr kumimoji="0" lang="en-CH"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CH"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Tree>
    <p:extLst>
      <p:ext uri="{BB962C8B-B14F-4D97-AF65-F5344CB8AC3E}">
        <p14:creationId xmlns:p14="http://schemas.microsoft.com/office/powerpoint/2010/main" val="424933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50938"/>
            <a:ext cx="5518150" cy="3105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F002290-CC11-4C9D-A117-616F5E5502D1}" type="slidenum">
              <a:rPr kumimoji="0" lang="en-CA"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Tree>
    <p:extLst>
      <p:ext uri="{BB962C8B-B14F-4D97-AF65-F5344CB8AC3E}">
        <p14:creationId xmlns:p14="http://schemas.microsoft.com/office/powerpoint/2010/main" val="3219614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50938"/>
            <a:ext cx="5518150" cy="3105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F002290-CC11-4C9D-A117-616F5E5502D1}" type="slidenum">
              <a:rPr kumimoji="0" lang="en-CA"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Tree>
    <p:extLst>
      <p:ext uri="{BB962C8B-B14F-4D97-AF65-F5344CB8AC3E}">
        <p14:creationId xmlns:p14="http://schemas.microsoft.com/office/powerpoint/2010/main" val="356417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
              </a:spcBef>
            </a:pPr>
            <a:endParaRPr lang="en-CA">
              <a:ea typeface="ヒラギノ角ゴ Pro W3"/>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3F1AC9F-6AFE-4B8B-9CC1-10F44419EB41}" type="slidenum">
              <a:rPr kumimoji="0" lang="en-CH"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CH"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Tree>
    <p:extLst>
      <p:ext uri="{BB962C8B-B14F-4D97-AF65-F5344CB8AC3E}">
        <p14:creationId xmlns:p14="http://schemas.microsoft.com/office/powerpoint/2010/main" val="869844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3F1AC9F-6AFE-4B8B-9CC1-10F44419EB41}" type="slidenum">
              <a:rPr kumimoji="0" lang="en-CH"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CH"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Tree>
    <p:extLst>
      <p:ext uri="{BB962C8B-B14F-4D97-AF65-F5344CB8AC3E}">
        <p14:creationId xmlns:p14="http://schemas.microsoft.com/office/powerpoint/2010/main" val="1464328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8B6414A-BA14-4DDA-AFF4-139240F358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Tree>
    <p:extLst>
      <p:ext uri="{BB962C8B-B14F-4D97-AF65-F5344CB8AC3E}">
        <p14:creationId xmlns:p14="http://schemas.microsoft.com/office/powerpoint/2010/main" val="2913772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00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48C2A4-36EA-4305-9C98-4296BAE0D049}" type="slidenum">
              <a:rPr kumimoji="0" lang="en-CA"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Tree>
    <p:extLst>
      <p:ext uri="{BB962C8B-B14F-4D97-AF65-F5344CB8AC3E}">
        <p14:creationId xmlns:p14="http://schemas.microsoft.com/office/powerpoint/2010/main" val="3032395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48C2A4-36EA-4305-9C98-4296BAE0D049}" type="slidenum">
              <a:rPr kumimoji="0" lang="en-CA"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Tree>
    <p:extLst>
      <p:ext uri="{BB962C8B-B14F-4D97-AF65-F5344CB8AC3E}">
        <p14:creationId xmlns:p14="http://schemas.microsoft.com/office/powerpoint/2010/main" val="1109475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48C2A4-36EA-4305-9C98-4296BAE0D049}" type="slidenum">
              <a:rPr kumimoji="0" lang="en-CA"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Tree>
    <p:extLst>
      <p:ext uri="{BB962C8B-B14F-4D97-AF65-F5344CB8AC3E}">
        <p14:creationId xmlns:p14="http://schemas.microsoft.com/office/powerpoint/2010/main" val="3694176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C799-4231-2346-88CD-50EB4F7D6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7A7F83-D93D-B848-B8B4-C00862A7B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10179-53D6-2541-984B-2302772D1EB0}"/>
              </a:ext>
            </a:extLst>
          </p:cNvPr>
          <p:cNvSpPr>
            <a:spLocks noGrp="1"/>
          </p:cNvSpPr>
          <p:nvPr>
            <p:ph type="dt" sz="half" idx="10"/>
          </p:nvPr>
        </p:nvSpPr>
        <p:spPr/>
        <p:txBody>
          <a:bodyPr/>
          <a:lstStyle/>
          <a:p>
            <a:fld id="{242EED87-2C30-6C46-8CD5-5737BBF046EB}" type="datetimeFigureOut">
              <a:rPr lang="en-US" smtClean="0"/>
              <a:t>4/11/2024</a:t>
            </a:fld>
            <a:endParaRPr lang="en-US"/>
          </a:p>
        </p:txBody>
      </p:sp>
      <p:sp>
        <p:nvSpPr>
          <p:cNvPr id="5" name="Footer Placeholder 4">
            <a:extLst>
              <a:ext uri="{FF2B5EF4-FFF2-40B4-BE49-F238E27FC236}">
                <a16:creationId xmlns:a16="http://schemas.microsoft.com/office/drawing/2014/main" id="{0D6A9576-B9E5-EC45-822F-70872F479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7FFFE-58EC-AD47-BCC4-79F7901ED45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98461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4409-47BD-B745-9631-8FBF6F0C98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50928A-9CEF-C94B-9E3D-ECF41CE9C8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FDCF3C-E871-1246-AA8C-C00AA837EC26}"/>
              </a:ext>
            </a:extLst>
          </p:cNvPr>
          <p:cNvSpPr>
            <a:spLocks noGrp="1"/>
          </p:cNvSpPr>
          <p:nvPr>
            <p:ph type="dt" sz="half" idx="10"/>
          </p:nvPr>
        </p:nvSpPr>
        <p:spPr/>
        <p:txBody>
          <a:bodyPr/>
          <a:lstStyle/>
          <a:p>
            <a:fld id="{242EED87-2C30-6C46-8CD5-5737BBF046EB}" type="datetimeFigureOut">
              <a:rPr lang="en-US" smtClean="0"/>
              <a:t>4/11/2024</a:t>
            </a:fld>
            <a:endParaRPr lang="en-US"/>
          </a:p>
        </p:txBody>
      </p:sp>
      <p:sp>
        <p:nvSpPr>
          <p:cNvPr id="5" name="Footer Placeholder 4">
            <a:extLst>
              <a:ext uri="{FF2B5EF4-FFF2-40B4-BE49-F238E27FC236}">
                <a16:creationId xmlns:a16="http://schemas.microsoft.com/office/drawing/2014/main" id="{FE22C893-02D2-3A40-92BD-4F2897741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0ACCC-903D-8849-B627-3B3B1442F579}"/>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00113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9679AA-F95A-6C49-924E-ED19D1BA6F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1B20FD-2E08-4D4E-ABFE-5B18E37C80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732CF-C083-EB49-AADB-8BF4409CC9FE}"/>
              </a:ext>
            </a:extLst>
          </p:cNvPr>
          <p:cNvSpPr>
            <a:spLocks noGrp="1"/>
          </p:cNvSpPr>
          <p:nvPr>
            <p:ph type="dt" sz="half" idx="10"/>
          </p:nvPr>
        </p:nvSpPr>
        <p:spPr/>
        <p:txBody>
          <a:bodyPr/>
          <a:lstStyle/>
          <a:p>
            <a:fld id="{242EED87-2C30-6C46-8CD5-5737BBF046EB}" type="datetimeFigureOut">
              <a:rPr lang="en-US" smtClean="0"/>
              <a:t>4/11/2024</a:t>
            </a:fld>
            <a:endParaRPr lang="en-US"/>
          </a:p>
        </p:txBody>
      </p:sp>
      <p:sp>
        <p:nvSpPr>
          <p:cNvPr id="5" name="Footer Placeholder 4">
            <a:extLst>
              <a:ext uri="{FF2B5EF4-FFF2-40B4-BE49-F238E27FC236}">
                <a16:creationId xmlns:a16="http://schemas.microsoft.com/office/drawing/2014/main" id="{401EBAD8-8AEC-6745-9184-44F30BB2B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D1102-6943-F445-BF9F-18E890F0BE8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716420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half imag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Content Placeholder 2"/>
          <p:cNvSpPr>
            <a:spLocks noGrp="1"/>
          </p:cNvSpPr>
          <p:nvPr>
            <p:ph idx="11"/>
          </p:nvPr>
        </p:nvSpPr>
        <p:spPr>
          <a:xfrm>
            <a:off x="6259061" y="753534"/>
            <a:ext cx="5323339" cy="5436540"/>
          </a:xfrm>
        </p:spPr>
        <p:txBody>
          <a:bodyPr/>
          <a:lstStyle>
            <a:lvl1pPr marL="0" indent="0">
              <a:buNone/>
              <a:defRPr>
                <a:latin typeface="Century Gothic" pitchFamily="34" charset="0"/>
              </a:defRPr>
            </a:lvl1pPr>
          </a:lstStyle>
          <a:p>
            <a:pPr lvl="0"/>
            <a:endParaRPr lang="en-US"/>
          </a:p>
        </p:txBody>
      </p:sp>
      <p:sp>
        <p:nvSpPr>
          <p:cNvPr id="2" name="Title 1"/>
          <p:cNvSpPr>
            <a:spLocks noGrp="1"/>
          </p:cNvSpPr>
          <p:nvPr>
            <p:ph type="ctrTitle"/>
          </p:nvPr>
        </p:nvSpPr>
        <p:spPr>
          <a:xfrm>
            <a:off x="650626" y="753535"/>
            <a:ext cx="5056533" cy="2376252"/>
          </a:xfrm>
        </p:spPr>
        <p:txBody>
          <a:bodyPr>
            <a:normAutofit/>
          </a:bodyPr>
          <a:lstStyle>
            <a:lvl1pPr algn="l">
              <a:defRPr sz="4000" b="0" i="0">
                <a:solidFill>
                  <a:srgbClr val="595959"/>
                </a:solidFill>
                <a:latin typeface="Century Gothic" pitchFamily="34" charset="0"/>
                <a:cs typeface="Century Gothic" pitchFamily="34" charset="0"/>
              </a:defRPr>
            </a:lvl1pPr>
          </a:lstStyle>
          <a:p>
            <a:r>
              <a:rPr lang="en-US"/>
              <a:t>Click to edit Master title style</a:t>
            </a:r>
          </a:p>
        </p:txBody>
      </p:sp>
      <p:sp>
        <p:nvSpPr>
          <p:cNvPr id="3" name="Subtitle 2"/>
          <p:cNvSpPr>
            <a:spLocks noGrp="1"/>
          </p:cNvSpPr>
          <p:nvPr>
            <p:ph type="subTitle" idx="1"/>
          </p:nvPr>
        </p:nvSpPr>
        <p:spPr>
          <a:xfrm>
            <a:off x="650625" y="3336749"/>
            <a:ext cx="5056535" cy="1752600"/>
          </a:xfrm>
        </p:spPr>
        <p:txBody>
          <a:bodyPr>
            <a:normAutofit/>
          </a:bodyPr>
          <a:lstStyle>
            <a:lvl1pPr marL="0" indent="0" algn="l">
              <a:buNone/>
              <a:defRPr sz="2400" b="0" i="0" baseline="0">
                <a:solidFill>
                  <a:srgbClr val="595959"/>
                </a:solidFill>
                <a:latin typeface="Century Gothic" pitchFamily="34" charset="0"/>
                <a:cs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12" name="Slide Number Placeholder 5"/>
          <p:cNvSpPr>
            <a:spLocks noGrp="1"/>
          </p:cNvSpPr>
          <p:nvPr>
            <p:ph type="sldNum" sz="quarter" idx="12"/>
          </p:nvPr>
        </p:nvSpPr>
        <p:spPr/>
        <p:txBody>
          <a:bodyPr/>
          <a:lstStyle>
            <a:lvl1pPr>
              <a:defRPr/>
            </a:lvl1pPr>
          </a:lstStyle>
          <a:p>
            <a:fld id="{A3C1C3F4-7627-499B-A387-D46B6B71D0BD}" type="slidenum">
              <a:rPr lang="en-US" altLang="en-US"/>
              <a:pPr/>
              <a:t>‹#›</a:t>
            </a:fld>
            <a:endParaRPr lang="en-US" altLang="en-US"/>
          </a:p>
        </p:txBody>
      </p:sp>
      <p:pic>
        <p:nvPicPr>
          <p:cNvPr id="14" name="Picture 7"/>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665817" y="3231388"/>
            <a:ext cx="5103408"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userDrawn="1"/>
        </p:nvCxnSpPr>
        <p:spPr>
          <a:xfrm>
            <a:off x="581933" y="6276975"/>
            <a:ext cx="11000468"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pic>
        <p:nvPicPr>
          <p:cNvPr id="17" name="Picture 7"/>
          <p:cNvPicPr preferRelativeResize="0">
            <a:picLocks/>
          </p:cNvPicPr>
          <p:nvPr userDrawn="1"/>
        </p:nvPicPr>
        <p:blipFill>
          <a:blip r:embed="rId3" cstate="screen">
            <a:extLst>
              <a:ext uri="{28A0092B-C50C-407E-A947-70E740481C1C}">
                <a14:useLocalDpi xmlns:a14="http://schemas.microsoft.com/office/drawing/2010/main" val="0"/>
              </a:ext>
            </a:extLst>
          </a:blip>
          <a:stretch>
            <a:fillRect/>
          </a:stretch>
        </p:blipFill>
        <p:spPr bwMode="auto">
          <a:xfrm>
            <a:off x="581932" y="544183"/>
            <a:ext cx="11006400" cy="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p:cNvPicPr>
            <a:picLocks noChangeAspect="1" noChangeArrowheads="1"/>
          </p:cNvPicPr>
          <p:nvPr userDrawn="1"/>
        </p:nvPicPr>
        <p:blipFill>
          <a:blip r:embed="rId4" cstate="screen">
            <a:extLst>
              <a:ext uri="{28A0092B-C50C-407E-A947-70E740481C1C}">
                <a14:useLocalDpi xmlns:a14="http://schemas.microsoft.com/office/drawing/2010/main" val="0"/>
              </a:ext>
            </a:extLst>
          </a:blip>
          <a:stretch>
            <a:fillRect/>
          </a:stretch>
        </p:blipFill>
        <p:spPr bwMode="auto">
          <a:xfrm>
            <a:off x="10100332" y="6359521"/>
            <a:ext cx="1488000" cy="2679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N:\Multimedia\Design\Corporate Look Templates\Branding Elements\Logo\FIP_ECCC\ECCC_c_normal_e.jpg"/>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576852" y="221725"/>
            <a:ext cx="4284211" cy="225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129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lgn="l">
              <a:defRPr sz="3600" b="0" i="0">
                <a:solidFill>
                  <a:srgbClr val="595959"/>
                </a:solidFill>
                <a:latin typeface="Century Gothic" pitchFamily="34" charset="0"/>
                <a:cs typeface="Century Gothic" pitchFamily="34" charset="0"/>
              </a:defRPr>
            </a:lvl1pPr>
          </a:lstStyle>
          <a:p>
            <a:r>
              <a:rPr lang="en-CA"/>
              <a:t>Click to edit Master title style</a:t>
            </a:r>
            <a:endParaRPr lang="en-US"/>
          </a:p>
        </p:txBody>
      </p:sp>
      <p:sp>
        <p:nvSpPr>
          <p:cNvPr id="3" name="Content Placeholder 2"/>
          <p:cNvSpPr>
            <a:spLocks noGrp="1"/>
          </p:cNvSpPr>
          <p:nvPr>
            <p:ph idx="1"/>
          </p:nvPr>
        </p:nvSpPr>
        <p:spPr/>
        <p:txBody>
          <a:bodyPr/>
          <a:lstStyle>
            <a:lvl1pPr marL="342900" indent="-342900">
              <a:buClr>
                <a:srgbClr val="595959"/>
              </a:buClr>
              <a:buFont typeface="Arial"/>
              <a:buChar char="•"/>
              <a:defRPr sz="2600" b="0" i="0">
                <a:solidFill>
                  <a:srgbClr val="595959"/>
                </a:solidFill>
                <a:latin typeface="Century Gothic" pitchFamily="34" charset="0"/>
                <a:cs typeface="Century Gothic" pitchFamily="34" charset="0"/>
              </a:defRPr>
            </a:lvl1pPr>
            <a:lvl2pPr marL="742950" indent="-285750">
              <a:buClr>
                <a:srgbClr val="595959"/>
              </a:buClr>
              <a:buFont typeface="Arial"/>
              <a:buChar char="•"/>
              <a:defRPr sz="2400" b="0" i="0">
                <a:solidFill>
                  <a:srgbClr val="595959"/>
                </a:solidFill>
                <a:latin typeface="Century Gothic" pitchFamily="34" charset="0"/>
                <a:cs typeface="Century Gothic" pitchFamily="34" charset="0"/>
              </a:defRPr>
            </a:lvl2pPr>
            <a:lvl3pPr marL="1143000" indent="-228600">
              <a:buClr>
                <a:srgbClr val="595959"/>
              </a:buClr>
              <a:buFont typeface="Arial"/>
              <a:buChar char="•"/>
              <a:defRPr sz="2200" b="0" i="0">
                <a:solidFill>
                  <a:srgbClr val="595959"/>
                </a:solidFill>
                <a:latin typeface="Century Gothic" pitchFamily="34" charset="0"/>
                <a:cs typeface="Century Gothic" pitchFamily="34" charset="0"/>
              </a:defRPr>
            </a:lvl3pPr>
            <a:lvl4pPr marL="1600200" indent="-228600">
              <a:buClr>
                <a:srgbClr val="595959"/>
              </a:buClr>
              <a:buFont typeface="Arial"/>
              <a:buChar char="•"/>
              <a:defRPr sz="2000" b="0" i="0">
                <a:solidFill>
                  <a:srgbClr val="595959"/>
                </a:solidFill>
                <a:latin typeface="Century Gothic" pitchFamily="34" charset="0"/>
                <a:cs typeface="Century Gothic" pitchFamily="34" charset="0"/>
              </a:defRPr>
            </a:lvl4pPr>
            <a:lvl5pPr marL="2057400" indent="-228600">
              <a:buClr>
                <a:srgbClr val="595959"/>
              </a:buClr>
              <a:buFont typeface="Arial"/>
              <a:buChar char="•"/>
              <a:defRPr sz="1800" b="0" i="0">
                <a:solidFill>
                  <a:srgbClr val="595959"/>
                </a:solidFill>
                <a:latin typeface="Century Gothic" pitchFamily="34" charset="0"/>
                <a:cs typeface="Century Gothic" pitchFamily="34" charset="0"/>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Slide Number Placeholder 5"/>
          <p:cNvSpPr>
            <a:spLocks noGrp="1"/>
          </p:cNvSpPr>
          <p:nvPr>
            <p:ph type="sldNum" sz="quarter" idx="10"/>
          </p:nvPr>
        </p:nvSpPr>
        <p:spPr/>
        <p:txBody>
          <a:bodyPr/>
          <a:lstStyle>
            <a:lvl1pPr>
              <a:defRPr/>
            </a:lvl1pPr>
          </a:lstStyle>
          <a:p>
            <a:fld id="{78075564-AF6E-40FC-905A-F6C5E8D29614}" type="slidenum">
              <a:rPr lang="en-US" altLang="en-US"/>
              <a:pPr/>
              <a:t>‹#›</a:t>
            </a:fld>
            <a:endParaRPr lang="en-US" altLang="en-US"/>
          </a:p>
        </p:txBody>
      </p:sp>
    </p:spTree>
    <p:extLst>
      <p:ext uri="{BB962C8B-B14F-4D97-AF65-F5344CB8AC3E}">
        <p14:creationId xmlns:p14="http://schemas.microsoft.com/office/powerpoint/2010/main" val="1735082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full image">
    <p:spTree>
      <p:nvGrpSpPr>
        <p:cNvPr id="1" name=""/>
        <p:cNvGrpSpPr/>
        <p:nvPr/>
      </p:nvGrpSpPr>
      <p:grpSpPr>
        <a:xfrm>
          <a:off x="0" y="0"/>
          <a:ext cx="0" cy="0"/>
          <a:chOff x="0" y="0"/>
          <a:chExt cx="0" cy="0"/>
        </a:xfrm>
      </p:grpSpPr>
      <p:sp>
        <p:nvSpPr>
          <p:cNvPr id="2" name="Title 1"/>
          <p:cNvSpPr>
            <a:spLocks noGrp="1"/>
          </p:cNvSpPr>
          <p:nvPr>
            <p:ph type="ctrTitle"/>
          </p:nvPr>
        </p:nvSpPr>
        <p:spPr>
          <a:xfrm>
            <a:off x="891823" y="1941161"/>
            <a:ext cx="9482667" cy="2376252"/>
          </a:xfrm>
        </p:spPr>
        <p:txBody>
          <a:bodyPr>
            <a:normAutofit/>
          </a:bodyPr>
          <a:lstStyle>
            <a:lvl1pPr algn="l">
              <a:defRPr sz="4000" b="0" i="0">
                <a:solidFill>
                  <a:srgbClr val="595959"/>
                </a:solidFill>
                <a:latin typeface="Century Gothic" pitchFamily="34" charset="0"/>
                <a:cs typeface="Century Gothic" pitchFamily="34" charset="0"/>
              </a:defRPr>
            </a:lvl1pPr>
          </a:lstStyle>
          <a:p>
            <a:r>
              <a:rPr lang="en-US"/>
              <a:t>Click to edit Master title style</a:t>
            </a:r>
          </a:p>
        </p:txBody>
      </p:sp>
      <p:sp>
        <p:nvSpPr>
          <p:cNvPr id="3" name="Subtitle 2"/>
          <p:cNvSpPr>
            <a:spLocks noGrp="1"/>
          </p:cNvSpPr>
          <p:nvPr>
            <p:ph type="subTitle" idx="1"/>
          </p:nvPr>
        </p:nvSpPr>
        <p:spPr>
          <a:xfrm>
            <a:off x="891822" y="4524375"/>
            <a:ext cx="9482668" cy="1752600"/>
          </a:xfrm>
        </p:spPr>
        <p:txBody>
          <a:bodyPr>
            <a:normAutofit/>
          </a:bodyPr>
          <a:lstStyle>
            <a:lvl1pPr marL="0" indent="0" algn="l">
              <a:buNone/>
              <a:defRPr sz="2400" b="0" i="0">
                <a:solidFill>
                  <a:srgbClr val="595959"/>
                </a:solidFill>
                <a:latin typeface="Century Gothic" pitchFamily="34" charset="0"/>
                <a:cs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11" name="Slide Number Placeholder 5"/>
          <p:cNvSpPr>
            <a:spLocks noGrp="1"/>
          </p:cNvSpPr>
          <p:nvPr>
            <p:ph type="sldNum" sz="quarter" idx="12"/>
          </p:nvPr>
        </p:nvSpPr>
        <p:spPr/>
        <p:txBody>
          <a:bodyPr/>
          <a:lstStyle>
            <a:lvl1pPr>
              <a:defRPr/>
            </a:lvl1pPr>
          </a:lstStyle>
          <a:p>
            <a:fld id="{2B042CE3-6392-4968-B209-93A52C299364}" type="slidenum">
              <a:rPr lang="en-US" altLang="en-US"/>
              <a:pPr/>
              <a:t>‹#›</a:t>
            </a:fld>
            <a:endParaRPr lang="en-US" altLang="en-US"/>
          </a:p>
        </p:txBody>
      </p:sp>
    </p:spTree>
    <p:extLst>
      <p:ext uri="{BB962C8B-B14F-4D97-AF65-F5344CB8AC3E}">
        <p14:creationId xmlns:p14="http://schemas.microsoft.com/office/powerpoint/2010/main" val="3412681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1"/>
            <a:ext cx="10363200" cy="1362075"/>
          </a:xfrm>
        </p:spPr>
        <p:txBody>
          <a:bodyPr anchor="t"/>
          <a:lstStyle>
            <a:lvl1pPr algn="l">
              <a:defRPr sz="4000" b="0" cap="all">
                <a:solidFill>
                  <a:srgbClr val="595959"/>
                </a:solidFill>
                <a:latin typeface="Century Gothic" pitchFamily="34" charset="0"/>
              </a:defRPr>
            </a:lvl1pPr>
          </a:lstStyle>
          <a:p>
            <a:r>
              <a:rPr lang="en-CA"/>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595959"/>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6" name="Slide Number Placeholder 5"/>
          <p:cNvSpPr>
            <a:spLocks noGrp="1"/>
          </p:cNvSpPr>
          <p:nvPr>
            <p:ph type="sldNum" sz="quarter" idx="10"/>
          </p:nvPr>
        </p:nvSpPr>
        <p:spPr/>
        <p:txBody>
          <a:bodyPr/>
          <a:lstStyle>
            <a:lvl1pPr>
              <a:defRPr/>
            </a:lvl1pPr>
          </a:lstStyle>
          <a:p>
            <a:fld id="{00CFA99A-0B6A-4F6F-BA8D-AFBE694F623A}" type="slidenum">
              <a:rPr lang="en-US" altLang="en-US"/>
              <a:pPr/>
              <a:t>‹#›</a:t>
            </a:fld>
            <a:endParaRPr lang="en-US" altLang="en-US"/>
          </a:p>
        </p:txBody>
      </p:sp>
      <p:cxnSp>
        <p:nvCxnSpPr>
          <p:cNvPr id="8" name="Straight Connector 7"/>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9631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595959"/>
                </a:solidFill>
              </a:defRPr>
            </a:lvl1pPr>
          </a:lstStyle>
          <a:p>
            <a:r>
              <a:rPr lang="en-CA"/>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buClr>
                <a:srgbClr val="595959"/>
              </a:buClr>
              <a:defRPr sz="2800"/>
            </a:lvl1pPr>
            <a:lvl2pPr>
              <a:buClr>
                <a:srgbClr val="595959"/>
              </a:buClr>
              <a:defRPr sz="2400"/>
            </a:lvl2pPr>
            <a:lvl3pPr>
              <a:buClr>
                <a:srgbClr val="595959"/>
              </a:buClr>
              <a:defRPr sz="2000"/>
            </a:lvl3pPr>
            <a:lvl4pPr>
              <a:buClr>
                <a:srgbClr val="595959"/>
              </a:buClr>
              <a:defRPr sz="1800"/>
            </a:lvl4pPr>
            <a:lvl5pPr>
              <a:buClr>
                <a:srgbClr val="595959"/>
              </a:buCl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buClr>
                <a:srgbClr val="595959"/>
              </a:buClr>
              <a:defRPr sz="2800"/>
            </a:lvl1pPr>
            <a:lvl2pPr>
              <a:buClr>
                <a:srgbClr val="595959"/>
              </a:buClr>
              <a:defRPr sz="2400"/>
            </a:lvl2pPr>
            <a:lvl3pPr>
              <a:buClr>
                <a:srgbClr val="595959"/>
              </a:buClr>
              <a:defRPr sz="2000"/>
            </a:lvl3pPr>
            <a:lvl4pPr>
              <a:buClr>
                <a:srgbClr val="595959"/>
              </a:buClr>
              <a:defRPr sz="1800"/>
            </a:lvl4pPr>
            <a:lvl5pPr>
              <a:buClr>
                <a:srgbClr val="595959"/>
              </a:buCl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8" name="Slide Number Placeholder 5"/>
          <p:cNvSpPr>
            <a:spLocks noGrp="1"/>
          </p:cNvSpPr>
          <p:nvPr>
            <p:ph type="sldNum" sz="quarter" idx="10"/>
          </p:nvPr>
        </p:nvSpPr>
        <p:spPr/>
        <p:txBody>
          <a:bodyPr/>
          <a:lstStyle>
            <a:lvl1pPr>
              <a:defRPr/>
            </a:lvl1pPr>
          </a:lstStyle>
          <a:p>
            <a:fld id="{A7F49F12-9138-49F1-96D4-CC6FC00A57C3}" type="slidenum">
              <a:rPr lang="en-US" altLang="en-US"/>
              <a:pPr/>
              <a:t>‹#›</a:t>
            </a:fld>
            <a:endParaRPr lang="en-US" altLang="en-US"/>
          </a:p>
        </p:txBody>
      </p:sp>
    </p:spTree>
    <p:extLst>
      <p:ext uri="{BB962C8B-B14F-4D97-AF65-F5344CB8AC3E}">
        <p14:creationId xmlns:p14="http://schemas.microsoft.com/office/powerpoint/2010/main" val="3704879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2"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6563784" y="2805114"/>
            <a:ext cx="5628216" cy="3119437"/>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8" name="Rectangle 7"/>
          <p:cNvSpPr/>
          <p:nvPr userDrawn="1"/>
        </p:nvSpPr>
        <p:spPr>
          <a:xfrm>
            <a:off x="12039600" y="2805114"/>
            <a:ext cx="152400" cy="3119437"/>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cxnSp>
        <p:nvCxnSpPr>
          <p:cNvPr id="9" name="Straight Connector 8"/>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595959"/>
                </a:solidFill>
              </a:defRPr>
            </a:lvl1pPr>
          </a:lstStyle>
          <a:p>
            <a:r>
              <a:rPr lang="en-CA"/>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buClr>
                <a:srgbClr val="595959"/>
              </a:buClr>
              <a:defRPr sz="2800"/>
            </a:lvl1pPr>
            <a:lvl2pPr>
              <a:buClr>
                <a:srgbClr val="595959"/>
              </a:buClr>
              <a:defRPr sz="2400"/>
            </a:lvl2pPr>
            <a:lvl3pPr>
              <a:buClr>
                <a:srgbClr val="595959"/>
              </a:buClr>
              <a:defRPr sz="2000"/>
            </a:lvl3pPr>
            <a:lvl4pPr>
              <a:buClr>
                <a:srgbClr val="595959"/>
              </a:buClr>
              <a:defRPr sz="1800"/>
            </a:lvl4pPr>
            <a:lvl5pPr>
              <a:buClr>
                <a:srgbClr val="595959"/>
              </a:buCl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Content Placeholder 2"/>
          <p:cNvSpPr>
            <a:spLocks noGrp="1"/>
          </p:cNvSpPr>
          <p:nvPr>
            <p:ph sz="half" idx="12"/>
          </p:nvPr>
        </p:nvSpPr>
        <p:spPr>
          <a:xfrm>
            <a:off x="6903591" y="3057770"/>
            <a:ext cx="4868659" cy="2668344"/>
          </a:xfrm>
        </p:spPr>
        <p:txBody>
          <a:bodyPr/>
          <a:lstStyle>
            <a:lvl1pPr marL="0" indent="0">
              <a:buNone/>
              <a:defRPr sz="1800" i="1">
                <a:solidFill>
                  <a:srgbClr val="595959"/>
                </a:solidFill>
              </a:defRPr>
            </a:lvl1pPr>
            <a:lvl2pPr>
              <a:defRPr sz="2400" i="1"/>
            </a:lvl2pPr>
            <a:lvl3pPr>
              <a:defRPr sz="2000" i="1"/>
            </a:lvl3pPr>
            <a:lvl4pPr>
              <a:defRPr sz="1800" i="1"/>
            </a:lvl4pPr>
            <a:lvl5pPr>
              <a:defRPr sz="1800" i="1"/>
            </a:lvl5pPr>
            <a:lvl6pPr>
              <a:defRPr sz="1800"/>
            </a:lvl6pPr>
            <a:lvl7pPr>
              <a:defRPr sz="1800"/>
            </a:lvl7pPr>
            <a:lvl8pPr>
              <a:defRPr sz="1800"/>
            </a:lvl8pPr>
            <a:lvl9pPr>
              <a:defRPr sz="1800"/>
            </a:lvl9pPr>
          </a:lstStyle>
          <a:p>
            <a:pPr lvl="0"/>
            <a:r>
              <a:rPr lang="en-CA"/>
              <a:t>Click to edit Master text styles</a:t>
            </a:r>
          </a:p>
        </p:txBody>
      </p:sp>
      <p:sp>
        <p:nvSpPr>
          <p:cNvPr id="11" name="Slide Number Placeholder 5"/>
          <p:cNvSpPr>
            <a:spLocks noGrp="1"/>
          </p:cNvSpPr>
          <p:nvPr>
            <p:ph type="sldNum" sz="quarter" idx="13"/>
          </p:nvPr>
        </p:nvSpPr>
        <p:spPr/>
        <p:txBody>
          <a:bodyPr/>
          <a:lstStyle>
            <a:lvl1pPr>
              <a:defRPr/>
            </a:lvl1pPr>
          </a:lstStyle>
          <a:p>
            <a:fld id="{0606BA19-779A-4930-9322-0B47357BACC7}" type="slidenum">
              <a:rPr lang="en-US" altLang="en-US"/>
              <a:pPr/>
              <a:t>‹#›</a:t>
            </a:fld>
            <a:endParaRPr lang="en-US" altLang="en-US"/>
          </a:p>
        </p:txBody>
      </p:sp>
    </p:spTree>
    <p:extLst>
      <p:ext uri="{BB962C8B-B14F-4D97-AF65-F5344CB8AC3E}">
        <p14:creationId xmlns:p14="http://schemas.microsoft.com/office/powerpoint/2010/main" val="3328410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7" name="Rectangle 6"/>
          <p:cNvSpPr/>
          <p:nvPr userDrawn="1"/>
        </p:nvSpPr>
        <p:spPr>
          <a:xfrm>
            <a:off x="6563785" y="1600201"/>
            <a:ext cx="5065183" cy="4525962"/>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solidFill>
                <a:srgbClr val="ECECEC"/>
              </a:solidFill>
            </a:endParaRPr>
          </a:p>
        </p:txBody>
      </p:sp>
      <p:cxnSp>
        <p:nvCxnSpPr>
          <p:cNvPr id="9" name="Straight Connector 8"/>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595959"/>
                </a:solidFill>
              </a:defRPr>
            </a:lvl1pPr>
          </a:lstStyle>
          <a:p>
            <a:r>
              <a:rPr lang="en-CA"/>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buClr>
                <a:srgbClr val="595959"/>
              </a:buClr>
              <a:defRPr sz="2800"/>
            </a:lvl1pPr>
            <a:lvl2pPr>
              <a:buClr>
                <a:srgbClr val="595959"/>
              </a:buClr>
              <a:defRPr sz="2400"/>
            </a:lvl2pPr>
            <a:lvl3pPr>
              <a:buClr>
                <a:srgbClr val="595959"/>
              </a:buClr>
              <a:defRPr sz="2000"/>
            </a:lvl3pPr>
            <a:lvl4pPr>
              <a:buClr>
                <a:srgbClr val="595959"/>
              </a:buClr>
              <a:defRPr sz="1800"/>
            </a:lvl4pPr>
            <a:lvl5pPr>
              <a:buClr>
                <a:srgbClr val="595959"/>
              </a:buCl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Content Placeholder 2"/>
          <p:cNvSpPr>
            <a:spLocks noGrp="1"/>
          </p:cNvSpPr>
          <p:nvPr>
            <p:ph sz="half" idx="12"/>
          </p:nvPr>
        </p:nvSpPr>
        <p:spPr>
          <a:xfrm>
            <a:off x="6890564" y="1944078"/>
            <a:ext cx="4738403" cy="3782036"/>
          </a:xfrm>
        </p:spPr>
        <p:txBody>
          <a:bodyPr/>
          <a:lstStyle>
            <a:lvl1pPr marL="0" indent="0">
              <a:buNone/>
              <a:defRPr sz="1800" i="1">
                <a:solidFill>
                  <a:srgbClr val="595959"/>
                </a:solidFill>
              </a:defRPr>
            </a:lvl1pPr>
            <a:lvl2pPr>
              <a:defRPr sz="2400" i="1"/>
            </a:lvl2pPr>
            <a:lvl3pPr>
              <a:defRPr sz="2000" i="1"/>
            </a:lvl3pPr>
            <a:lvl4pPr>
              <a:defRPr sz="1800" i="1"/>
            </a:lvl4pPr>
            <a:lvl5pPr>
              <a:defRPr sz="1800" i="1"/>
            </a:lvl5pPr>
            <a:lvl6pPr>
              <a:defRPr sz="1800"/>
            </a:lvl6pPr>
            <a:lvl7pPr>
              <a:defRPr sz="1800"/>
            </a:lvl7pPr>
            <a:lvl8pPr>
              <a:defRPr sz="1800"/>
            </a:lvl8pPr>
            <a:lvl9pPr>
              <a:defRPr sz="1800"/>
            </a:lvl9pPr>
          </a:lstStyle>
          <a:p>
            <a:pPr lvl="0"/>
            <a:r>
              <a:rPr lang="en-CA"/>
              <a:t>Click to edit Master text styles</a:t>
            </a:r>
          </a:p>
        </p:txBody>
      </p:sp>
      <p:sp>
        <p:nvSpPr>
          <p:cNvPr id="11" name="Slide Number Placeholder 5"/>
          <p:cNvSpPr>
            <a:spLocks noGrp="1"/>
          </p:cNvSpPr>
          <p:nvPr>
            <p:ph type="sldNum" sz="quarter" idx="13"/>
          </p:nvPr>
        </p:nvSpPr>
        <p:spPr/>
        <p:txBody>
          <a:bodyPr/>
          <a:lstStyle>
            <a:lvl1pPr>
              <a:defRPr/>
            </a:lvl1pPr>
          </a:lstStyle>
          <a:p>
            <a:fld id="{3E294082-DFA0-4304-8D39-BC23FA45EDA4}" type="slidenum">
              <a:rPr lang="en-US" altLang="en-US"/>
              <a:pPr/>
              <a:t>‹#›</a:t>
            </a:fld>
            <a:endParaRPr lang="en-US" altLang="en-US"/>
          </a:p>
        </p:txBody>
      </p:sp>
      <p:pic>
        <p:nvPicPr>
          <p:cNvPr id="13" name="Picture 7"/>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7100484" y="5866132"/>
            <a:ext cx="5103408"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633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2"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609601" y="3995738"/>
            <a:ext cx="11019367" cy="1928812"/>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solidFill>
                <a:srgbClr val="ECECEC"/>
              </a:solidFill>
            </a:endParaRPr>
          </a:p>
        </p:txBody>
      </p:sp>
      <p:cxnSp>
        <p:nvCxnSpPr>
          <p:cNvPr id="9" name="Straight Connector 8"/>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595959"/>
                </a:solidFill>
              </a:defRPr>
            </a:lvl1pPr>
          </a:lstStyle>
          <a:p>
            <a:r>
              <a:rPr lang="en-CA"/>
              <a:t>Click to edit Master title style</a:t>
            </a:r>
            <a:endParaRPr lang="en-US"/>
          </a:p>
        </p:txBody>
      </p:sp>
      <p:sp>
        <p:nvSpPr>
          <p:cNvPr id="3" name="Content Placeholder 2"/>
          <p:cNvSpPr>
            <a:spLocks noGrp="1"/>
          </p:cNvSpPr>
          <p:nvPr>
            <p:ph sz="half" idx="1"/>
          </p:nvPr>
        </p:nvSpPr>
        <p:spPr>
          <a:xfrm>
            <a:off x="609600" y="1600202"/>
            <a:ext cx="10972800" cy="2157607"/>
          </a:xfrm>
        </p:spPr>
        <p:txBody>
          <a:bodyPr/>
          <a:lstStyle>
            <a:lvl1pPr>
              <a:buClr>
                <a:srgbClr val="595959"/>
              </a:buClr>
              <a:defRPr sz="2800"/>
            </a:lvl1pPr>
            <a:lvl2pPr>
              <a:buClr>
                <a:srgbClr val="595959"/>
              </a:buClr>
              <a:defRPr sz="2400"/>
            </a:lvl2pPr>
            <a:lvl3pPr>
              <a:buClr>
                <a:srgbClr val="595959"/>
              </a:buClr>
              <a:defRPr sz="2000"/>
            </a:lvl3pPr>
            <a:lvl4pPr>
              <a:buClr>
                <a:srgbClr val="595959"/>
              </a:buClr>
              <a:defRPr sz="1800"/>
            </a:lvl4pPr>
            <a:lvl5pPr>
              <a:buClr>
                <a:srgbClr val="595959"/>
              </a:buCl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Content Placeholder 2"/>
          <p:cNvSpPr>
            <a:spLocks noGrp="1"/>
          </p:cNvSpPr>
          <p:nvPr>
            <p:ph sz="half" idx="12"/>
          </p:nvPr>
        </p:nvSpPr>
        <p:spPr>
          <a:xfrm>
            <a:off x="807590" y="4140741"/>
            <a:ext cx="10821377" cy="1332960"/>
          </a:xfrm>
          <a:solidFill>
            <a:srgbClr val="ECECEC"/>
          </a:solidFill>
        </p:spPr>
        <p:txBody>
          <a:bodyPr/>
          <a:lstStyle>
            <a:lvl1pPr marL="0" indent="0">
              <a:buNone/>
              <a:defRPr sz="1800" i="1"/>
            </a:lvl1pPr>
            <a:lvl2pPr>
              <a:defRPr sz="2400" i="1"/>
            </a:lvl2pPr>
            <a:lvl3pPr>
              <a:defRPr sz="2000" i="1"/>
            </a:lvl3pPr>
            <a:lvl4pPr>
              <a:defRPr sz="1800" i="1"/>
            </a:lvl4pPr>
            <a:lvl5pPr>
              <a:defRPr sz="1800" i="1"/>
            </a:lvl5pPr>
            <a:lvl6pPr>
              <a:defRPr sz="1800"/>
            </a:lvl6pPr>
            <a:lvl7pPr>
              <a:defRPr sz="1800"/>
            </a:lvl7pPr>
            <a:lvl8pPr>
              <a:defRPr sz="1800"/>
            </a:lvl8pPr>
            <a:lvl9pPr>
              <a:defRPr sz="1800"/>
            </a:lvl9pPr>
          </a:lstStyle>
          <a:p>
            <a:pPr lvl="0"/>
            <a:r>
              <a:rPr lang="en-CA"/>
              <a:t>Click to edit Master text styles</a:t>
            </a:r>
          </a:p>
        </p:txBody>
      </p:sp>
      <p:sp>
        <p:nvSpPr>
          <p:cNvPr id="11" name="Slide Number Placeholder 5"/>
          <p:cNvSpPr>
            <a:spLocks noGrp="1"/>
          </p:cNvSpPr>
          <p:nvPr>
            <p:ph type="sldNum" sz="quarter" idx="13"/>
          </p:nvPr>
        </p:nvSpPr>
        <p:spPr/>
        <p:txBody>
          <a:bodyPr/>
          <a:lstStyle>
            <a:lvl1pPr>
              <a:defRPr/>
            </a:lvl1pPr>
          </a:lstStyle>
          <a:p>
            <a:fld id="{AB52D289-F740-481C-B2A6-EE2832E288B0}" type="slidenum">
              <a:rPr lang="en-US" altLang="en-US"/>
              <a:pPr/>
              <a:t>‹#›</a:t>
            </a:fld>
            <a:endParaRPr lang="en-US" altLang="en-US"/>
          </a:p>
        </p:txBody>
      </p:sp>
      <p:pic>
        <p:nvPicPr>
          <p:cNvPr id="14"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auto">
          <a:xfrm>
            <a:off x="1343151" y="5650232"/>
            <a:ext cx="10873501"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69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14A7-5367-6641-89B3-ED5206D45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1EACD7-D93B-FE43-8595-62E80F9C12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CB0E1-F717-8543-8276-E0FF351BF154}"/>
              </a:ext>
            </a:extLst>
          </p:cNvPr>
          <p:cNvSpPr>
            <a:spLocks noGrp="1"/>
          </p:cNvSpPr>
          <p:nvPr>
            <p:ph type="dt" sz="half" idx="10"/>
          </p:nvPr>
        </p:nvSpPr>
        <p:spPr/>
        <p:txBody>
          <a:bodyPr/>
          <a:lstStyle/>
          <a:p>
            <a:fld id="{242EED87-2C30-6C46-8CD5-5737BBF046EB}" type="datetimeFigureOut">
              <a:rPr lang="en-US" smtClean="0"/>
              <a:t>4/11/2024</a:t>
            </a:fld>
            <a:endParaRPr lang="en-US"/>
          </a:p>
        </p:txBody>
      </p:sp>
      <p:sp>
        <p:nvSpPr>
          <p:cNvPr id="5" name="Footer Placeholder 4">
            <a:extLst>
              <a:ext uri="{FF2B5EF4-FFF2-40B4-BE49-F238E27FC236}">
                <a16:creationId xmlns:a16="http://schemas.microsoft.com/office/drawing/2014/main" id="{DC7C43B9-2296-0545-AA12-2E6E33536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8FCBA-5B72-1847-A4B5-B5B6FBAE9F5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255164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595959"/>
                </a:solidFill>
              </a:defRPr>
            </a:lvl1pPr>
          </a:lstStyle>
          <a:p>
            <a:r>
              <a:rPr lang="en-CA"/>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buClr>
                <a:srgbClr val="595959"/>
              </a:buClr>
              <a:defRPr sz="2400"/>
            </a:lvl1pPr>
            <a:lvl2pPr>
              <a:buClr>
                <a:srgbClr val="595959"/>
              </a:buClr>
              <a:defRPr sz="2000"/>
            </a:lvl2pPr>
            <a:lvl3pPr>
              <a:buClr>
                <a:srgbClr val="595959"/>
              </a:buClr>
              <a:defRPr sz="1800"/>
            </a:lvl3pPr>
            <a:lvl4pPr>
              <a:buClr>
                <a:srgbClr val="595959"/>
              </a:buClr>
              <a:defRPr sz="1600"/>
            </a:lvl4pPr>
            <a:lvl5pPr>
              <a:buClr>
                <a:srgbClr val="595959"/>
              </a:buCl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buClr>
                <a:srgbClr val="595959"/>
              </a:buClr>
              <a:defRPr sz="2400"/>
            </a:lvl1pPr>
            <a:lvl2pPr>
              <a:buClr>
                <a:srgbClr val="595959"/>
              </a:buClr>
              <a:defRPr sz="2000"/>
            </a:lvl2pPr>
            <a:lvl3pPr>
              <a:buClr>
                <a:srgbClr val="595959"/>
              </a:buClr>
              <a:defRPr sz="1800"/>
            </a:lvl3pPr>
            <a:lvl4pPr>
              <a:buClr>
                <a:srgbClr val="595959"/>
              </a:buClr>
              <a:defRPr sz="1600"/>
            </a:lvl4pPr>
            <a:lvl5pPr>
              <a:buClr>
                <a:srgbClr val="595959"/>
              </a:buCl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Slide Number Placeholder 5"/>
          <p:cNvSpPr>
            <a:spLocks noGrp="1"/>
          </p:cNvSpPr>
          <p:nvPr>
            <p:ph type="sldNum" sz="quarter" idx="10"/>
          </p:nvPr>
        </p:nvSpPr>
        <p:spPr/>
        <p:txBody>
          <a:bodyPr/>
          <a:lstStyle>
            <a:lvl1pPr>
              <a:defRPr/>
            </a:lvl1pPr>
          </a:lstStyle>
          <a:p>
            <a:fld id="{398FBFBE-36BC-482D-A777-8BE920DF890D}" type="slidenum">
              <a:rPr lang="en-US" altLang="en-US"/>
              <a:pPr/>
              <a:t>‹#›</a:t>
            </a:fld>
            <a:endParaRPr lang="en-US" altLang="en-US"/>
          </a:p>
        </p:txBody>
      </p:sp>
    </p:spTree>
    <p:extLst>
      <p:ext uri="{BB962C8B-B14F-4D97-AF65-F5344CB8AC3E}">
        <p14:creationId xmlns:p14="http://schemas.microsoft.com/office/powerpoint/2010/main" val="2408234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595959"/>
                </a:solidFill>
              </a:defRPr>
            </a:lvl1pPr>
          </a:lstStyle>
          <a:p>
            <a:r>
              <a:rPr lang="en-CA"/>
              <a:t>Click to edit Master title style</a:t>
            </a:r>
            <a:endParaRPr lang="en-US"/>
          </a:p>
        </p:txBody>
      </p:sp>
      <p:sp>
        <p:nvSpPr>
          <p:cNvPr id="6" name="Slide Number Placeholder 5"/>
          <p:cNvSpPr>
            <a:spLocks noGrp="1"/>
          </p:cNvSpPr>
          <p:nvPr>
            <p:ph type="sldNum" sz="quarter" idx="10"/>
          </p:nvPr>
        </p:nvSpPr>
        <p:spPr/>
        <p:txBody>
          <a:bodyPr/>
          <a:lstStyle>
            <a:lvl1pPr>
              <a:defRPr/>
            </a:lvl1pPr>
          </a:lstStyle>
          <a:p>
            <a:fld id="{7D325CEB-1D58-4033-B3AA-47E6E8AA1651}" type="slidenum">
              <a:rPr lang="en-US" altLang="en-US"/>
              <a:pPr/>
              <a:t>‹#›</a:t>
            </a:fld>
            <a:endParaRPr lang="en-US" altLang="en-US"/>
          </a:p>
        </p:txBody>
      </p:sp>
    </p:spTree>
    <p:extLst>
      <p:ext uri="{BB962C8B-B14F-4D97-AF65-F5344CB8AC3E}">
        <p14:creationId xmlns:p14="http://schemas.microsoft.com/office/powerpoint/2010/main" val="2468701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0"/>
          </p:nvPr>
        </p:nvSpPr>
        <p:spPr/>
        <p:txBody>
          <a:bodyPr/>
          <a:lstStyle>
            <a:lvl1pPr>
              <a:defRPr/>
            </a:lvl1pPr>
          </a:lstStyle>
          <a:p>
            <a:fld id="{816CE915-54DE-42DF-81C9-6A96210B07F3}" type="slidenum">
              <a:rPr lang="en-US" altLang="en-US"/>
              <a:pPr/>
              <a:t>‹#›</a:t>
            </a:fld>
            <a:endParaRPr lang="en-US" altLang="en-US"/>
          </a:p>
        </p:txBody>
      </p:sp>
    </p:spTree>
    <p:extLst>
      <p:ext uri="{BB962C8B-B14F-4D97-AF65-F5344CB8AC3E}">
        <p14:creationId xmlns:p14="http://schemas.microsoft.com/office/powerpoint/2010/main" val="1559220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1" y="273050"/>
            <a:ext cx="4011084" cy="1162050"/>
          </a:xfrm>
        </p:spPr>
        <p:txBody>
          <a:bodyPr/>
          <a:lstStyle>
            <a:lvl1pPr algn="l">
              <a:defRPr sz="2000" b="0">
                <a:solidFill>
                  <a:srgbClr val="595959"/>
                </a:solidFill>
              </a:defRPr>
            </a:lvl1pPr>
          </a:lstStyle>
          <a:p>
            <a:r>
              <a:rPr lang="en-CA"/>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buClr>
                <a:srgbClr val="595959"/>
              </a:buClr>
              <a:defRPr sz="2600"/>
            </a:lvl1pPr>
            <a:lvl2pPr>
              <a:buClr>
                <a:srgbClr val="595959"/>
              </a:buClr>
              <a:defRPr sz="2400"/>
            </a:lvl2pPr>
            <a:lvl3pPr>
              <a:buClr>
                <a:srgbClr val="595959"/>
              </a:buClr>
              <a:defRPr sz="2200"/>
            </a:lvl3pPr>
            <a:lvl4pPr>
              <a:buClr>
                <a:srgbClr val="595959"/>
              </a:buClr>
              <a:defRPr sz="2000"/>
            </a:lvl4pPr>
            <a:lvl5pPr>
              <a:buClr>
                <a:srgbClr val="595959"/>
              </a:buClr>
              <a:defRPr sz="18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8" name="Slide Number Placeholder 5"/>
          <p:cNvSpPr>
            <a:spLocks noGrp="1"/>
          </p:cNvSpPr>
          <p:nvPr>
            <p:ph type="sldNum" sz="quarter" idx="10"/>
          </p:nvPr>
        </p:nvSpPr>
        <p:spPr/>
        <p:txBody>
          <a:bodyPr/>
          <a:lstStyle>
            <a:lvl1pPr>
              <a:defRPr/>
            </a:lvl1pPr>
          </a:lstStyle>
          <a:p>
            <a:fld id="{07B34F6D-27DC-4F94-8982-5FFA21468BA5}" type="slidenum">
              <a:rPr lang="en-US" altLang="en-US"/>
              <a:pPr/>
              <a:t>‹#›</a:t>
            </a:fld>
            <a:endParaRPr lang="en-US" altLang="en-US"/>
          </a:p>
        </p:txBody>
      </p:sp>
    </p:spTree>
    <p:extLst>
      <p:ext uri="{BB962C8B-B14F-4D97-AF65-F5344CB8AC3E}">
        <p14:creationId xmlns:p14="http://schemas.microsoft.com/office/powerpoint/2010/main" val="4052966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389717" y="4800600"/>
            <a:ext cx="7315200" cy="566738"/>
          </a:xfrm>
        </p:spPr>
        <p:txBody>
          <a:bodyPr/>
          <a:lstStyle>
            <a:lvl1pPr algn="l">
              <a:defRPr sz="2000" b="0">
                <a:solidFill>
                  <a:srgbClr val="595959"/>
                </a:solidFill>
              </a:defRPr>
            </a:lvl1pPr>
          </a:lstStyle>
          <a:p>
            <a:r>
              <a:rPr lang="en-CA"/>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solidFill>
                  <a:srgbClr val="59595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5959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6" name="Slide Number Placeholder 5"/>
          <p:cNvSpPr>
            <a:spLocks noGrp="1"/>
          </p:cNvSpPr>
          <p:nvPr>
            <p:ph type="sldNum" sz="quarter" idx="10"/>
          </p:nvPr>
        </p:nvSpPr>
        <p:spPr/>
        <p:txBody>
          <a:bodyPr/>
          <a:lstStyle>
            <a:lvl1pPr>
              <a:defRPr/>
            </a:lvl1pPr>
          </a:lstStyle>
          <a:p>
            <a:fld id="{098A5B3A-4079-4B46-A0FF-A550B3FE2682}" type="slidenum">
              <a:rPr lang="en-US" altLang="en-US"/>
              <a:pPr/>
              <a:t>‹#›</a:t>
            </a:fld>
            <a:endParaRPr lang="en-US" altLang="en-US"/>
          </a:p>
        </p:txBody>
      </p:sp>
    </p:spTree>
    <p:extLst>
      <p:ext uri="{BB962C8B-B14F-4D97-AF65-F5344CB8AC3E}">
        <p14:creationId xmlns:p14="http://schemas.microsoft.com/office/powerpoint/2010/main" val="1632981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595959"/>
                </a:solidFill>
              </a:defRPr>
            </a:lvl1p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lvl1pPr>
              <a:buClr>
                <a:srgbClr val="595959"/>
              </a:buClr>
              <a:defRPr/>
            </a:lvl1pPr>
            <a:lvl2pPr>
              <a:buClr>
                <a:srgbClr val="595959"/>
              </a:buClr>
              <a:defRPr/>
            </a:lvl2pPr>
            <a:lvl3pPr>
              <a:buClr>
                <a:srgbClr val="595959"/>
              </a:buClr>
              <a:defRPr/>
            </a:lvl3pPr>
            <a:lvl4pPr>
              <a:buClr>
                <a:srgbClr val="595959"/>
              </a:buClr>
              <a:defRPr/>
            </a:lvl4pPr>
            <a:lvl5pPr>
              <a:buClr>
                <a:srgbClr val="595959"/>
              </a:buCl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Slide Number Placeholder 5"/>
          <p:cNvSpPr>
            <a:spLocks noGrp="1"/>
          </p:cNvSpPr>
          <p:nvPr>
            <p:ph type="sldNum" sz="quarter" idx="10"/>
          </p:nvPr>
        </p:nvSpPr>
        <p:spPr/>
        <p:txBody>
          <a:bodyPr/>
          <a:lstStyle>
            <a:lvl1pPr>
              <a:defRPr/>
            </a:lvl1pPr>
          </a:lstStyle>
          <a:p>
            <a:fld id="{949DFE12-9688-42E0-BA90-99DAB2AC9520}" type="slidenum">
              <a:rPr lang="en-US" altLang="en-US"/>
              <a:pPr/>
              <a:t>‹#›</a:t>
            </a:fld>
            <a:endParaRPr lang="en-US" altLang="en-US"/>
          </a:p>
        </p:txBody>
      </p:sp>
    </p:spTree>
    <p:extLst>
      <p:ext uri="{BB962C8B-B14F-4D97-AF65-F5344CB8AC3E}">
        <p14:creationId xmlns:p14="http://schemas.microsoft.com/office/powerpoint/2010/main" val="1638093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4AF31215-D414-49A1-B0BE-FA6A849F09BB}" type="slidenum">
              <a:rPr lang="en-US" altLang="en-US" smtClean="0"/>
              <a:pPr/>
              <a:t>‹#›</a:t>
            </a:fld>
            <a:endParaRPr lang="en-US" altLang="en-US"/>
          </a:p>
        </p:txBody>
      </p:sp>
      <p:cxnSp>
        <p:nvCxnSpPr>
          <p:cNvPr id="4" name="Straight Connector 3"/>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4934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1"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595959"/>
                </a:solidFill>
              </a:defRPr>
            </a:lvl1pPr>
          </a:lstStyle>
          <a:p>
            <a:r>
              <a:rPr lang="en-CA"/>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buClr>
                <a:srgbClr val="595959"/>
              </a:buClr>
              <a:defRPr sz="2400"/>
            </a:lvl1pPr>
            <a:lvl2pPr>
              <a:buClr>
                <a:srgbClr val="595959"/>
              </a:buClr>
              <a:defRPr sz="2000"/>
            </a:lvl2pPr>
            <a:lvl3pPr>
              <a:buClr>
                <a:srgbClr val="595959"/>
              </a:buClr>
              <a:defRPr sz="1800"/>
            </a:lvl3pPr>
            <a:lvl4pPr>
              <a:buClr>
                <a:srgbClr val="595959"/>
              </a:buClr>
              <a:defRPr sz="1600"/>
            </a:lvl4pPr>
            <a:lvl5pPr>
              <a:buClr>
                <a:srgbClr val="595959"/>
              </a:buCl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buClr>
                <a:srgbClr val="595959"/>
              </a:buClr>
              <a:defRPr sz="2400"/>
            </a:lvl1pPr>
            <a:lvl2pPr>
              <a:buClr>
                <a:srgbClr val="595959"/>
              </a:buClr>
              <a:defRPr sz="2000"/>
            </a:lvl2pPr>
            <a:lvl3pPr>
              <a:buClr>
                <a:srgbClr val="595959"/>
              </a:buClr>
              <a:defRPr sz="1800"/>
            </a:lvl3pPr>
            <a:lvl4pPr>
              <a:buClr>
                <a:srgbClr val="595959"/>
              </a:buClr>
              <a:defRPr sz="1600"/>
            </a:lvl4pPr>
            <a:lvl5pPr>
              <a:buClr>
                <a:srgbClr val="595959"/>
              </a:buCl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Slide Number Placeholder 5"/>
          <p:cNvSpPr>
            <a:spLocks noGrp="1"/>
          </p:cNvSpPr>
          <p:nvPr>
            <p:ph type="sldNum" sz="quarter" idx="10"/>
          </p:nvPr>
        </p:nvSpPr>
        <p:spPr/>
        <p:txBody>
          <a:bodyPr/>
          <a:lstStyle>
            <a:lvl1pPr>
              <a:defRPr/>
            </a:lvl1pPr>
          </a:lstStyle>
          <a:p>
            <a:fld id="{398FBFBE-36BC-482D-A777-8BE920DF890D}" type="slidenum">
              <a:rPr lang="en-US" altLang="en-US"/>
              <a:pPr/>
              <a:t>‹#›</a:t>
            </a:fld>
            <a:endParaRPr lang="en-US" altLang="en-US"/>
          </a:p>
        </p:txBody>
      </p:sp>
    </p:spTree>
    <p:extLst>
      <p:ext uri="{BB962C8B-B14F-4D97-AF65-F5344CB8AC3E}">
        <p14:creationId xmlns:p14="http://schemas.microsoft.com/office/powerpoint/2010/main" val="3638494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11"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56567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7292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917ED-B526-3741-9437-CAA67CD3D0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0CB9E6-61FE-0E4A-9EA7-A54AAE0540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9C00FF-8B7B-2849-8F0B-844EBBDCB320}"/>
              </a:ext>
            </a:extLst>
          </p:cNvPr>
          <p:cNvSpPr>
            <a:spLocks noGrp="1"/>
          </p:cNvSpPr>
          <p:nvPr>
            <p:ph type="dt" sz="half" idx="10"/>
          </p:nvPr>
        </p:nvSpPr>
        <p:spPr/>
        <p:txBody>
          <a:bodyPr/>
          <a:lstStyle/>
          <a:p>
            <a:fld id="{242EED87-2C30-6C46-8CD5-5737BBF046EB}" type="datetimeFigureOut">
              <a:rPr lang="en-US" smtClean="0"/>
              <a:t>4/11/2024</a:t>
            </a:fld>
            <a:endParaRPr lang="en-US"/>
          </a:p>
        </p:txBody>
      </p:sp>
      <p:sp>
        <p:nvSpPr>
          <p:cNvPr id="5" name="Footer Placeholder 4">
            <a:extLst>
              <a:ext uri="{FF2B5EF4-FFF2-40B4-BE49-F238E27FC236}">
                <a16:creationId xmlns:a16="http://schemas.microsoft.com/office/drawing/2014/main" id="{6D80EA24-2FF2-8645-B2F8-2B04E162F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47AD9-32FD-5D40-8739-004AAA5CFABB}"/>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675581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43500"/>
            <a:ext cx="1988820" cy="1714500"/>
          </a:xfrm>
          <a:prstGeom prst="rect">
            <a:avLst/>
          </a:prstGeom>
        </p:spPr>
      </p:pic>
    </p:spTree>
    <p:extLst>
      <p:ext uri="{BB962C8B-B14F-4D97-AF65-F5344CB8AC3E}">
        <p14:creationId xmlns:p14="http://schemas.microsoft.com/office/powerpoint/2010/main" val="2522692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98806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459791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763314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9257893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2207535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269535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283252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F550-CB93-6440-9E7D-1990C0230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34B28-9891-9C48-BBF7-3FA840B144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8933CE-EA8D-4D49-A832-CFE5A31CF0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A8EF8E-143E-4648-850C-FFE87BCDCF08}"/>
              </a:ext>
            </a:extLst>
          </p:cNvPr>
          <p:cNvSpPr>
            <a:spLocks noGrp="1"/>
          </p:cNvSpPr>
          <p:nvPr>
            <p:ph type="dt" sz="half" idx="10"/>
          </p:nvPr>
        </p:nvSpPr>
        <p:spPr/>
        <p:txBody>
          <a:bodyPr/>
          <a:lstStyle/>
          <a:p>
            <a:fld id="{242EED87-2C30-6C46-8CD5-5737BBF046EB}" type="datetimeFigureOut">
              <a:rPr lang="en-US" smtClean="0"/>
              <a:t>4/11/2024</a:t>
            </a:fld>
            <a:endParaRPr lang="en-US"/>
          </a:p>
        </p:txBody>
      </p:sp>
      <p:sp>
        <p:nvSpPr>
          <p:cNvPr id="6" name="Footer Placeholder 5">
            <a:extLst>
              <a:ext uri="{FF2B5EF4-FFF2-40B4-BE49-F238E27FC236}">
                <a16:creationId xmlns:a16="http://schemas.microsoft.com/office/drawing/2014/main" id="{893E1F61-4260-9C4D-AB89-CE7BE42C2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0F333-43E3-5847-B0EC-E9AB122D534C}"/>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58618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806A-B7D2-7140-9436-1143278A72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3E6735-5C95-C54F-8E6D-915607B71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65059F-B372-DB48-B36F-AA1616F3B3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46C662-5F07-F443-B63B-58577DB757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1AC9D6-AFA3-A546-BB82-E3D4FE01C9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A8E6B6-73E5-CA41-8BD4-041E50F46C1F}"/>
              </a:ext>
            </a:extLst>
          </p:cNvPr>
          <p:cNvSpPr>
            <a:spLocks noGrp="1"/>
          </p:cNvSpPr>
          <p:nvPr>
            <p:ph type="dt" sz="half" idx="10"/>
          </p:nvPr>
        </p:nvSpPr>
        <p:spPr/>
        <p:txBody>
          <a:bodyPr/>
          <a:lstStyle/>
          <a:p>
            <a:fld id="{242EED87-2C30-6C46-8CD5-5737BBF046EB}" type="datetimeFigureOut">
              <a:rPr lang="en-US" smtClean="0"/>
              <a:t>4/11/2024</a:t>
            </a:fld>
            <a:endParaRPr lang="en-US"/>
          </a:p>
        </p:txBody>
      </p:sp>
      <p:sp>
        <p:nvSpPr>
          <p:cNvPr id="8" name="Footer Placeholder 7">
            <a:extLst>
              <a:ext uri="{FF2B5EF4-FFF2-40B4-BE49-F238E27FC236}">
                <a16:creationId xmlns:a16="http://schemas.microsoft.com/office/drawing/2014/main" id="{1AD955FE-D63C-D841-944B-31661EB392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D28364-DF09-0447-BD31-D77CF631417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81749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A369-3332-8449-82FA-53904157D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14008B-3EEF-6E40-9202-C50512A3BC5A}"/>
              </a:ext>
            </a:extLst>
          </p:cNvPr>
          <p:cNvSpPr>
            <a:spLocks noGrp="1"/>
          </p:cNvSpPr>
          <p:nvPr>
            <p:ph type="dt" sz="half" idx="10"/>
          </p:nvPr>
        </p:nvSpPr>
        <p:spPr/>
        <p:txBody>
          <a:bodyPr/>
          <a:lstStyle/>
          <a:p>
            <a:fld id="{242EED87-2C30-6C46-8CD5-5737BBF046EB}" type="datetimeFigureOut">
              <a:rPr lang="en-US" smtClean="0"/>
              <a:t>4/11/2024</a:t>
            </a:fld>
            <a:endParaRPr lang="en-US"/>
          </a:p>
        </p:txBody>
      </p:sp>
      <p:sp>
        <p:nvSpPr>
          <p:cNvPr id="4" name="Footer Placeholder 3">
            <a:extLst>
              <a:ext uri="{FF2B5EF4-FFF2-40B4-BE49-F238E27FC236}">
                <a16:creationId xmlns:a16="http://schemas.microsoft.com/office/drawing/2014/main" id="{6AC30F60-22F5-CF4F-8300-0C23FA8D63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26F9C5-71CD-DF4D-87AE-1E5603379355}"/>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419011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0D5756-9533-5947-8AA4-A55E45B54662}"/>
              </a:ext>
            </a:extLst>
          </p:cNvPr>
          <p:cNvSpPr>
            <a:spLocks noGrp="1"/>
          </p:cNvSpPr>
          <p:nvPr>
            <p:ph type="dt" sz="half" idx="10"/>
          </p:nvPr>
        </p:nvSpPr>
        <p:spPr/>
        <p:txBody>
          <a:bodyPr/>
          <a:lstStyle/>
          <a:p>
            <a:fld id="{242EED87-2C30-6C46-8CD5-5737BBF046EB}" type="datetimeFigureOut">
              <a:rPr lang="en-US" smtClean="0"/>
              <a:t>4/11/2024</a:t>
            </a:fld>
            <a:endParaRPr lang="en-US"/>
          </a:p>
        </p:txBody>
      </p:sp>
      <p:sp>
        <p:nvSpPr>
          <p:cNvPr id="3" name="Footer Placeholder 2">
            <a:extLst>
              <a:ext uri="{FF2B5EF4-FFF2-40B4-BE49-F238E27FC236}">
                <a16:creationId xmlns:a16="http://schemas.microsoft.com/office/drawing/2014/main" id="{5B54A894-2BDD-664C-9734-01944B8EE6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938AFC-927D-0E4C-8765-513AA32F5C5A}"/>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68884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B2AB-6FB0-3F4B-B296-90A3EB5BD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36C93C-3293-7641-AEA6-C4007B00A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9A7650-C748-FB4E-9BA6-288E3E3F4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3EDD49-D3A1-B74F-A8BB-1077D7DCEC7E}"/>
              </a:ext>
            </a:extLst>
          </p:cNvPr>
          <p:cNvSpPr>
            <a:spLocks noGrp="1"/>
          </p:cNvSpPr>
          <p:nvPr>
            <p:ph type="dt" sz="half" idx="10"/>
          </p:nvPr>
        </p:nvSpPr>
        <p:spPr/>
        <p:txBody>
          <a:bodyPr/>
          <a:lstStyle/>
          <a:p>
            <a:fld id="{242EED87-2C30-6C46-8CD5-5737BBF046EB}" type="datetimeFigureOut">
              <a:rPr lang="en-US" smtClean="0"/>
              <a:t>4/11/2024</a:t>
            </a:fld>
            <a:endParaRPr lang="en-US"/>
          </a:p>
        </p:txBody>
      </p:sp>
      <p:sp>
        <p:nvSpPr>
          <p:cNvPr id="6" name="Footer Placeholder 5">
            <a:extLst>
              <a:ext uri="{FF2B5EF4-FFF2-40B4-BE49-F238E27FC236}">
                <a16:creationId xmlns:a16="http://schemas.microsoft.com/office/drawing/2014/main" id="{9F082356-7C2E-8A4E-9BC3-2381AEED3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408F6-B699-7C45-B509-8772F6DF494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98190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6179F-7EA1-A64F-AA5A-4307727C6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E14D99-0F9D-1849-B080-00CC58551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178331-B9EE-984C-BF89-C28E8A1BA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9ECBAC-97ED-0B47-A77B-78F83C6495ED}"/>
              </a:ext>
            </a:extLst>
          </p:cNvPr>
          <p:cNvSpPr>
            <a:spLocks noGrp="1"/>
          </p:cNvSpPr>
          <p:nvPr>
            <p:ph type="dt" sz="half" idx="10"/>
          </p:nvPr>
        </p:nvSpPr>
        <p:spPr/>
        <p:txBody>
          <a:bodyPr/>
          <a:lstStyle/>
          <a:p>
            <a:fld id="{242EED87-2C30-6C46-8CD5-5737BBF046EB}" type="datetimeFigureOut">
              <a:rPr lang="en-US" smtClean="0"/>
              <a:t>4/11/2024</a:t>
            </a:fld>
            <a:endParaRPr lang="en-US"/>
          </a:p>
        </p:txBody>
      </p:sp>
      <p:sp>
        <p:nvSpPr>
          <p:cNvPr id="6" name="Footer Placeholder 5">
            <a:extLst>
              <a:ext uri="{FF2B5EF4-FFF2-40B4-BE49-F238E27FC236}">
                <a16:creationId xmlns:a16="http://schemas.microsoft.com/office/drawing/2014/main" id="{C15CB222-F7B7-A440-BD6A-F188B5160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D5C41-6ADD-3445-9543-8CBA4F2CCE2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65519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7.jpeg"/><Relationship Id="rId5" Type="http://schemas.openxmlformats.org/officeDocument/2006/relationships/slideLayout" Target="../slideLayouts/slideLayout33.xml"/><Relationship Id="rId10"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E42707-DAB0-9642-AB96-BCDAFE10A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3C5FAD-B53E-A44E-ACCE-FA8671073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C309E-16C9-9949-AF70-5ED125810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EED87-2C30-6C46-8CD5-5737BBF046EB}" type="datetimeFigureOut">
              <a:rPr lang="en-US" smtClean="0"/>
              <a:t>4/11/2024</a:t>
            </a:fld>
            <a:endParaRPr lang="en-US"/>
          </a:p>
        </p:txBody>
      </p:sp>
      <p:sp>
        <p:nvSpPr>
          <p:cNvPr id="5" name="Footer Placeholder 4">
            <a:extLst>
              <a:ext uri="{FF2B5EF4-FFF2-40B4-BE49-F238E27FC236}">
                <a16:creationId xmlns:a16="http://schemas.microsoft.com/office/drawing/2014/main" id="{AC45BAAE-3D1C-F24D-97C2-A7BE90B756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600EC8-E292-F447-B047-35F0458B26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1B117-5D75-FF4D-911A-5C226444051F}" type="slidenum">
              <a:rPr lang="en-US" smtClean="0"/>
              <a:t>‹#›</a:t>
            </a:fld>
            <a:endParaRPr lang="en-US"/>
          </a:p>
        </p:txBody>
      </p:sp>
    </p:spTree>
    <p:extLst>
      <p:ext uri="{BB962C8B-B14F-4D97-AF65-F5344CB8AC3E}">
        <p14:creationId xmlns:p14="http://schemas.microsoft.com/office/powerpoint/2010/main" val="1433237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ple_leaf.jpg"/>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tle Placeholder 1"/>
          <p:cNvSpPr>
            <a:spLocks noGrp="1"/>
          </p:cNvSpPr>
          <p:nvPr>
            <p:ph type="title"/>
          </p:nvPr>
        </p:nvSpPr>
        <p:spPr bwMode="auto">
          <a:xfrm>
            <a:off x="609600" y="274639"/>
            <a:ext cx="109728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CA" altLang="en-US"/>
              <a:t>Click to edit Master title style</a:t>
            </a:r>
            <a:endParaRPr lang="en-US" altLang="en-US"/>
          </a:p>
        </p:txBody>
      </p:sp>
      <p:sp>
        <p:nvSpPr>
          <p:cNvPr id="1027" name="Text Placeholder 2"/>
          <p:cNvSpPr>
            <a:spLocks noGrp="1"/>
          </p:cNvSpPr>
          <p:nvPr>
            <p:ph type="body" idx="1"/>
          </p:nvPr>
        </p:nvSpPr>
        <p:spPr bwMode="auto">
          <a:xfrm>
            <a:off x="609600" y="1436689"/>
            <a:ext cx="10972800"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6" name="Slide Number Placeholder 5"/>
          <p:cNvSpPr>
            <a:spLocks noGrp="1"/>
          </p:cNvSpPr>
          <p:nvPr>
            <p:ph type="sldNum" sz="quarter" idx="4"/>
          </p:nvPr>
        </p:nvSpPr>
        <p:spPr>
          <a:xfrm>
            <a:off x="609601" y="6356351"/>
            <a:ext cx="1310217"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7F7F7F"/>
                </a:solidFill>
                <a:latin typeface="Century Gothic" panose="020B0502020202020204" pitchFamily="34" charset="0"/>
              </a:defRPr>
            </a:lvl1pPr>
          </a:lstStyle>
          <a:p>
            <a:fld id="{4AF31215-D414-49A1-B0BE-FA6A849F09BB}" type="slidenum">
              <a:rPr lang="en-US" altLang="en-US"/>
              <a:pPr/>
              <a:t>‹#›</a:t>
            </a:fld>
            <a:endParaRPr lang="en-US" altLang="en-US"/>
          </a:p>
        </p:txBody>
      </p:sp>
    </p:spTree>
    <p:extLst>
      <p:ext uri="{BB962C8B-B14F-4D97-AF65-F5344CB8AC3E}">
        <p14:creationId xmlns:p14="http://schemas.microsoft.com/office/powerpoint/2010/main" val="1659649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0" fontAlgn="base" hangingPunct="0">
        <a:spcBef>
          <a:spcPct val="0"/>
        </a:spcBef>
        <a:spcAft>
          <a:spcPct val="0"/>
        </a:spcAft>
        <a:defRPr lang="en-US" sz="3600" kern="1200" dirty="0">
          <a:solidFill>
            <a:srgbClr val="595959"/>
          </a:solidFill>
          <a:latin typeface="Century Gothic" pitchFamily="34" charset="0"/>
          <a:ea typeface="ヒラギノ角ゴ Pro W3" pitchFamily="126" charset="-128"/>
          <a:cs typeface="Century Gothic"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p:titleStyle>
    <p:bodyStyle>
      <a:lvl1pPr marL="342900" indent="-342900" algn="l" defTabSz="457200" rtl="0" eaLnBrk="0" fontAlgn="base" hangingPunct="0">
        <a:spcBef>
          <a:spcPct val="20000"/>
        </a:spcBef>
        <a:spcAft>
          <a:spcPct val="0"/>
        </a:spcAft>
        <a:buClr>
          <a:srgbClr val="595959"/>
        </a:buClr>
        <a:buFont typeface="Arial" panose="020B0604020202020204" pitchFamily="34" charset="0"/>
        <a:buChar char="•"/>
        <a:defRPr lang="en-CA" sz="2600" kern="1200" dirty="0">
          <a:solidFill>
            <a:srgbClr val="595959"/>
          </a:solidFill>
          <a:latin typeface="Century Gothic" pitchFamily="34" charset="0"/>
          <a:ea typeface="ヒラギノ角ゴ Pro W3" pitchFamily="126" charset="-128"/>
          <a:cs typeface="Century Gothic" pitchFamily="34" charset="0"/>
        </a:defRPr>
      </a:lvl1pPr>
      <a:lvl2pPr marL="742950" indent="-285750" algn="l" defTabSz="457200" rtl="0" eaLnBrk="0" fontAlgn="base" hangingPunct="0">
        <a:spcBef>
          <a:spcPct val="20000"/>
        </a:spcBef>
        <a:spcAft>
          <a:spcPct val="0"/>
        </a:spcAft>
        <a:buClr>
          <a:srgbClr val="595959"/>
        </a:buClr>
        <a:buFont typeface="Arial" panose="020B0604020202020204" pitchFamily="34" charset="0"/>
        <a:buChar char="•"/>
        <a:defRPr lang="en-CA" sz="2400" kern="1200" dirty="0">
          <a:solidFill>
            <a:srgbClr val="595959"/>
          </a:solidFill>
          <a:latin typeface="Century Gothic" pitchFamily="34" charset="0"/>
          <a:ea typeface="ヒラギノ角ゴ Pro W3" pitchFamily="126" charset="-128"/>
          <a:cs typeface="Century Gothic" pitchFamily="34" charset="0"/>
        </a:defRPr>
      </a:lvl2pPr>
      <a:lvl3pPr marL="1143000" indent="-228600" algn="l" defTabSz="457200" rtl="0" eaLnBrk="0" fontAlgn="base" hangingPunct="0">
        <a:spcBef>
          <a:spcPct val="20000"/>
        </a:spcBef>
        <a:spcAft>
          <a:spcPct val="0"/>
        </a:spcAft>
        <a:buClr>
          <a:srgbClr val="595959"/>
        </a:buClr>
        <a:buFont typeface="Arial" panose="020B0604020202020204" pitchFamily="34" charset="0"/>
        <a:buChar char="•"/>
        <a:defRPr lang="en-CA" sz="2200" kern="1200" dirty="0">
          <a:solidFill>
            <a:srgbClr val="595959"/>
          </a:solidFill>
          <a:latin typeface="Century Gothic" pitchFamily="34" charset="0"/>
          <a:ea typeface="ヒラギノ角ゴ Pro W3" pitchFamily="126" charset="-128"/>
          <a:cs typeface="Century Gothic" pitchFamily="34" charset="0"/>
        </a:defRPr>
      </a:lvl3pPr>
      <a:lvl4pPr marL="1600200" indent="-228600" algn="l" defTabSz="457200" rtl="0" eaLnBrk="0" fontAlgn="base" hangingPunct="0">
        <a:spcBef>
          <a:spcPct val="20000"/>
        </a:spcBef>
        <a:spcAft>
          <a:spcPct val="0"/>
        </a:spcAft>
        <a:buClr>
          <a:srgbClr val="595959"/>
        </a:buClr>
        <a:buFont typeface="Arial" panose="020B0604020202020204" pitchFamily="34" charset="0"/>
        <a:buChar char="•"/>
        <a:defRPr lang="en-CA" sz="2000" kern="1200" dirty="0">
          <a:solidFill>
            <a:srgbClr val="595959"/>
          </a:solidFill>
          <a:latin typeface="Century Gothic" pitchFamily="34" charset="0"/>
          <a:ea typeface="ヒラギノ角ゴ Pro W3" pitchFamily="126" charset="-128"/>
          <a:cs typeface="Century Gothic" pitchFamily="34" charset="0"/>
        </a:defRPr>
      </a:lvl4pPr>
      <a:lvl5pPr marL="2057400" indent="-228600" algn="l" defTabSz="457200" rtl="0" eaLnBrk="0" fontAlgn="base" hangingPunct="0">
        <a:spcBef>
          <a:spcPct val="20000"/>
        </a:spcBef>
        <a:spcAft>
          <a:spcPct val="0"/>
        </a:spcAft>
        <a:buClr>
          <a:srgbClr val="595959"/>
        </a:buClr>
        <a:buFont typeface="Arial" panose="020B0604020202020204" pitchFamily="34" charset="0"/>
        <a:buChar char="•"/>
        <a:defRPr lang="en-US" kern="1200" dirty="0">
          <a:solidFill>
            <a:srgbClr val="595959"/>
          </a:solidFill>
          <a:latin typeface="Century Gothic" pitchFamily="34" charset="0"/>
          <a:ea typeface="ヒラギノ角ゴ Pro W3" pitchFamily="126" charset="-128"/>
          <a:cs typeface="Century Gothic"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2651760" cy="1714500"/>
          </a:xfrm>
          <a:prstGeom prst="rect">
            <a:avLst/>
          </a:prstGeom>
        </p:spPr>
      </p:pic>
    </p:spTree>
    <p:extLst>
      <p:ext uri="{BB962C8B-B14F-4D97-AF65-F5344CB8AC3E}">
        <p14:creationId xmlns:p14="http://schemas.microsoft.com/office/powerpoint/2010/main" val="13472753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chart" Target="../charts/chart1.xml"/><Relationship Id="rId7"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1.jpeg"/><Relationship Id="rId11" Type="http://schemas.openxmlformats.org/officeDocument/2006/relationships/image" Target="../media/image17.png"/><Relationship Id="rId5" Type="http://schemas.openxmlformats.org/officeDocument/2006/relationships/image" Target="../media/image30.jpeg"/><Relationship Id="rId10" Type="http://schemas.openxmlformats.org/officeDocument/2006/relationships/image" Target="../media/image16.png"/><Relationship Id="rId4" Type="http://schemas.openxmlformats.org/officeDocument/2006/relationships/image" Target="../media/image29.jpeg"/><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8.svg"/><Relationship Id="rId11" Type="http://schemas.openxmlformats.org/officeDocument/2006/relationships/image" Target="../media/image16.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46.svg"/><Relationship Id="rId11" Type="http://schemas.openxmlformats.org/officeDocument/2006/relationships/image" Target="../media/image17.png"/><Relationship Id="rId5" Type="http://schemas.openxmlformats.org/officeDocument/2006/relationships/image" Target="../media/image45.png"/><Relationship Id="rId10" Type="http://schemas.openxmlformats.org/officeDocument/2006/relationships/image" Target="../media/image16.png"/><Relationship Id="rId4" Type="http://schemas.openxmlformats.org/officeDocument/2006/relationships/image" Target="../media/image44.svg"/><Relationship Id="rId9" Type="http://schemas.openxmlformats.org/officeDocument/2006/relationships/image" Target="../media/image49.jpeg"/></Relationships>
</file>

<file path=ppt/slides/_rels/slide18.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chart" Target="../charts/chart5.xml"/><Relationship Id="rId1" Type="http://schemas.openxmlformats.org/officeDocument/2006/relationships/slideLayout" Target="../slideLayouts/slideLayout13.xml"/><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17.png"/><Relationship Id="rId4" Type="http://schemas.openxmlformats.org/officeDocument/2006/relationships/image" Target="../media/image51.svg"/><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17.png"/><Relationship Id="rId3" Type="http://schemas.openxmlformats.org/officeDocument/2006/relationships/image" Target="../media/image60.svg"/><Relationship Id="rId7" Type="http://schemas.openxmlformats.org/officeDocument/2006/relationships/image" Target="../media/image64.svg"/><Relationship Id="rId12" Type="http://schemas.openxmlformats.org/officeDocument/2006/relationships/image" Target="../media/image16.png"/><Relationship Id="rId2" Type="http://schemas.openxmlformats.org/officeDocument/2006/relationships/image" Target="../media/image59.png"/><Relationship Id="rId1" Type="http://schemas.openxmlformats.org/officeDocument/2006/relationships/slideLayout" Target="../slideLayouts/slideLayout13.xml"/><Relationship Id="rId6" Type="http://schemas.openxmlformats.org/officeDocument/2006/relationships/image" Target="../media/image63.png"/><Relationship Id="rId11" Type="http://schemas.openxmlformats.org/officeDocument/2006/relationships/image" Target="../media/image68.svg"/><Relationship Id="rId5" Type="http://schemas.openxmlformats.org/officeDocument/2006/relationships/image" Target="../media/image62.sv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svg"/></Relationships>
</file>

<file path=ppt/slides/_rels/slide22.xml.rels><?xml version="1.0" encoding="UTF-8" standalone="yes"?>
<Relationships xmlns="http://schemas.openxmlformats.org/package/2006/relationships"><Relationship Id="rId3" Type="http://schemas.openxmlformats.org/officeDocument/2006/relationships/hyperlink" Target="https://www.meteorologicaltechnologyworldexpo.com/en/teco-22-conference-programme.php"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image" Target="../media/image74.svg"/><Relationship Id="rId13" Type="http://schemas.openxmlformats.org/officeDocument/2006/relationships/image" Target="../media/image79.png"/><Relationship Id="rId18" Type="http://schemas.openxmlformats.org/officeDocument/2006/relationships/image" Target="../media/image84.sv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svg"/><Relationship Id="rId17" Type="http://schemas.openxmlformats.org/officeDocument/2006/relationships/image" Target="../media/image83.png"/><Relationship Id="rId2" Type="http://schemas.openxmlformats.org/officeDocument/2006/relationships/notesSlide" Target="../notesSlides/notesSlide17.xml"/><Relationship Id="rId16" Type="http://schemas.openxmlformats.org/officeDocument/2006/relationships/image" Target="../media/image82.svg"/><Relationship Id="rId20"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72.sv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svg"/><Relationship Id="rId19" Type="http://schemas.openxmlformats.org/officeDocument/2006/relationships/image" Target="../media/image16.png"/><Relationship Id="rId4" Type="http://schemas.openxmlformats.org/officeDocument/2006/relationships/image" Target="../media/image70.svg"/><Relationship Id="rId9" Type="http://schemas.openxmlformats.org/officeDocument/2006/relationships/image" Target="../media/image75.png"/><Relationship Id="rId14" Type="http://schemas.openxmlformats.org/officeDocument/2006/relationships/image" Target="../media/image80.svg"/></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7.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9.svg"/><Relationship Id="rId7" Type="http://schemas.openxmlformats.org/officeDocument/2006/relationships/image" Target="../media/image93.svg"/><Relationship Id="rId2" Type="http://schemas.openxmlformats.org/officeDocument/2006/relationships/image" Target="../media/image88.png"/><Relationship Id="rId1" Type="http://schemas.openxmlformats.org/officeDocument/2006/relationships/slideLayout" Target="../slideLayouts/slideLayout13.xml"/><Relationship Id="rId6" Type="http://schemas.openxmlformats.org/officeDocument/2006/relationships/image" Target="../media/image92.png"/><Relationship Id="rId5" Type="http://schemas.openxmlformats.org/officeDocument/2006/relationships/image" Target="../media/image91.svg"/><Relationship Id="rId4" Type="http://schemas.openxmlformats.org/officeDocument/2006/relationships/image" Target="../media/image90.png"/><Relationship Id="rId9" Type="http://schemas.openxmlformats.org/officeDocument/2006/relationships/image" Target="../media/image17.png"/></Relationships>
</file>

<file path=ppt/slides/_rels/slide27.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svg"/><Relationship Id="rId7" Type="http://schemas.openxmlformats.org/officeDocument/2006/relationships/image" Target="../media/image99.svg"/><Relationship Id="rId2" Type="http://schemas.openxmlformats.org/officeDocument/2006/relationships/image" Target="../media/image94.png"/><Relationship Id="rId1" Type="http://schemas.openxmlformats.org/officeDocument/2006/relationships/slideLayout" Target="../slideLayouts/slideLayout30.xml"/><Relationship Id="rId6" Type="http://schemas.openxmlformats.org/officeDocument/2006/relationships/image" Target="../media/image98.png"/><Relationship Id="rId11" Type="http://schemas.openxmlformats.org/officeDocument/2006/relationships/image" Target="../media/image103.svg"/><Relationship Id="rId5" Type="http://schemas.openxmlformats.org/officeDocument/2006/relationships/image" Target="../media/image97.sv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svg"/></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5.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79">
            <a:extLst>
              <a:ext uri="{FF2B5EF4-FFF2-40B4-BE49-F238E27FC236}">
                <a16:creationId xmlns:a16="http://schemas.microsoft.com/office/drawing/2014/main" id="{D43B275B-84BF-C21D-40E8-7D1235DF538A}"/>
              </a:ext>
            </a:extLst>
          </p:cNvPr>
          <p:cNvSpPr/>
          <p:nvPr/>
        </p:nvSpPr>
        <p:spPr>
          <a:xfrm>
            <a:off x="1071908" y="853436"/>
            <a:ext cx="10048183"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lnSpc>
                <a:spcPts val="3360"/>
              </a:lnSpc>
              <a:defRPr sz="1800"/>
            </a:pPr>
            <a:r>
              <a:rPr lang="en-GB" sz="4400" b="1" kern="1000" spc="-10" dirty="0">
                <a:solidFill>
                  <a:srgbClr val="005A9C"/>
                </a:solidFill>
                <a:latin typeface="Arial" panose="020B0604020202020204" pitchFamily="34" charset="0"/>
                <a:ea typeface="Verdana" panose="020B0604030504040204" pitchFamily="34" charset="0"/>
                <a:cs typeface="Arial" panose="020B0604020202020204" pitchFamily="34" charset="0"/>
                <a:sym typeface="Montserrat-Regular"/>
              </a:rPr>
              <a:t>Environmental Sustainability</a:t>
            </a:r>
            <a:endParaRPr lang="en-US" sz="4400" b="1" kern="1000" spc="-10" dirty="0">
              <a:solidFill>
                <a:srgbClr val="005A9C"/>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5" name="Shape 79">
            <a:extLst>
              <a:ext uri="{FF2B5EF4-FFF2-40B4-BE49-F238E27FC236}">
                <a16:creationId xmlns:a16="http://schemas.microsoft.com/office/drawing/2014/main" id="{09DABE98-0BBB-BC8C-CDAE-C2AFF3268DAE}"/>
              </a:ext>
            </a:extLst>
          </p:cNvPr>
          <p:cNvSpPr/>
          <p:nvPr/>
        </p:nvSpPr>
        <p:spPr>
          <a:xfrm>
            <a:off x="1071908" y="2227013"/>
            <a:ext cx="10048183" cy="2585323"/>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r>
              <a:rPr lang="en-US" sz="28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rPr>
              <a:t>INFCOM-3 </a:t>
            </a:r>
            <a:r>
              <a:rPr lang="en-CH" sz="28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rPr>
              <a:t>Side Event</a:t>
            </a:r>
            <a:endParaRPr lang="en-US" sz="28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endParaRPr>
          </a:p>
          <a:p>
            <a:pPr algn="ctr"/>
            <a:r>
              <a:rPr lang="en-US" sz="28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rPr>
              <a:t>(</a:t>
            </a:r>
            <a:r>
              <a:rPr lang="en-CH" sz="28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rPr>
              <a:t>15 – 19 </a:t>
            </a:r>
            <a:r>
              <a:rPr lang="en-US" sz="28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rPr>
              <a:t>April 2024)</a:t>
            </a:r>
          </a:p>
          <a:p>
            <a:pPr algn="ctr"/>
            <a:endParaRPr lang="en-CH" sz="28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endParaRPr>
          </a:p>
          <a:p>
            <a:pPr algn="ctr"/>
            <a:r>
              <a:rPr lang="en-CA" sz="28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rPr>
              <a:t>Shannon Kaya</a:t>
            </a:r>
          </a:p>
          <a:p>
            <a:pPr algn="ctr"/>
            <a:r>
              <a:rPr lang="en-CA" sz="28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rPr>
              <a:t>Environmental Sustainability Focal Point</a:t>
            </a:r>
            <a:endParaRPr lang="hr-HR" sz="28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endParaRPr>
          </a:p>
          <a:p>
            <a:pPr algn="ctr"/>
            <a:r>
              <a:rPr lang="en-GB" sz="2800" dirty="0">
                <a:solidFill>
                  <a:srgbClr val="005A9C"/>
                </a:solidFill>
                <a:latin typeface="Arial" panose="020B0604020202020204" pitchFamily="34" charset="0"/>
                <a:ea typeface="Verdana" panose="020B0604030504040204" pitchFamily="34" charset="0"/>
                <a:cs typeface="Arial" panose="020B0604020202020204" pitchFamily="34" charset="0"/>
              </a:rPr>
              <a:t>15 April 2024</a:t>
            </a:r>
            <a:endParaRPr lang="en-US" sz="28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10202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AE76DF-5DF7-52A4-A30A-0282CE7BE391}"/>
              </a:ext>
            </a:extLst>
          </p:cNvPr>
          <p:cNvSpPr txBox="1"/>
          <p:nvPr/>
        </p:nvSpPr>
        <p:spPr>
          <a:xfrm>
            <a:off x="1694115" y="5522833"/>
            <a:ext cx="9895558" cy="646331"/>
          </a:xfrm>
          <a:prstGeom prst="rect">
            <a:avLst/>
          </a:prstGeom>
          <a:solidFill>
            <a:schemeClr val="bg1">
              <a:lumMod val="85000"/>
              <a:alpha val="70000"/>
            </a:schemeClr>
          </a:solid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CA"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…with </a:t>
            </a:r>
            <a:r>
              <a:rPr kumimoji="0" lang="en-CA" b="1"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approximately</a:t>
            </a:r>
            <a:r>
              <a:rPr kumimoji="0" lang="en-CA"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 </a:t>
            </a:r>
            <a:r>
              <a:rPr kumimoji="0" lang="en-CA" b="1"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60% </a:t>
            </a:r>
            <a:r>
              <a:rPr kumimoji="0" lang="en-CA"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indicating that they are </a:t>
            </a:r>
            <a:r>
              <a:rPr kumimoji="0" lang="en-CA" b="1"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actively</a:t>
            </a:r>
            <a:r>
              <a:rPr kumimoji="0" lang="en-CA"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 </a:t>
            </a:r>
            <a:r>
              <a:rPr kumimoji="0" lang="en-CA" b="1"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investigating new technologies </a:t>
            </a:r>
            <a:r>
              <a:rPr kumimoji="0" lang="en-CA"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to reduce environmental impacts  </a:t>
            </a:r>
          </a:p>
        </p:txBody>
      </p:sp>
      <p:sp>
        <p:nvSpPr>
          <p:cNvPr id="5" name="TextBox 4">
            <a:extLst>
              <a:ext uri="{FF2B5EF4-FFF2-40B4-BE49-F238E27FC236}">
                <a16:creationId xmlns:a16="http://schemas.microsoft.com/office/drawing/2014/main" id="{BB678F6A-D985-9126-A41A-DA53ED33B5BD}"/>
              </a:ext>
            </a:extLst>
          </p:cNvPr>
          <p:cNvSpPr txBox="1"/>
          <p:nvPr/>
        </p:nvSpPr>
        <p:spPr>
          <a:xfrm>
            <a:off x="695400" y="136522"/>
            <a:ext cx="10233710" cy="830997"/>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400" b="1" i="0" u="none" strike="noStrike" kern="1200" cap="none" spc="0" normalizeH="0" baseline="0" noProof="0" dirty="0">
                <a:ln>
                  <a:noFill/>
                </a:ln>
                <a:solidFill>
                  <a:srgbClr val="005BAA"/>
                </a:solidFill>
                <a:effectLst/>
                <a:uLnTx/>
                <a:uFillTx/>
                <a:latin typeface="Century Gothic"/>
                <a:ea typeface="ヒラギノ角ゴ Pro W3" pitchFamily="127" charset="-128"/>
                <a:cs typeface="+mn-cs"/>
              </a:rPr>
              <a:t>Environmental sustainability is already a key factor in network planning for many respondents…</a:t>
            </a:r>
          </a:p>
        </p:txBody>
      </p:sp>
      <p:sp>
        <p:nvSpPr>
          <p:cNvPr id="7" name="Slide Number Placeholder 6">
            <a:extLst>
              <a:ext uri="{FF2B5EF4-FFF2-40B4-BE49-F238E27FC236}">
                <a16:creationId xmlns:a16="http://schemas.microsoft.com/office/drawing/2014/main" id="{05D17324-8879-A6CA-239B-76A0993CF239}"/>
              </a:ext>
            </a:extLst>
          </p:cNvPr>
          <p:cNvSpPr>
            <a:spLocks noGrp="1"/>
          </p:cNvSpPr>
          <p:nvPr>
            <p:ph type="sldNum" sz="quarter" idx="12"/>
          </p:nvPr>
        </p:nvSpPr>
        <p:spPr>
          <a:xfrm>
            <a:off x="8737600" y="6356353"/>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E84AB2-A68C-446D-B258-F807154688F9}"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graphicFrame>
        <p:nvGraphicFramePr>
          <p:cNvPr id="3" name="Chart 2">
            <a:extLst>
              <a:ext uri="{FF2B5EF4-FFF2-40B4-BE49-F238E27FC236}">
                <a16:creationId xmlns:a16="http://schemas.microsoft.com/office/drawing/2014/main" id="{34ACA030-97FB-91ED-ADB1-E9C2F21BC260}"/>
              </a:ext>
            </a:extLst>
          </p:cNvPr>
          <p:cNvGraphicFramePr>
            <a:graphicFrameLocks/>
          </p:cNvGraphicFramePr>
          <p:nvPr/>
        </p:nvGraphicFramePr>
        <p:xfrm>
          <a:off x="337091" y="857535"/>
          <a:ext cx="8280920" cy="4555743"/>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The environmental impacts of solar and wind energy • Earth.com">
            <a:extLst>
              <a:ext uri="{FF2B5EF4-FFF2-40B4-BE49-F238E27FC236}">
                <a16:creationId xmlns:a16="http://schemas.microsoft.com/office/drawing/2014/main" id="{DB938B8E-0B41-AE82-9692-CD0C5070EC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0965" y="2694338"/>
            <a:ext cx="18144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at Does Biodegradable Mean? - Jutebag">
            <a:extLst>
              <a:ext uri="{FF2B5EF4-FFF2-40B4-BE49-F238E27FC236}">
                <a16:creationId xmlns:a16="http://schemas.microsoft.com/office/drawing/2014/main" id="{03CC2C36-717C-B188-A146-C322683363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349"/>
          <a:stretch/>
        </p:blipFill>
        <p:spPr bwMode="auto">
          <a:xfrm>
            <a:off x="7870965" y="1303570"/>
            <a:ext cx="1814400" cy="1296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8BEC10F5-E825-FB87-D808-ACF204FFF646}"/>
              </a:ext>
            </a:extLst>
          </p:cNvPr>
          <p:cNvSpPr/>
          <p:nvPr/>
        </p:nvSpPr>
        <p:spPr>
          <a:xfrm>
            <a:off x="5006091" y="1464869"/>
            <a:ext cx="2005781" cy="523220"/>
          </a:xfrm>
          <a:prstGeom prst="roundRect">
            <a:avLst/>
          </a:prstGeom>
          <a:solidFill>
            <a:srgbClr val="328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91E2B2E9-B075-ACA7-B21E-F339E2A8C0DC}"/>
              </a:ext>
            </a:extLst>
          </p:cNvPr>
          <p:cNvSpPr txBox="1"/>
          <p:nvPr/>
        </p:nvSpPr>
        <p:spPr>
          <a:xfrm>
            <a:off x="5101804" y="1455037"/>
            <a:ext cx="2257161" cy="52322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4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rPr>
              <a:t>Complementary observations (9%)</a:t>
            </a:r>
          </a:p>
        </p:txBody>
      </p:sp>
      <p:sp>
        <p:nvSpPr>
          <p:cNvPr id="14" name="Rectangle: Rounded Corners 13">
            <a:extLst>
              <a:ext uri="{FF2B5EF4-FFF2-40B4-BE49-F238E27FC236}">
                <a16:creationId xmlns:a16="http://schemas.microsoft.com/office/drawing/2014/main" id="{E4C509D3-3CA4-45F3-2939-181B85AC5717}"/>
              </a:ext>
            </a:extLst>
          </p:cNvPr>
          <p:cNvSpPr/>
          <p:nvPr/>
        </p:nvSpPr>
        <p:spPr>
          <a:xfrm>
            <a:off x="5836637" y="2329578"/>
            <a:ext cx="1631659" cy="523220"/>
          </a:xfrm>
          <a:prstGeom prst="roundRect">
            <a:avLst/>
          </a:prstGeom>
          <a:solidFill>
            <a:srgbClr val="3C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6" name="TextBox 15">
            <a:extLst>
              <a:ext uri="{FF2B5EF4-FFF2-40B4-BE49-F238E27FC236}">
                <a16:creationId xmlns:a16="http://schemas.microsoft.com/office/drawing/2014/main" id="{178ACB39-530F-B91B-A2C2-1741471A27F4}"/>
              </a:ext>
            </a:extLst>
          </p:cNvPr>
          <p:cNvSpPr txBox="1"/>
          <p:nvPr/>
        </p:nvSpPr>
        <p:spPr>
          <a:xfrm>
            <a:off x="5874598" y="2319746"/>
            <a:ext cx="1900700" cy="52322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4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rPr>
              <a:t>Greener business practices (29%)</a:t>
            </a:r>
          </a:p>
        </p:txBody>
      </p:sp>
      <p:sp>
        <p:nvSpPr>
          <p:cNvPr id="17" name="Rectangle: Rounded Corners 16">
            <a:extLst>
              <a:ext uri="{FF2B5EF4-FFF2-40B4-BE49-F238E27FC236}">
                <a16:creationId xmlns:a16="http://schemas.microsoft.com/office/drawing/2014/main" id="{D7BF4058-4B55-2872-EAD4-9F7F40C38223}"/>
              </a:ext>
            </a:extLst>
          </p:cNvPr>
          <p:cNvSpPr/>
          <p:nvPr/>
        </p:nvSpPr>
        <p:spPr>
          <a:xfrm>
            <a:off x="1524637" y="1464869"/>
            <a:ext cx="2005781" cy="523220"/>
          </a:xfrm>
          <a:prstGeom prst="roundRect">
            <a:avLst/>
          </a:prstGeom>
          <a:solidFill>
            <a:srgbClr val="C4E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8" name="TextBox 17">
            <a:extLst>
              <a:ext uri="{FF2B5EF4-FFF2-40B4-BE49-F238E27FC236}">
                <a16:creationId xmlns:a16="http://schemas.microsoft.com/office/drawing/2014/main" id="{5E48C8A5-E523-5363-E4B5-4C77A8E9B72F}"/>
              </a:ext>
            </a:extLst>
          </p:cNvPr>
          <p:cNvSpPr txBox="1"/>
          <p:nvPr/>
        </p:nvSpPr>
        <p:spPr>
          <a:xfrm>
            <a:off x="1541694" y="1455037"/>
            <a:ext cx="2084391" cy="52322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Capacity development and outreach (5%)</a:t>
            </a:r>
          </a:p>
        </p:txBody>
      </p:sp>
      <p:sp>
        <p:nvSpPr>
          <p:cNvPr id="19" name="Rectangle: Rounded Corners 18">
            <a:extLst>
              <a:ext uri="{FF2B5EF4-FFF2-40B4-BE49-F238E27FC236}">
                <a16:creationId xmlns:a16="http://schemas.microsoft.com/office/drawing/2014/main" id="{FC4066C9-0E1D-B434-29BD-74C960AAC300}"/>
              </a:ext>
            </a:extLst>
          </p:cNvPr>
          <p:cNvSpPr/>
          <p:nvPr/>
        </p:nvSpPr>
        <p:spPr>
          <a:xfrm>
            <a:off x="5205166" y="4749068"/>
            <a:ext cx="1596363" cy="523220"/>
          </a:xfrm>
          <a:prstGeom prst="roundRect">
            <a:avLst/>
          </a:prstGeom>
          <a:solidFill>
            <a:srgbClr val="43A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0" name="TextBox 19">
            <a:extLst>
              <a:ext uri="{FF2B5EF4-FFF2-40B4-BE49-F238E27FC236}">
                <a16:creationId xmlns:a16="http://schemas.microsoft.com/office/drawing/2014/main" id="{747F95B4-5957-FA5C-A887-D4255EF5B6CE}"/>
              </a:ext>
            </a:extLst>
          </p:cNvPr>
          <p:cNvSpPr txBox="1"/>
          <p:nvPr/>
        </p:nvSpPr>
        <p:spPr>
          <a:xfrm>
            <a:off x="5281630" y="4739236"/>
            <a:ext cx="1814400" cy="52322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4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rPr>
              <a:t>Alternative data sources (12%)</a:t>
            </a:r>
          </a:p>
        </p:txBody>
      </p:sp>
      <p:sp>
        <p:nvSpPr>
          <p:cNvPr id="21" name="Rectangle: Rounded Corners 20">
            <a:extLst>
              <a:ext uri="{FF2B5EF4-FFF2-40B4-BE49-F238E27FC236}">
                <a16:creationId xmlns:a16="http://schemas.microsoft.com/office/drawing/2014/main" id="{E986B7CD-505E-7BBC-7C65-DBD98BC7E7AD}"/>
              </a:ext>
            </a:extLst>
          </p:cNvPr>
          <p:cNvSpPr/>
          <p:nvPr/>
        </p:nvSpPr>
        <p:spPr>
          <a:xfrm>
            <a:off x="738310" y="2496441"/>
            <a:ext cx="2025543" cy="523220"/>
          </a:xfrm>
          <a:prstGeom prst="roundRect">
            <a:avLst/>
          </a:prstGeom>
          <a:solidFill>
            <a:srgbClr val="A9D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2" name="TextBox 21">
            <a:extLst>
              <a:ext uri="{FF2B5EF4-FFF2-40B4-BE49-F238E27FC236}">
                <a16:creationId xmlns:a16="http://schemas.microsoft.com/office/drawing/2014/main" id="{1DF6B3F4-A270-F42C-B0A8-F8CF91AD9C8C}"/>
              </a:ext>
            </a:extLst>
          </p:cNvPr>
          <p:cNvSpPr txBox="1"/>
          <p:nvPr/>
        </p:nvSpPr>
        <p:spPr>
          <a:xfrm>
            <a:off x="753482" y="2496441"/>
            <a:ext cx="2025543" cy="52322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Improving tech/telecom infrastructure (26%)</a:t>
            </a:r>
          </a:p>
        </p:txBody>
      </p:sp>
      <p:sp>
        <p:nvSpPr>
          <p:cNvPr id="23" name="Rectangle: Rounded Corners 22">
            <a:extLst>
              <a:ext uri="{FF2B5EF4-FFF2-40B4-BE49-F238E27FC236}">
                <a16:creationId xmlns:a16="http://schemas.microsoft.com/office/drawing/2014/main" id="{EAA1FC84-9394-4CEB-4BD1-A13CAD5F3649}"/>
              </a:ext>
            </a:extLst>
          </p:cNvPr>
          <p:cNvSpPr/>
          <p:nvPr/>
        </p:nvSpPr>
        <p:spPr>
          <a:xfrm>
            <a:off x="734980" y="3984312"/>
            <a:ext cx="2120300" cy="523220"/>
          </a:xfrm>
          <a:prstGeom prst="roundRect">
            <a:avLst/>
          </a:prstGeom>
          <a:solidFill>
            <a:srgbClr val="83C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4" name="TextBox 23">
            <a:extLst>
              <a:ext uri="{FF2B5EF4-FFF2-40B4-BE49-F238E27FC236}">
                <a16:creationId xmlns:a16="http://schemas.microsoft.com/office/drawing/2014/main" id="{EE404523-AD6E-C159-92AB-4B61316CFD85}"/>
              </a:ext>
            </a:extLst>
          </p:cNvPr>
          <p:cNvSpPr txBox="1"/>
          <p:nvPr/>
        </p:nvSpPr>
        <p:spPr>
          <a:xfrm>
            <a:off x="770360" y="3984312"/>
            <a:ext cx="2257161" cy="52322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Greening existing  methods/systems (17%)</a:t>
            </a:r>
          </a:p>
        </p:txBody>
      </p:sp>
      <p:pic>
        <p:nvPicPr>
          <p:cNvPr id="2050" name="Picture 2" descr="What Are Satellites Used For? | Union of Concerned Scientists">
            <a:extLst>
              <a:ext uri="{FF2B5EF4-FFF2-40B4-BE49-F238E27FC236}">
                <a16:creationId xmlns:a16="http://schemas.microsoft.com/office/drawing/2014/main" id="{4D9EBDB7-D041-0747-FEA4-8CCA2287C2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0965" y="4085107"/>
            <a:ext cx="18144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11 Hidden Costs of Owning an Electric Car - Bob Vila">
            <a:extLst>
              <a:ext uri="{FF2B5EF4-FFF2-40B4-BE49-F238E27FC236}">
                <a16:creationId xmlns:a16="http://schemas.microsoft.com/office/drawing/2014/main" id="{E8A5D4D9-4E8B-8C67-2597-3F919BC7E3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86273" y="4086152"/>
            <a:ext cx="18034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Not Just for Surveying: Lidar's Big Impact in Weather - LIDAR Magazine">
            <a:extLst>
              <a:ext uri="{FF2B5EF4-FFF2-40B4-BE49-F238E27FC236}">
                <a16:creationId xmlns:a16="http://schemas.microsoft.com/office/drawing/2014/main" id="{C4D52802-293B-2277-A3A8-3A6FB608860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67638" y="1302525"/>
            <a:ext cx="18144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RI – International Research Institute for Climate and Society | Automatic  Weather Station Data Tool (ADT)">
            <a:extLst>
              <a:ext uri="{FF2B5EF4-FFF2-40B4-BE49-F238E27FC236}">
                <a16:creationId xmlns:a16="http://schemas.microsoft.com/office/drawing/2014/main" id="{25B97435-489E-87D6-DEFB-CD2F709419B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p:blipFill>
        <p:spPr bwMode="auto">
          <a:xfrm>
            <a:off x="9781033" y="2694338"/>
            <a:ext cx="1814401" cy="1296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A5574F5-70BC-E601-395F-E1916DE6BC5C}"/>
              </a:ext>
            </a:extLst>
          </p:cNvPr>
          <p:cNvSpPr txBox="1"/>
          <p:nvPr/>
        </p:nvSpPr>
        <p:spPr>
          <a:xfrm>
            <a:off x="695400" y="4780686"/>
            <a:ext cx="3809887" cy="584775"/>
          </a:xfrm>
          <a:prstGeom prst="rect">
            <a:avLst/>
          </a:prstGeom>
          <a:noFill/>
          <a:ln>
            <a:noFill/>
          </a:ln>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mn-cs"/>
              </a:rPr>
              <a:t>Areas of investigation reported for meteorological domain</a:t>
            </a:r>
            <a:endParaRPr kumimoji="0" lang="en-CA" sz="16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cxnSp>
        <p:nvCxnSpPr>
          <p:cNvPr id="13" name="Straight Connector 12">
            <a:extLst>
              <a:ext uri="{FF2B5EF4-FFF2-40B4-BE49-F238E27FC236}">
                <a16:creationId xmlns:a16="http://schemas.microsoft.com/office/drawing/2014/main" id="{6CA9935F-AF7A-65FD-F996-3326B8CAD6C7}"/>
              </a:ext>
            </a:extLst>
          </p:cNvPr>
          <p:cNvCxnSpPr>
            <a:cxnSpLocks/>
          </p:cNvCxnSpPr>
          <p:nvPr/>
        </p:nvCxnSpPr>
        <p:spPr>
          <a:xfrm>
            <a:off x="695400" y="1173823"/>
            <a:ext cx="10887000" cy="24846"/>
          </a:xfrm>
          <a:prstGeom prst="line">
            <a:avLst/>
          </a:prstGeom>
          <a:ln>
            <a:solidFill>
              <a:schemeClr val="accent5"/>
            </a:solidFill>
          </a:ln>
        </p:spPr>
        <p:style>
          <a:lnRef idx="2">
            <a:schemeClr val="accent5"/>
          </a:lnRef>
          <a:fillRef idx="0">
            <a:schemeClr val="accent5"/>
          </a:fillRef>
          <a:effectRef idx="1">
            <a:schemeClr val="accent5"/>
          </a:effectRef>
          <a:fontRef idx="minor">
            <a:schemeClr val="tx1"/>
          </a:fontRef>
        </p:style>
      </p:cxnSp>
      <p:pic>
        <p:nvPicPr>
          <p:cNvPr id="6" name="Picture 5">
            <a:extLst>
              <a:ext uri="{FF2B5EF4-FFF2-40B4-BE49-F238E27FC236}">
                <a16:creationId xmlns:a16="http://schemas.microsoft.com/office/drawing/2014/main" id="{7A0DEE99-DA4C-D9D7-FF11-CD13D7AE69C6}"/>
              </a:ext>
            </a:extLst>
          </p:cNvPr>
          <p:cNvPicPr>
            <a:picLocks noChangeAspect="1"/>
          </p:cNvPicPr>
          <p:nvPr/>
        </p:nvPicPr>
        <p:blipFill>
          <a:blip r:embed="rId10"/>
          <a:stretch>
            <a:fillRect/>
          </a:stretch>
        </p:blipFill>
        <p:spPr>
          <a:xfrm>
            <a:off x="-8625" y="4709895"/>
            <a:ext cx="152421" cy="2152950"/>
          </a:xfrm>
          <a:prstGeom prst="rect">
            <a:avLst/>
          </a:prstGeom>
        </p:spPr>
      </p:pic>
      <p:pic>
        <p:nvPicPr>
          <p:cNvPr id="15" name="Picture 14">
            <a:extLst>
              <a:ext uri="{FF2B5EF4-FFF2-40B4-BE49-F238E27FC236}">
                <a16:creationId xmlns:a16="http://schemas.microsoft.com/office/drawing/2014/main" id="{A286C3A7-3B6D-95D6-7B8B-B2737449DC8D}"/>
              </a:ext>
            </a:extLst>
          </p:cNvPr>
          <p:cNvPicPr>
            <a:picLocks noChangeAspect="1"/>
          </p:cNvPicPr>
          <p:nvPr/>
        </p:nvPicPr>
        <p:blipFill>
          <a:blip r:embed="rId11"/>
          <a:stretch>
            <a:fillRect/>
          </a:stretch>
        </p:blipFill>
        <p:spPr>
          <a:xfrm>
            <a:off x="143796" y="5524306"/>
            <a:ext cx="2021066" cy="646331"/>
          </a:xfrm>
          <a:prstGeom prst="rect">
            <a:avLst/>
          </a:prstGeom>
        </p:spPr>
      </p:pic>
    </p:spTree>
    <p:extLst>
      <p:ext uri="{BB962C8B-B14F-4D97-AF65-F5344CB8AC3E}">
        <p14:creationId xmlns:p14="http://schemas.microsoft.com/office/powerpoint/2010/main" val="817454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D905569-6CFB-091E-7CF5-18BA95A2D54A}"/>
              </a:ext>
            </a:extLst>
          </p:cNvPr>
          <p:cNvSpPr>
            <a:spLocks noGrp="1"/>
          </p:cNvSpPr>
          <p:nvPr>
            <p:ph type="sldNum" sz="quarter" idx="12"/>
          </p:nvPr>
        </p:nvSpPr>
        <p:spPr>
          <a:xfrm>
            <a:off x="8737600" y="6356353"/>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E84AB2-A68C-446D-B258-F807154688F9}"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graphicFrame>
        <p:nvGraphicFramePr>
          <p:cNvPr id="6" name="Chart 5">
            <a:extLst>
              <a:ext uri="{FF2B5EF4-FFF2-40B4-BE49-F238E27FC236}">
                <a16:creationId xmlns:a16="http://schemas.microsoft.com/office/drawing/2014/main" id="{08709632-858A-2129-2A6E-C513DF2CBE52}"/>
              </a:ext>
            </a:extLst>
          </p:cNvPr>
          <p:cNvGraphicFramePr>
            <a:graphicFrameLocks/>
          </p:cNvGraphicFramePr>
          <p:nvPr/>
        </p:nvGraphicFramePr>
        <p:xfrm>
          <a:off x="5137406" y="947673"/>
          <a:ext cx="6553849" cy="359244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7209447-1603-11DB-31E1-82D5687E491E}"/>
              </a:ext>
            </a:extLst>
          </p:cNvPr>
          <p:cNvSpPr txBox="1"/>
          <p:nvPr/>
        </p:nvSpPr>
        <p:spPr>
          <a:xfrm>
            <a:off x="1581150" y="5442377"/>
            <a:ext cx="9987458" cy="646331"/>
          </a:xfrm>
          <a:prstGeom prst="rect">
            <a:avLst/>
          </a:prstGeom>
          <a:solidFill>
            <a:schemeClr val="bg1">
              <a:lumMod val="85000"/>
              <a:alpha val="70000"/>
            </a:schemeClr>
          </a:solid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CA"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…with </a:t>
            </a:r>
            <a:r>
              <a:rPr kumimoji="0" lang="en-CA" b="1"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over 60% of respondents </a:t>
            </a:r>
            <a:r>
              <a:rPr kumimoji="0" lang="en-CA"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indicating it is </a:t>
            </a:r>
            <a:r>
              <a:rPr kumimoji="0" lang="en-CA" b="1"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somewhat or very important</a:t>
            </a:r>
            <a:r>
              <a:rPr kumimoji="0" lang="en-CA"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 however, it is </a:t>
            </a:r>
            <a:r>
              <a:rPr kumimoji="0" lang="en-CA" b="1"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not yet universally accepted as a priority</a:t>
            </a:r>
            <a:r>
              <a:rPr kumimoji="0" lang="en-CA"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  </a:t>
            </a:r>
          </a:p>
        </p:txBody>
      </p:sp>
      <p:sp>
        <p:nvSpPr>
          <p:cNvPr id="8" name="TextBox 7">
            <a:extLst>
              <a:ext uri="{FF2B5EF4-FFF2-40B4-BE49-F238E27FC236}">
                <a16:creationId xmlns:a16="http://schemas.microsoft.com/office/drawing/2014/main" id="{65714C23-98B0-B6B0-0726-C332D016C8EF}"/>
              </a:ext>
            </a:extLst>
          </p:cNvPr>
          <p:cNvSpPr txBox="1"/>
          <p:nvPr/>
        </p:nvSpPr>
        <p:spPr>
          <a:xfrm>
            <a:off x="704636" y="136522"/>
            <a:ext cx="10233710" cy="830997"/>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5BAA"/>
                </a:solidFill>
                <a:effectLst/>
                <a:uLnTx/>
                <a:uFillTx/>
                <a:latin typeface="Century Gothic"/>
                <a:ea typeface="ヒラギノ角ゴ Pro W3" pitchFamily="127" charset="-128"/>
                <a:cs typeface="+mn-cs"/>
              </a:rPr>
              <a:t>Environmental sustainability is becoming an increasingly important consideration in procurement</a:t>
            </a:r>
            <a:r>
              <a:rPr kumimoji="0" lang="en-CA" sz="2400" b="1" i="0" u="none" strike="noStrike" kern="1200" cap="none" spc="0" normalizeH="0" baseline="0" noProof="0" dirty="0">
                <a:ln>
                  <a:noFill/>
                </a:ln>
                <a:solidFill>
                  <a:srgbClr val="005BAA"/>
                </a:solidFill>
                <a:effectLst/>
                <a:uLnTx/>
                <a:uFillTx/>
                <a:latin typeface="Century Gothic"/>
                <a:ea typeface="ヒラギノ角ゴ Pro W3" pitchFamily="127" charset="-128"/>
                <a:cs typeface="+mn-cs"/>
              </a:rPr>
              <a:t>…</a:t>
            </a:r>
          </a:p>
        </p:txBody>
      </p:sp>
      <p:sp>
        <p:nvSpPr>
          <p:cNvPr id="2" name="TextBox 1">
            <a:extLst>
              <a:ext uri="{FF2B5EF4-FFF2-40B4-BE49-F238E27FC236}">
                <a16:creationId xmlns:a16="http://schemas.microsoft.com/office/drawing/2014/main" id="{827AF048-99D7-C383-A970-B8D33CC87A61}"/>
              </a:ext>
            </a:extLst>
          </p:cNvPr>
          <p:cNvSpPr txBox="1"/>
          <p:nvPr/>
        </p:nvSpPr>
        <p:spPr>
          <a:xfrm>
            <a:off x="6185310" y="4578068"/>
            <a:ext cx="5104580" cy="584775"/>
          </a:xfrm>
          <a:prstGeom prst="rect">
            <a:avLst/>
          </a:prstGeom>
          <a:noFill/>
          <a:ln>
            <a:noFill/>
          </a:ln>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1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mn-cs"/>
              </a:rPr>
              <a:t>Member ratings of the importance of sustainability criteria in their organization’s procurement process</a:t>
            </a:r>
            <a:endParaRPr kumimoji="0" lang="en-CA" sz="16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9" name="Rectangle: Rounded Corners 8">
            <a:extLst>
              <a:ext uri="{FF2B5EF4-FFF2-40B4-BE49-F238E27FC236}">
                <a16:creationId xmlns:a16="http://schemas.microsoft.com/office/drawing/2014/main" id="{4706B3F8-9389-ABF2-D8FD-166A9FD8EFC7}"/>
              </a:ext>
            </a:extLst>
          </p:cNvPr>
          <p:cNvSpPr/>
          <p:nvPr/>
        </p:nvSpPr>
        <p:spPr>
          <a:xfrm>
            <a:off x="6362325" y="1693397"/>
            <a:ext cx="1511306" cy="523220"/>
          </a:xfrm>
          <a:prstGeom prst="roundRect">
            <a:avLst/>
          </a:prstGeom>
          <a:solidFill>
            <a:srgbClr val="A9D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 name="TextBox 9">
            <a:extLst>
              <a:ext uri="{FF2B5EF4-FFF2-40B4-BE49-F238E27FC236}">
                <a16:creationId xmlns:a16="http://schemas.microsoft.com/office/drawing/2014/main" id="{8EA3E6C2-8EA2-7ABE-E62A-BA8940060C9B}"/>
              </a:ext>
            </a:extLst>
          </p:cNvPr>
          <p:cNvSpPr txBox="1"/>
          <p:nvPr/>
        </p:nvSpPr>
        <p:spPr>
          <a:xfrm>
            <a:off x="6377496" y="1693397"/>
            <a:ext cx="1462402" cy="52322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Very important (27%)</a:t>
            </a:r>
          </a:p>
        </p:txBody>
      </p:sp>
      <p:sp>
        <p:nvSpPr>
          <p:cNvPr id="11" name="Rectangle: Rounded Corners 10">
            <a:extLst>
              <a:ext uri="{FF2B5EF4-FFF2-40B4-BE49-F238E27FC236}">
                <a16:creationId xmlns:a16="http://schemas.microsoft.com/office/drawing/2014/main" id="{6543BC46-8527-A39E-4564-4A3EEA665388}"/>
              </a:ext>
            </a:extLst>
          </p:cNvPr>
          <p:cNvSpPr/>
          <p:nvPr/>
        </p:nvSpPr>
        <p:spPr>
          <a:xfrm>
            <a:off x="5979589" y="3789681"/>
            <a:ext cx="1462402" cy="523220"/>
          </a:xfrm>
          <a:prstGeom prst="roundRect">
            <a:avLst/>
          </a:prstGeom>
          <a:solidFill>
            <a:srgbClr val="83C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2" name="TextBox 11">
            <a:extLst>
              <a:ext uri="{FF2B5EF4-FFF2-40B4-BE49-F238E27FC236}">
                <a16:creationId xmlns:a16="http://schemas.microsoft.com/office/drawing/2014/main" id="{33B0283C-BF91-9E2C-83F1-A05E077CCCAD}"/>
              </a:ext>
            </a:extLst>
          </p:cNvPr>
          <p:cNvSpPr txBox="1"/>
          <p:nvPr/>
        </p:nvSpPr>
        <p:spPr>
          <a:xfrm>
            <a:off x="6014970" y="3789681"/>
            <a:ext cx="1462402" cy="52322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Somewhat important (35%)</a:t>
            </a:r>
          </a:p>
        </p:txBody>
      </p:sp>
      <p:sp>
        <p:nvSpPr>
          <p:cNvPr id="13" name="Rectangle: Rounded Corners 12">
            <a:extLst>
              <a:ext uri="{FF2B5EF4-FFF2-40B4-BE49-F238E27FC236}">
                <a16:creationId xmlns:a16="http://schemas.microsoft.com/office/drawing/2014/main" id="{8E79D79D-7F53-8DE4-C504-B1D3DFB580CC}"/>
              </a:ext>
            </a:extLst>
          </p:cNvPr>
          <p:cNvSpPr/>
          <p:nvPr/>
        </p:nvSpPr>
        <p:spPr>
          <a:xfrm>
            <a:off x="8677141" y="1403391"/>
            <a:ext cx="1858471" cy="523220"/>
          </a:xfrm>
          <a:prstGeom prst="roundRect">
            <a:avLst/>
          </a:prstGeom>
          <a:solidFill>
            <a:srgbClr val="328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TextBox 13">
            <a:extLst>
              <a:ext uri="{FF2B5EF4-FFF2-40B4-BE49-F238E27FC236}">
                <a16:creationId xmlns:a16="http://schemas.microsoft.com/office/drawing/2014/main" id="{9D962D94-CB4C-D4C5-F0EA-003F00C0A81C}"/>
              </a:ext>
            </a:extLst>
          </p:cNvPr>
          <p:cNvSpPr txBox="1"/>
          <p:nvPr/>
        </p:nvSpPr>
        <p:spPr>
          <a:xfrm>
            <a:off x="8772855" y="1393559"/>
            <a:ext cx="1701713" cy="52322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4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rPr>
              <a:t>Not applicable or do not know (9%)</a:t>
            </a:r>
          </a:p>
        </p:txBody>
      </p:sp>
      <p:sp>
        <p:nvSpPr>
          <p:cNvPr id="15" name="Rectangle: Rounded Corners 14">
            <a:extLst>
              <a:ext uri="{FF2B5EF4-FFF2-40B4-BE49-F238E27FC236}">
                <a16:creationId xmlns:a16="http://schemas.microsoft.com/office/drawing/2014/main" id="{0E9F0C37-A816-E5DC-BCE6-BE30E9E21DAC}"/>
              </a:ext>
            </a:extLst>
          </p:cNvPr>
          <p:cNvSpPr/>
          <p:nvPr/>
        </p:nvSpPr>
        <p:spPr>
          <a:xfrm>
            <a:off x="9754475" y="2087066"/>
            <a:ext cx="1607019" cy="523220"/>
          </a:xfrm>
          <a:prstGeom prst="roundRect">
            <a:avLst/>
          </a:prstGeom>
          <a:solidFill>
            <a:srgbClr val="3C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6" name="TextBox 15">
            <a:extLst>
              <a:ext uri="{FF2B5EF4-FFF2-40B4-BE49-F238E27FC236}">
                <a16:creationId xmlns:a16="http://schemas.microsoft.com/office/drawing/2014/main" id="{39D8EE1E-11FE-86E0-40D6-7DCD9B1BC36F}"/>
              </a:ext>
            </a:extLst>
          </p:cNvPr>
          <p:cNvSpPr txBox="1"/>
          <p:nvPr/>
        </p:nvSpPr>
        <p:spPr>
          <a:xfrm>
            <a:off x="9850188" y="2077234"/>
            <a:ext cx="1511306" cy="52322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4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rPr>
              <a:t>Not at all important (4%)</a:t>
            </a:r>
          </a:p>
        </p:txBody>
      </p:sp>
      <p:sp>
        <p:nvSpPr>
          <p:cNvPr id="17" name="Rectangle: Rounded Corners 16">
            <a:extLst>
              <a:ext uri="{FF2B5EF4-FFF2-40B4-BE49-F238E27FC236}">
                <a16:creationId xmlns:a16="http://schemas.microsoft.com/office/drawing/2014/main" id="{AF75578C-DEBF-8188-634E-A560880513E5}"/>
              </a:ext>
            </a:extLst>
          </p:cNvPr>
          <p:cNvSpPr/>
          <p:nvPr/>
        </p:nvSpPr>
        <p:spPr>
          <a:xfrm>
            <a:off x="9900803" y="3563686"/>
            <a:ext cx="1655103" cy="523220"/>
          </a:xfrm>
          <a:prstGeom prst="roundRect">
            <a:avLst/>
          </a:prstGeom>
          <a:solidFill>
            <a:srgbClr val="43A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8" name="TextBox 17">
            <a:extLst>
              <a:ext uri="{FF2B5EF4-FFF2-40B4-BE49-F238E27FC236}">
                <a16:creationId xmlns:a16="http://schemas.microsoft.com/office/drawing/2014/main" id="{73FCC04D-4A92-01FC-2592-4905292BD5FB}"/>
              </a:ext>
            </a:extLst>
          </p:cNvPr>
          <p:cNvSpPr txBox="1"/>
          <p:nvPr/>
        </p:nvSpPr>
        <p:spPr>
          <a:xfrm>
            <a:off x="9948887" y="3553854"/>
            <a:ext cx="1607019" cy="52322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4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rPr>
              <a:t>Of little importance (25%)</a:t>
            </a:r>
          </a:p>
        </p:txBody>
      </p:sp>
      <p:sp>
        <p:nvSpPr>
          <p:cNvPr id="19" name="Rectangle 18">
            <a:extLst>
              <a:ext uri="{FF2B5EF4-FFF2-40B4-BE49-F238E27FC236}">
                <a16:creationId xmlns:a16="http://schemas.microsoft.com/office/drawing/2014/main" id="{515456A1-8A1F-7A6B-5111-C20DE90F66D9}"/>
              </a:ext>
            </a:extLst>
          </p:cNvPr>
          <p:cNvSpPr/>
          <p:nvPr/>
        </p:nvSpPr>
        <p:spPr>
          <a:xfrm>
            <a:off x="704636" y="1471151"/>
            <a:ext cx="4980573" cy="3939540"/>
          </a:xfrm>
          <a:prstGeom prst="rect">
            <a:avLst/>
          </a:prstGeom>
        </p:spPr>
        <p:txBody>
          <a:bodyPr wrap="square">
            <a:spAutoFit/>
          </a:bodyPr>
          <a:lstStyle/>
          <a:p>
            <a:pPr marL="285750" marR="0" lvl="0" indent="-285750" algn="l" defTabSz="457200" rtl="0" eaLnBrk="1" fontAlgn="base" latinLnBrk="0" hangingPunct="1">
              <a:lnSpc>
                <a:spcPct val="100000"/>
              </a:lnSpc>
              <a:spcBef>
                <a:spcPct val="0"/>
              </a:spcBef>
              <a:spcAft>
                <a:spcPts val="24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pitchFamily="34" charset="0"/>
                <a:ea typeface="Verdana"/>
                <a:cs typeface="Segoe UI"/>
              </a:rPr>
              <a:t>Potential for Members to promote and advocate for environmental considerations in their procurement processes</a:t>
            </a:r>
          </a:p>
          <a:p>
            <a:pPr marL="285750" marR="0" lvl="0" indent="-285750" algn="l" defTabSz="4572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25% of respondents consider environmental accreditations of vendors as a requirement in their procurement process</a:t>
            </a:r>
          </a:p>
          <a:p>
            <a:pPr marL="742950" marR="0" lvl="1" indent="-285750" algn="l" defTabSz="4572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ISO 14001 (Environmental Management)</a:t>
            </a:r>
          </a:p>
          <a:p>
            <a:pPr marL="742950" marR="0" lvl="1" indent="-285750" algn="l" defTabSz="4572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ISO 50001 (Energy Management) </a:t>
            </a:r>
          </a:p>
          <a:p>
            <a:pPr marL="742950" marR="0" lvl="1" indent="-285750" algn="l" defTabSz="4572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LEED (Leadership in Energy and Environmental Design)</a:t>
            </a:r>
          </a:p>
          <a:p>
            <a:pPr marL="0" marR="0" lvl="0" indent="0" algn="l" defTabSz="457200" rtl="0" eaLnBrk="1" fontAlgn="base" latinLnBrk="0" hangingPunct="1">
              <a:lnSpc>
                <a:spcPct val="100000"/>
              </a:lnSpc>
              <a:spcBef>
                <a:spcPct val="0"/>
              </a:spcBef>
              <a:spcAft>
                <a:spcPts val="120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cxnSp>
        <p:nvCxnSpPr>
          <p:cNvPr id="3" name="Straight Connector 2">
            <a:extLst>
              <a:ext uri="{FF2B5EF4-FFF2-40B4-BE49-F238E27FC236}">
                <a16:creationId xmlns:a16="http://schemas.microsoft.com/office/drawing/2014/main" id="{1F0FD571-C9F1-F007-E3B5-33996EEF10F8}"/>
              </a:ext>
            </a:extLst>
          </p:cNvPr>
          <p:cNvCxnSpPr>
            <a:cxnSpLocks/>
          </p:cNvCxnSpPr>
          <p:nvPr/>
        </p:nvCxnSpPr>
        <p:spPr>
          <a:xfrm>
            <a:off x="695400" y="1173823"/>
            <a:ext cx="10887000" cy="24846"/>
          </a:xfrm>
          <a:prstGeom prst="line">
            <a:avLst/>
          </a:prstGeom>
          <a:ln>
            <a:solidFill>
              <a:schemeClr val="accent5"/>
            </a:solidFill>
          </a:ln>
        </p:spPr>
        <p:style>
          <a:lnRef idx="2">
            <a:schemeClr val="accent5"/>
          </a:lnRef>
          <a:fillRef idx="0">
            <a:schemeClr val="accent5"/>
          </a:fillRef>
          <a:effectRef idx="1">
            <a:schemeClr val="accent5"/>
          </a:effectRef>
          <a:fontRef idx="minor">
            <a:schemeClr val="tx1"/>
          </a:fontRef>
        </p:style>
      </p:cxnSp>
      <p:pic>
        <p:nvPicPr>
          <p:cNvPr id="4" name="Picture 3">
            <a:extLst>
              <a:ext uri="{FF2B5EF4-FFF2-40B4-BE49-F238E27FC236}">
                <a16:creationId xmlns:a16="http://schemas.microsoft.com/office/drawing/2014/main" id="{303A9A18-34B4-040B-775E-2D74D9941BE2}"/>
              </a:ext>
            </a:extLst>
          </p:cNvPr>
          <p:cNvPicPr>
            <a:picLocks noChangeAspect="1"/>
          </p:cNvPicPr>
          <p:nvPr/>
        </p:nvPicPr>
        <p:blipFill>
          <a:blip r:embed="rId4"/>
          <a:stretch>
            <a:fillRect/>
          </a:stretch>
        </p:blipFill>
        <p:spPr>
          <a:xfrm>
            <a:off x="-8625" y="4709895"/>
            <a:ext cx="152421" cy="2152950"/>
          </a:xfrm>
          <a:prstGeom prst="rect">
            <a:avLst/>
          </a:prstGeom>
        </p:spPr>
      </p:pic>
      <p:pic>
        <p:nvPicPr>
          <p:cNvPr id="20" name="Picture 19">
            <a:extLst>
              <a:ext uri="{FF2B5EF4-FFF2-40B4-BE49-F238E27FC236}">
                <a16:creationId xmlns:a16="http://schemas.microsoft.com/office/drawing/2014/main" id="{80D93D99-3726-0DEA-E1A0-C13330C6E7DC}"/>
              </a:ext>
            </a:extLst>
          </p:cNvPr>
          <p:cNvPicPr>
            <a:picLocks noChangeAspect="1"/>
          </p:cNvPicPr>
          <p:nvPr/>
        </p:nvPicPr>
        <p:blipFill>
          <a:blip r:embed="rId5"/>
          <a:stretch>
            <a:fillRect/>
          </a:stretch>
        </p:blipFill>
        <p:spPr>
          <a:xfrm>
            <a:off x="143796" y="5442377"/>
            <a:ext cx="2021066" cy="646331"/>
          </a:xfrm>
          <a:prstGeom prst="rect">
            <a:avLst/>
          </a:prstGeom>
        </p:spPr>
      </p:pic>
    </p:spTree>
    <p:extLst>
      <p:ext uri="{BB962C8B-B14F-4D97-AF65-F5344CB8AC3E}">
        <p14:creationId xmlns:p14="http://schemas.microsoft.com/office/powerpoint/2010/main" val="2987141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D905569-6CFB-091E-7CF5-18BA95A2D54A}"/>
              </a:ext>
            </a:extLst>
          </p:cNvPr>
          <p:cNvSpPr>
            <a:spLocks noGrp="1"/>
          </p:cNvSpPr>
          <p:nvPr>
            <p:ph type="sldNum" sz="quarter" idx="12"/>
          </p:nvPr>
        </p:nvSpPr>
        <p:spPr>
          <a:xfrm>
            <a:off x="8737600" y="6356353"/>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E84AB2-A68C-446D-B258-F807154688F9}"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37209447-1603-11DB-31E1-82D5687E491E}"/>
              </a:ext>
            </a:extLst>
          </p:cNvPr>
          <p:cNvSpPr txBox="1"/>
          <p:nvPr/>
        </p:nvSpPr>
        <p:spPr>
          <a:xfrm>
            <a:off x="1400174" y="5462593"/>
            <a:ext cx="10151479" cy="646331"/>
          </a:xfrm>
          <a:prstGeom prst="rect">
            <a:avLst/>
          </a:prstGeom>
          <a:solidFill>
            <a:schemeClr val="bg1">
              <a:lumMod val="85000"/>
              <a:alpha val="70000"/>
            </a:schemeClr>
          </a:solid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CA"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…with </a:t>
            </a:r>
            <a:r>
              <a:rPr kumimoji="0" lang="en-CA" b="1"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over 65% of respondents </a:t>
            </a:r>
            <a:r>
              <a:rPr kumimoji="0" lang="en-CA"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indicating that environmental impact criteria are </a:t>
            </a:r>
            <a:r>
              <a:rPr kumimoji="0" lang="en-CA" b="1"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somewhat or very important </a:t>
            </a:r>
            <a:r>
              <a:rPr kumimoji="0" lang="en-CA"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in these areas  </a:t>
            </a:r>
          </a:p>
        </p:txBody>
      </p:sp>
      <p:sp>
        <p:nvSpPr>
          <p:cNvPr id="8" name="TextBox 7">
            <a:extLst>
              <a:ext uri="{FF2B5EF4-FFF2-40B4-BE49-F238E27FC236}">
                <a16:creationId xmlns:a16="http://schemas.microsoft.com/office/drawing/2014/main" id="{65714C23-98B0-B6B0-0726-C332D016C8EF}"/>
              </a:ext>
            </a:extLst>
          </p:cNvPr>
          <p:cNvSpPr txBox="1"/>
          <p:nvPr/>
        </p:nvSpPr>
        <p:spPr>
          <a:xfrm>
            <a:off x="659396" y="120162"/>
            <a:ext cx="11173328" cy="861774"/>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500" b="1" i="0" u="none" strike="noStrike" kern="1200" cap="none" spc="0" normalizeH="0" baseline="0" noProof="0" dirty="0">
                <a:ln>
                  <a:noFill/>
                </a:ln>
                <a:solidFill>
                  <a:srgbClr val="005BAA"/>
                </a:solidFill>
                <a:effectLst/>
                <a:uLnTx/>
                <a:uFillTx/>
                <a:latin typeface="Century Gothic"/>
                <a:ea typeface="ヒラギノ角ゴ Pro W3" pitchFamily="127" charset="-128"/>
                <a:cs typeface="+mn-cs"/>
              </a:rPr>
              <a:t>Environmental impacts are broadly considered when selecting observing system locations, construction materials, and infrastructure… </a:t>
            </a:r>
          </a:p>
        </p:txBody>
      </p:sp>
      <p:sp>
        <p:nvSpPr>
          <p:cNvPr id="3" name="Rectangle 2">
            <a:extLst>
              <a:ext uri="{FF2B5EF4-FFF2-40B4-BE49-F238E27FC236}">
                <a16:creationId xmlns:a16="http://schemas.microsoft.com/office/drawing/2014/main" id="{34A0D439-C02E-C537-BB73-F6FC59DCF9AF}"/>
              </a:ext>
            </a:extLst>
          </p:cNvPr>
          <p:cNvSpPr/>
          <p:nvPr/>
        </p:nvSpPr>
        <p:spPr>
          <a:xfrm>
            <a:off x="695399" y="1623678"/>
            <a:ext cx="4892599" cy="3631763"/>
          </a:xfrm>
          <a:prstGeom prst="rect">
            <a:avLst/>
          </a:prstGeom>
        </p:spPr>
        <p:txBody>
          <a:bodyPr wrap="square">
            <a:spAutoFit/>
          </a:bodyPr>
          <a:lstStyle/>
          <a:p>
            <a:pPr marL="285750" marR="0" lvl="0" indent="-285750" algn="l" defTabSz="4572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Many WMO Members are taking active steps to reduce their environmental impacts</a:t>
            </a:r>
          </a:p>
          <a:p>
            <a:pPr marL="742950" marR="0" lvl="1" indent="-285750" algn="l" defTabSz="457200" rtl="0" eaLnBrk="1" fontAlgn="base" latinLnBrk="0" hangingPunct="1">
              <a:lnSpc>
                <a:spcPct val="100000"/>
              </a:lnSpc>
              <a:spcBef>
                <a:spcPct val="0"/>
              </a:spcBef>
              <a:spcAft>
                <a:spcPts val="24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Key mechanism: installations incorporating renewable energy sources</a:t>
            </a:r>
          </a:p>
          <a:p>
            <a:pPr marL="285750" marR="0" lvl="0" indent="-285750" algn="l" defTabSz="4572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Low uptake of environmental management accreditations by Members</a:t>
            </a:r>
          </a:p>
          <a:p>
            <a:pPr marL="742950" marR="0" lvl="1" indent="-285750" algn="l" defTabSz="4572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13% of respondents verified having ISO 14001 accreditation</a:t>
            </a:r>
          </a:p>
          <a:p>
            <a:pPr marL="742950" marR="0" lvl="1" indent="-285750" algn="l" defTabSz="457200" rtl="0" eaLnBrk="1" fontAlgn="base" latinLnBrk="0" hangingPunct="1">
              <a:lnSpc>
                <a:spcPct val="100000"/>
              </a:lnSpc>
              <a:spcBef>
                <a:spcPct val="0"/>
              </a:spcBef>
              <a:spcAft>
                <a:spcPts val="18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Cost may present a barrier </a:t>
            </a:r>
          </a:p>
        </p:txBody>
      </p:sp>
      <p:sp>
        <p:nvSpPr>
          <p:cNvPr id="9" name="TextBox 8">
            <a:extLst>
              <a:ext uri="{FF2B5EF4-FFF2-40B4-BE49-F238E27FC236}">
                <a16:creationId xmlns:a16="http://schemas.microsoft.com/office/drawing/2014/main" id="{94305461-A12B-E6BF-0641-F537CAC57890}"/>
              </a:ext>
            </a:extLst>
          </p:cNvPr>
          <p:cNvSpPr txBox="1"/>
          <p:nvPr/>
        </p:nvSpPr>
        <p:spPr>
          <a:xfrm>
            <a:off x="6823508" y="1340698"/>
            <a:ext cx="4498244" cy="584775"/>
          </a:xfrm>
          <a:prstGeom prst="rect">
            <a:avLst/>
          </a:prstGeom>
          <a:noFill/>
          <a:ln>
            <a:noFill/>
          </a:ln>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1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mn-cs"/>
              </a:rPr>
              <a:t>Percentage of observing system installations using renewable energy sources</a:t>
            </a:r>
            <a:endParaRPr kumimoji="0" lang="en-CA" sz="16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graphicFrame>
        <p:nvGraphicFramePr>
          <p:cNvPr id="11" name="Chart 10">
            <a:extLst>
              <a:ext uri="{FF2B5EF4-FFF2-40B4-BE49-F238E27FC236}">
                <a16:creationId xmlns:a16="http://schemas.microsoft.com/office/drawing/2014/main" id="{898147FB-BC54-DF23-643F-E770630FD234}"/>
              </a:ext>
            </a:extLst>
          </p:cNvPr>
          <p:cNvGraphicFramePr>
            <a:graphicFrameLocks/>
          </p:cNvGraphicFramePr>
          <p:nvPr/>
        </p:nvGraphicFramePr>
        <p:xfrm>
          <a:off x="6508174" y="2161308"/>
          <a:ext cx="5196114" cy="272184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Rounded Corners 1">
            <a:extLst>
              <a:ext uri="{FF2B5EF4-FFF2-40B4-BE49-F238E27FC236}">
                <a16:creationId xmlns:a16="http://schemas.microsoft.com/office/drawing/2014/main" id="{3A08AA62-1EEB-B77B-4E71-1B1FB469A1D4}"/>
              </a:ext>
            </a:extLst>
          </p:cNvPr>
          <p:cNvSpPr/>
          <p:nvPr/>
        </p:nvSpPr>
        <p:spPr>
          <a:xfrm>
            <a:off x="10019410" y="2066080"/>
            <a:ext cx="1608201" cy="584775"/>
          </a:xfrm>
          <a:prstGeom prst="roundRect">
            <a:avLst/>
          </a:prstGeom>
          <a:solidFill>
            <a:srgbClr val="328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TextBox 5">
            <a:extLst>
              <a:ext uri="{FF2B5EF4-FFF2-40B4-BE49-F238E27FC236}">
                <a16:creationId xmlns:a16="http://schemas.microsoft.com/office/drawing/2014/main" id="{E7AF6141-4815-6F58-BE77-AA3274E4585F}"/>
              </a:ext>
            </a:extLst>
          </p:cNvPr>
          <p:cNvSpPr txBox="1"/>
          <p:nvPr/>
        </p:nvSpPr>
        <p:spPr>
          <a:xfrm>
            <a:off x="10024379" y="2102987"/>
            <a:ext cx="1742750" cy="52322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4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rPr>
              <a:t>Less than 10% of installations (28%) </a:t>
            </a:r>
          </a:p>
        </p:txBody>
      </p:sp>
      <p:sp>
        <p:nvSpPr>
          <p:cNvPr id="10" name="Rectangle: Rounded Corners 9">
            <a:extLst>
              <a:ext uri="{FF2B5EF4-FFF2-40B4-BE49-F238E27FC236}">
                <a16:creationId xmlns:a16="http://schemas.microsoft.com/office/drawing/2014/main" id="{12CEEF54-03ED-226D-8179-107CDC01F428}"/>
              </a:ext>
            </a:extLst>
          </p:cNvPr>
          <p:cNvSpPr/>
          <p:nvPr/>
        </p:nvSpPr>
        <p:spPr>
          <a:xfrm>
            <a:off x="10019709" y="4499532"/>
            <a:ext cx="1608201" cy="548757"/>
          </a:xfrm>
          <a:prstGeom prst="roundRect">
            <a:avLst/>
          </a:prstGeom>
          <a:solidFill>
            <a:srgbClr val="3C9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400" b="0" i="0" u="none" strike="noStrike" kern="1200" cap="none" spc="0" normalizeH="0" baseline="0" noProof="0">
              <a:ln>
                <a:noFill/>
              </a:ln>
              <a:solidFill>
                <a:prstClr val="white"/>
              </a:solidFill>
              <a:effectLst/>
              <a:uLnTx/>
              <a:uFillTx/>
              <a:latin typeface="Century Gothic"/>
              <a:ea typeface="+mn-ea"/>
              <a:cs typeface="+mn-cs"/>
            </a:endParaRPr>
          </a:p>
        </p:txBody>
      </p:sp>
      <p:sp>
        <p:nvSpPr>
          <p:cNvPr id="12" name="Rectangle: Rounded Corners 11">
            <a:extLst>
              <a:ext uri="{FF2B5EF4-FFF2-40B4-BE49-F238E27FC236}">
                <a16:creationId xmlns:a16="http://schemas.microsoft.com/office/drawing/2014/main" id="{88FCC17B-21C1-367E-1232-EF5A5B02AF00}"/>
              </a:ext>
            </a:extLst>
          </p:cNvPr>
          <p:cNvSpPr/>
          <p:nvPr/>
        </p:nvSpPr>
        <p:spPr>
          <a:xfrm>
            <a:off x="6310089" y="2066523"/>
            <a:ext cx="1720895" cy="567198"/>
          </a:xfrm>
          <a:prstGeom prst="roundRect">
            <a:avLst/>
          </a:prstGeom>
          <a:solidFill>
            <a:srgbClr val="C4E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3" name="TextBox 12">
            <a:extLst>
              <a:ext uri="{FF2B5EF4-FFF2-40B4-BE49-F238E27FC236}">
                <a16:creationId xmlns:a16="http://schemas.microsoft.com/office/drawing/2014/main" id="{D4DA3077-4768-28DB-EF80-9D744552092B}"/>
              </a:ext>
            </a:extLst>
          </p:cNvPr>
          <p:cNvSpPr txBox="1"/>
          <p:nvPr/>
        </p:nvSpPr>
        <p:spPr>
          <a:xfrm>
            <a:off x="6355229" y="2082436"/>
            <a:ext cx="1720895" cy="52322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More than 61% of installations (25%) </a:t>
            </a:r>
          </a:p>
        </p:txBody>
      </p:sp>
      <p:sp>
        <p:nvSpPr>
          <p:cNvPr id="14" name="Rectangle: Rounded Corners 13">
            <a:extLst>
              <a:ext uri="{FF2B5EF4-FFF2-40B4-BE49-F238E27FC236}">
                <a16:creationId xmlns:a16="http://schemas.microsoft.com/office/drawing/2014/main" id="{3B9C9C5B-6A91-1DC3-DDDE-6F6BC4AE4294}"/>
              </a:ext>
            </a:extLst>
          </p:cNvPr>
          <p:cNvSpPr/>
          <p:nvPr/>
        </p:nvSpPr>
        <p:spPr>
          <a:xfrm>
            <a:off x="6525593" y="4512318"/>
            <a:ext cx="1747421" cy="548757"/>
          </a:xfrm>
          <a:prstGeom prst="roundRect">
            <a:avLst/>
          </a:prstGeom>
          <a:solidFill>
            <a:srgbClr val="43A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Do not know or not applicable (9%)</a:t>
            </a:r>
          </a:p>
        </p:txBody>
      </p:sp>
      <p:sp>
        <p:nvSpPr>
          <p:cNvPr id="15" name="Rectangle: Rounded Corners 14">
            <a:extLst>
              <a:ext uri="{FF2B5EF4-FFF2-40B4-BE49-F238E27FC236}">
                <a16:creationId xmlns:a16="http://schemas.microsoft.com/office/drawing/2014/main" id="{CB24AF00-7506-5B94-AB90-7506B6A43C9B}"/>
              </a:ext>
            </a:extLst>
          </p:cNvPr>
          <p:cNvSpPr/>
          <p:nvPr/>
        </p:nvSpPr>
        <p:spPr>
          <a:xfrm>
            <a:off x="6082028" y="3552805"/>
            <a:ext cx="1608201" cy="567198"/>
          </a:xfrm>
          <a:prstGeom prst="roundRect">
            <a:avLst/>
          </a:prstGeom>
          <a:solidFill>
            <a:srgbClr val="A9D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6" name="TextBox 15">
            <a:extLst>
              <a:ext uri="{FF2B5EF4-FFF2-40B4-BE49-F238E27FC236}">
                <a16:creationId xmlns:a16="http://schemas.microsoft.com/office/drawing/2014/main" id="{7483D0EB-8F14-E2F4-CB36-7C7F70A302C6}"/>
              </a:ext>
            </a:extLst>
          </p:cNvPr>
          <p:cNvSpPr txBox="1"/>
          <p:nvPr/>
        </p:nvSpPr>
        <p:spPr>
          <a:xfrm>
            <a:off x="6096000" y="3574794"/>
            <a:ext cx="1747421" cy="52322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41% to 60% of installations (12%) </a:t>
            </a:r>
          </a:p>
        </p:txBody>
      </p:sp>
      <p:sp>
        <p:nvSpPr>
          <p:cNvPr id="22" name="TextBox 21">
            <a:extLst>
              <a:ext uri="{FF2B5EF4-FFF2-40B4-BE49-F238E27FC236}">
                <a16:creationId xmlns:a16="http://schemas.microsoft.com/office/drawing/2014/main" id="{6918495F-7559-D2B8-9A48-780206A8DF40}"/>
              </a:ext>
            </a:extLst>
          </p:cNvPr>
          <p:cNvSpPr txBox="1"/>
          <p:nvPr/>
        </p:nvSpPr>
        <p:spPr>
          <a:xfrm>
            <a:off x="10019709" y="4526618"/>
            <a:ext cx="1747420" cy="523220"/>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4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rPr>
              <a:t>11% to 40% of installations (25%)</a:t>
            </a:r>
          </a:p>
        </p:txBody>
      </p:sp>
      <p:cxnSp>
        <p:nvCxnSpPr>
          <p:cNvPr id="17" name="Straight Connector 16">
            <a:extLst>
              <a:ext uri="{FF2B5EF4-FFF2-40B4-BE49-F238E27FC236}">
                <a16:creationId xmlns:a16="http://schemas.microsoft.com/office/drawing/2014/main" id="{2AC9A9C0-9A78-FC60-9E2D-F4965F16716C}"/>
              </a:ext>
            </a:extLst>
          </p:cNvPr>
          <p:cNvCxnSpPr>
            <a:cxnSpLocks/>
          </p:cNvCxnSpPr>
          <p:nvPr/>
        </p:nvCxnSpPr>
        <p:spPr>
          <a:xfrm>
            <a:off x="695400" y="1173823"/>
            <a:ext cx="10887000" cy="24846"/>
          </a:xfrm>
          <a:prstGeom prst="line">
            <a:avLst/>
          </a:prstGeom>
          <a:ln>
            <a:solidFill>
              <a:schemeClr val="accent5"/>
            </a:solidFill>
          </a:ln>
        </p:spPr>
        <p:style>
          <a:lnRef idx="2">
            <a:schemeClr val="accent5"/>
          </a:lnRef>
          <a:fillRef idx="0">
            <a:schemeClr val="accent5"/>
          </a:fillRef>
          <a:effectRef idx="1">
            <a:schemeClr val="accent5"/>
          </a:effectRef>
          <a:fontRef idx="minor">
            <a:schemeClr val="tx1"/>
          </a:fontRef>
        </p:style>
      </p:cxnSp>
      <p:pic>
        <p:nvPicPr>
          <p:cNvPr id="4" name="Picture 3">
            <a:extLst>
              <a:ext uri="{FF2B5EF4-FFF2-40B4-BE49-F238E27FC236}">
                <a16:creationId xmlns:a16="http://schemas.microsoft.com/office/drawing/2014/main" id="{9519683C-3187-674D-DE85-EABD165CB306}"/>
              </a:ext>
            </a:extLst>
          </p:cNvPr>
          <p:cNvPicPr>
            <a:picLocks noChangeAspect="1"/>
          </p:cNvPicPr>
          <p:nvPr/>
        </p:nvPicPr>
        <p:blipFill>
          <a:blip r:embed="rId4"/>
          <a:stretch>
            <a:fillRect/>
          </a:stretch>
        </p:blipFill>
        <p:spPr>
          <a:xfrm>
            <a:off x="-8625" y="4709895"/>
            <a:ext cx="152421" cy="2152950"/>
          </a:xfrm>
          <a:prstGeom prst="rect">
            <a:avLst/>
          </a:prstGeom>
        </p:spPr>
      </p:pic>
      <p:pic>
        <p:nvPicPr>
          <p:cNvPr id="18" name="Picture 17">
            <a:extLst>
              <a:ext uri="{FF2B5EF4-FFF2-40B4-BE49-F238E27FC236}">
                <a16:creationId xmlns:a16="http://schemas.microsoft.com/office/drawing/2014/main" id="{4CEC780B-EFC2-A01D-1E25-FD6E27426F13}"/>
              </a:ext>
            </a:extLst>
          </p:cNvPr>
          <p:cNvPicPr>
            <a:picLocks noChangeAspect="1"/>
          </p:cNvPicPr>
          <p:nvPr/>
        </p:nvPicPr>
        <p:blipFill>
          <a:blip r:embed="rId5"/>
          <a:stretch>
            <a:fillRect/>
          </a:stretch>
        </p:blipFill>
        <p:spPr>
          <a:xfrm>
            <a:off x="143796" y="5462593"/>
            <a:ext cx="2021066" cy="646331"/>
          </a:xfrm>
          <a:prstGeom prst="rect">
            <a:avLst/>
          </a:prstGeom>
        </p:spPr>
      </p:pic>
    </p:spTree>
    <p:extLst>
      <p:ext uri="{BB962C8B-B14F-4D97-AF65-F5344CB8AC3E}">
        <p14:creationId xmlns:p14="http://schemas.microsoft.com/office/powerpoint/2010/main" val="64268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D905569-6CFB-091E-7CF5-18BA95A2D54A}"/>
              </a:ext>
            </a:extLst>
          </p:cNvPr>
          <p:cNvSpPr>
            <a:spLocks noGrp="1"/>
          </p:cNvSpPr>
          <p:nvPr>
            <p:ph type="sldNum" sz="quarter" idx="12"/>
          </p:nvPr>
        </p:nvSpPr>
        <p:spPr>
          <a:xfrm>
            <a:off x="8737600" y="6356353"/>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E84AB2-A68C-446D-B258-F807154688F9}"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37209447-1603-11DB-31E1-82D5687E491E}"/>
              </a:ext>
            </a:extLst>
          </p:cNvPr>
          <p:cNvSpPr txBox="1"/>
          <p:nvPr/>
        </p:nvSpPr>
        <p:spPr>
          <a:xfrm>
            <a:off x="817956" y="5845123"/>
            <a:ext cx="10873208" cy="369332"/>
          </a:xfrm>
          <a:prstGeom prst="rect">
            <a:avLst/>
          </a:prstGeom>
          <a:solidFill>
            <a:schemeClr val="bg1">
              <a:lumMod val="85000"/>
              <a:alpha val="70000"/>
            </a:schemeClr>
          </a:solid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CA"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…highlighting the </a:t>
            </a:r>
            <a:r>
              <a:rPr kumimoji="0" lang="en-CA" b="1"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nascent commitment </a:t>
            </a:r>
            <a:r>
              <a:rPr kumimoji="0" lang="en-CA"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of WMO Members to </a:t>
            </a:r>
            <a:r>
              <a:rPr kumimoji="0" lang="en-CA" b="1"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reducing their environmental impacts</a:t>
            </a:r>
            <a:r>
              <a:rPr kumimoji="0" lang="en-CA"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  </a:t>
            </a:r>
          </a:p>
        </p:txBody>
      </p:sp>
      <p:sp>
        <p:nvSpPr>
          <p:cNvPr id="8" name="TextBox 7">
            <a:extLst>
              <a:ext uri="{FF2B5EF4-FFF2-40B4-BE49-F238E27FC236}">
                <a16:creationId xmlns:a16="http://schemas.microsoft.com/office/drawing/2014/main" id="{65714C23-98B0-B6B0-0726-C332D016C8EF}"/>
              </a:ext>
            </a:extLst>
          </p:cNvPr>
          <p:cNvSpPr txBox="1"/>
          <p:nvPr/>
        </p:nvSpPr>
        <p:spPr>
          <a:xfrm>
            <a:off x="695399" y="242645"/>
            <a:ext cx="10980785" cy="830997"/>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400" b="1" i="0" u="none" strike="noStrike" kern="1200" cap="none" spc="0" normalizeH="0" baseline="0" noProof="0" dirty="0">
                <a:ln>
                  <a:noFill/>
                </a:ln>
                <a:solidFill>
                  <a:srgbClr val="005BAA"/>
                </a:solidFill>
                <a:effectLst/>
                <a:uLnTx/>
                <a:uFillTx/>
                <a:latin typeface="Century Gothic"/>
                <a:ea typeface="ヒラギノ角ゴ Pro W3" pitchFamily="127" charset="-128"/>
                <a:cs typeface="+mn-cs"/>
              </a:rPr>
              <a:t>Many organizations have already taken steps to improve the environmental sustainability of their observing system operations…</a:t>
            </a:r>
          </a:p>
        </p:txBody>
      </p:sp>
      <p:sp>
        <p:nvSpPr>
          <p:cNvPr id="2" name="Rounded Rectangle 28">
            <a:extLst>
              <a:ext uri="{FF2B5EF4-FFF2-40B4-BE49-F238E27FC236}">
                <a16:creationId xmlns:a16="http://schemas.microsoft.com/office/drawing/2014/main" id="{590D7EF6-9FC5-98DC-F7D7-7BD34C8B5C42}"/>
              </a:ext>
            </a:extLst>
          </p:cNvPr>
          <p:cNvSpPr/>
          <p:nvPr/>
        </p:nvSpPr>
        <p:spPr>
          <a:xfrm>
            <a:off x="6929059" y="1663530"/>
            <a:ext cx="4536372" cy="3781014"/>
          </a:xfrm>
          <a:prstGeom prst="roundRect">
            <a:avLst>
              <a:gd name="adj" fmla="val 4026"/>
            </a:avLst>
          </a:prstGeom>
          <a:solidFill>
            <a:schemeClr val="accent5">
              <a:lumMod val="20000"/>
              <a:lumOff val="80000"/>
            </a:schemeClr>
          </a:solid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4F81BD"/>
              </a:solidFill>
              <a:effectLst/>
              <a:uLnTx/>
              <a:uFillTx/>
              <a:latin typeface="Century Gothic"/>
              <a:ea typeface="+mn-ea"/>
              <a:cs typeface="+mn-cs"/>
            </a:endParaRPr>
          </a:p>
        </p:txBody>
      </p:sp>
      <p:sp>
        <p:nvSpPr>
          <p:cNvPr id="3" name="Rectangle 2">
            <a:extLst>
              <a:ext uri="{FF2B5EF4-FFF2-40B4-BE49-F238E27FC236}">
                <a16:creationId xmlns:a16="http://schemas.microsoft.com/office/drawing/2014/main" id="{2295D26C-6270-466D-68B5-2F384727883F}"/>
              </a:ext>
            </a:extLst>
          </p:cNvPr>
          <p:cNvSpPr/>
          <p:nvPr/>
        </p:nvSpPr>
        <p:spPr>
          <a:xfrm>
            <a:off x="7107593" y="1968987"/>
            <a:ext cx="4178658" cy="3170099"/>
          </a:xfrm>
          <a:prstGeom prst="rect">
            <a:avLst/>
          </a:prstGeom>
          <a:solidFill>
            <a:srgbClr val="DBEEF4"/>
          </a:solidFill>
          <a:ln w="19050">
            <a:noFill/>
          </a:ln>
        </p:spPr>
        <p:txBody>
          <a:bodyPr wrap="square" lIns="91440" tIns="45720" rIns="91440" bIns="45720" anchor="t">
            <a:spAutoFit/>
          </a:bodyPr>
          <a:lstStyle/>
          <a:p>
            <a:pPr marL="0" marR="0" lvl="0" indent="0" algn="l" defTabSz="457200" rtl="0" eaLnBrk="1" fontAlgn="base" latinLnBrk="0" hangingPunct="1">
              <a:lnSpc>
                <a:spcPct val="100000"/>
              </a:lnSpc>
              <a:spcBef>
                <a:spcPts val="600"/>
              </a:spcBef>
              <a:spcAft>
                <a:spcPts val="600"/>
              </a:spcAft>
              <a:buClrTx/>
              <a:buSzTx/>
              <a:buFontTx/>
              <a:buNone/>
              <a:tabLst/>
              <a:defRPr/>
            </a:pPr>
            <a:r>
              <a:rPr kumimoji="0" lang="en-GB" sz="1800" b="1" i="0" u="none" strike="noStrike" kern="1200" cap="none" spc="0" normalizeH="0" baseline="0" noProof="0">
                <a:ln>
                  <a:noFill/>
                </a:ln>
                <a:solidFill>
                  <a:prstClr val="black"/>
                </a:solidFill>
                <a:effectLst/>
                <a:uLnTx/>
                <a:uFillTx/>
                <a:latin typeface="Segoe UI"/>
                <a:ea typeface="Verdana"/>
                <a:cs typeface="Segoe UI"/>
              </a:rPr>
              <a:t>Potential areas for improvement </a:t>
            </a:r>
          </a:p>
          <a:p>
            <a:pPr marL="285750" marR="0" lvl="0" indent="-285750" algn="l" defTabSz="4572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CA" sz="1800" b="0" i="0" u="none" strike="noStrike" kern="1200" cap="none" spc="0" normalizeH="0" baseline="0" noProof="0">
                <a:ln>
                  <a:noFill/>
                </a:ln>
                <a:solidFill>
                  <a:prstClr val="black"/>
                </a:solidFill>
                <a:effectLst/>
                <a:uLnTx/>
                <a:uFillTx/>
                <a:latin typeface="Segoe UI"/>
                <a:ea typeface="Times New Roman" panose="02020603050405020304" pitchFamily="18" charset="0"/>
                <a:cs typeface="Segoe UI"/>
              </a:rPr>
              <a:t>Monitoring of physical waste</a:t>
            </a:r>
          </a:p>
          <a:p>
            <a:pPr marL="742950" marR="0" lvl="1" indent="-285750" algn="l" defTabSz="4572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solidFill>
                <a:effectLst/>
                <a:uLnTx/>
                <a:uFillTx/>
                <a:latin typeface="Segoe UI"/>
                <a:ea typeface="Times New Roman" panose="02020603050405020304" pitchFamily="18" charset="0"/>
                <a:cs typeface="Segoe UI"/>
              </a:rPr>
              <a:t>Not monitored by 75% of responding organizations</a:t>
            </a:r>
          </a:p>
          <a:p>
            <a:pPr marL="285750" marR="0" lvl="0" indent="-285750" algn="l" defTabSz="4572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CA" sz="1800" b="0" i="0" u="none" strike="noStrike" kern="1200" cap="none" spc="0" normalizeH="0" baseline="0" noProof="0">
                <a:ln>
                  <a:noFill/>
                </a:ln>
                <a:solidFill>
                  <a:prstClr val="black"/>
                </a:solidFill>
                <a:effectLst/>
                <a:uLnTx/>
                <a:uFillTx/>
                <a:latin typeface="Segoe UI"/>
                <a:ea typeface="Calibri" panose="020F0502020204030204" pitchFamily="34" charset="0"/>
                <a:cs typeface="Segoe UI"/>
              </a:rPr>
              <a:t>Greener vehicle fleets</a:t>
            </a:r>
          </a:p>
          <a:p>
            <a:pPr marL="742950" marR="0" lvl="1" indent="-285750" algn="l" defTabSz="4572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solidFill>
                <a:effectLst/>
                <a:uLnTx/>
                <a:uFillTx/>
                <a:latin typeface="Segoe UI"/>
                <a:ea typeface="Calibri" panose="020F0502020204030204" pitchFamily="34" charset="0"/>
                <a:cs typeface="Segoe UI"/>
              </a:rPr>
              <a:t>Over 85% of respondent fleets use gasoline and diesel</a:t>
            </a:r>
          </a:p>
          <a:p>
            <a:pPr marL="742950" marR="0" lvl="1" indent="-285750" algn="l" defTabSz="4572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solidFill>
                <a:effectLst/>
                <a:uLnTx/>
                <a:uFillTx/>
                <a:latin typeface="Segoe UI"/>
                <a:ea typeface="Calibri" panose="020F0502020204030204" pitchFamily="34" charset="0"/>
                <a:cs typeface="Segoe UI"/>
              </a:rPr>
              <a:t>50% had no plans to transition to more sustainable options</a:t>
            </a:r>
          </a:p>
        </p:txBody>
      </p:sp>
      <p:cxnSp>
        <p:nvCxnSpPr>
          <p:cNvPr id="6" name="Straight Connector 5">
            <a:extLst>
              <a:ext uri="{FF2B5EF4-FFF2-40B4-BE49-F238E27FC236}">
                <a16:creationId xmlns:a16="http://schemas.microsoft.com/office/drawing/2014/main" id="{448900B1-B807-5C45-BB39-D4150A94829C}"/>
              </a:ext>
            </a:extLst>
          </p:cNvPr>
          <p:cNvCxnSpPr>
            <a:cxnSpLocks/>
          </p:cNvCxnSpPr>
          <p:nvPr/>
        </p:nvCxnSpPr>
        <p:spPr>
          <a:xfrm>
            <a:off x="695400" y="1173823"/>
            <a:ext cx="10887000" cy="24846"/>
          </a:xfrm>
          <a:prstGeom prst="line">
            <a:avLst/>
          </a:prstGeom>
          <a:ln>
            <a:solidFill>
              <a:schemeClr val="accent5"/>
            </a:solidFill>
          </a:ln>
        </p:spPr>
        <p:style>
          <a:lnRef idx="2">
            <a:schemeClr val="accent5"/>
          </a:lnRef>
          <a:fillRef idx="0">
            <a:schemeClr val="accent5"/>
          </a:fillRef>
          <a:effectRef idx="1">
            <a:schemeClr val="accent5"/>
          </a:effectRef>
          <a:fontRef idx="minor">
            <a:schemeClr val="tx1"/>
          </a:fontRef>
        </p:style>
      </p:cxnSp>
      <p:sp>
        <p:nvSpPr>
          <p:cNvPr id="9" name="Rectangle 8">
            <a:extLst>
              <a:ext uri="{FF2B5EF4-FFF2-40B4-BE49-F238E27FC236}">
                <a16:creationId xmlns:a16="http://schemas.microsoft.com/office/drawing/2014/main" id="{90F9B7B3-8FE9-9DD3-1B72-8009D9BE2B19}"/>
              </a:ext>
            </a:extLst>
          </p:cNvPr>
          <p:cNvSpPr/>
          <p:nvPr/>
        </p:nvSpPr>
        <p:spPr>
          <a:xfrm>
            <a:off x="1654697" y="1580038"/>
            <a:ext cx="2751284" cy="369332"/>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Use of renewable energy</a:t>
            </a:r>
            <a:endPar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grpSp>
        <p:nvGrpSpPr>
          <p:cNvPr id="10" name="Google Shape;11113;p69">
            <a:extLst>
              <a:ext uri="{FF2B5EF4-FFF2-40B4-BE49-F238E27FC236}">
                <a16:creationId xmlns:a16="http://schemas.microsoft.com/office/drawing/2014/main" id="{1B50396F-066D-169B-53CD-FBE26487B6A1}"/>
              </a:ext>
            </a:extLst>
          </p:cNvPr>
          <p:cNvGrpSpPr/>
          <p:nvPr/>
        </p:nvGrpSpPr>
        <p:grpSpPr>
          <a:xfrm>
            <a:off x="887540" y="2361474"/>
            <a:ext cx="576000" cy="448627"/>
            <a:chOff x="5727616" y="4204699"/>
            <a:chExt cx="440505" cy="290018"/>
          </a:xfrm>
          <a:solidFill>
            <a:srgbClr val="40B3CA"/>
          </a:solidFill>
        </p:grpSpPr>
        <p:sp>
          <p:nvSpPr>
            <p:cNvPr id="11" name="Google Shape;11114;p69">
              <a:extLst>
                <a:ext uri="{FF2B5EF4-FFF2-40B4-BE49-F238E27FC236}">
                  <a16:creationId xmlns:a16="http://schemas.microsoft.com/office/drawing/2014/main" id="{33672E19-D7B4-A9FB-0435-9E150E3760A8}"/>
                </a:ext>
              </a:extLst>
            </p:cNvPr>
            <p:cNvSpPr/>
            <p:nvPr/>
          </p:nvSpPr>
          <p:spPr>
            <a:xfrm>
              <a:off x="5727616" y="4204699"/>
              <a:ext cx="440505" cy="290018"/>
            </a:xfrm>
            <a:custGeom>
              <a:avLst/>
              <a:gdLst/>
              <a:ahLst/>
              <a:cxnLst/>
              <a:rect l="l" t="t" r="r" b="b"/>
              <a:pathLst>
                <a:path w="13872" h="9133" extrusionOk="0">
                  <a:moveTo>
                    <a:pt x="13145" y="4465"/>
                  </a:moveTo>
                  <a:lnTo>
                    <a:pt x="13145" y="4870"/>
                  </a:lnTo>
                  <a:lnTo>
                    <a:pt x="12752" y="4870"/>
                  </a:lnTo>
                  <a:lnTo>
                    <a:pt x="12752" y="4465"/>
                  </a:lnTo>
                  <a:close/>
                  <a:moveTo>
                    <a:pt x="1275" y="3941"/>
                  </a:moveTo>
                  <a:lnTo>
                    <a:pt x="1275" y="4430"/>
                  </a:lnTo>
                  <a:cubicBezTo>
                    <a:pt x="1275" y="4775"/>
                    <a:pt x="1013" y="5049"/>
                    <a:pt x="668" y="5049"/>
                  </a:cubicBezTo>
                  <a:lnTo>
                    <a:pt x="418" y="5049"/>
                  </a:lnTo>
                  <a:cubicBezTo>
                    <a:pt x="501" y="4549"/>
                    <a:pt x="810" y="4120"/>
                    <a:pt x="1275" y="3941"/>
                  </a:cubicBezTo>
                  <a:close/>
                  <a:moveTo>
                    <a:pt x="9121" y="417"/>
                  </a:moveTo>
                  <a:cubicBezTo>
                    <a:pt x="9562" y="417"/>
                    <a:pt x="9978" y="620"/>
                    <a:pt x="10252" y="977"/>
                  </a:cubicBezTo>
                  <a:lnTo>
                    <a:pt x="12205" y="3584"/>
                  </a:lnTo>
                  <a:cubicBezTo>
                    <a:pt x="12240" y="3632"/>
                    <a:pt x="12300" y="3656"/>
                    <a:pt x="12360" y="3656"/>
                  </a:cubicBezTo>
                  <a:lnTo>
                    <a:pt x="13312" y="3656"/>
                  </a:lnTo>
                  <a:cubicBezTo>
                    <a:pt x="13431" y="3656"/>
                    <a:pt x="13514" y="3775"/>
                    <a:pt x="13467" y="3882"/>
                  </a:cubicBezTo>
                  <a:lnTo>
                    <a:pt x="13372" y="4060"/>
                  </a:lnTo>
                  <a:lnTo>
                    <a:pt x="12574" y="4060"/>
                  </a:lnTo>
                  <a:cubicBezTo>
                    <a:pt x="12455" y="4060"/>
                    <a:pt x="12360" y="4156"/>
                    <a:pt x="12360" y="4275"/>
                  </a:cubicBezTo>
                  <a:lnTo>
                    <a:pt x="12360" y="5084"/>
                  </a:lnTo>
                  <a:cubicBezTo>
                    <a:pt x="12360" y="5203"/>
                    <a:pt x="12455" y="5299"/>
                    <a:pt x="12574" y="5299"/>
                  </a:cubicBezTo>
                  <a:lnTo>
                    <a:pt x="13181" y="5299"/>
                  </a:lnTo>
                  <a:lnTo>
                    <a:pt x="13181" y="5596"/>
                  </a:lnTo>
                  <a:cubicBezTo>
                    <a:pt x="13181" y="5787"/>
                    <a:pt x="13252" y="5977"/>
                    <a:pt x="13395" y="6096"/>
                  </a:cubicBezTo>
                  <a:cubicBezTo>
                    <a:pt x="13455" y="6156"/>
                    <a:pt x="13479" y="6227"/>
                    <a:pt x="13479" y="6323"/>
                  </a:cubicBezTo>
                  <a:lnTo>
                    <a:pt x="13479" y="6692"/>
                  </a:lnTo>
                  <a:lnTo>
                    <a:pt x="13443" y="6692"/>
                  </a:lnTo>
                  <a:cubicBezTo>
                    <a:pt x="13443" y="7037"/>
                    <a:pt x="13181" y="7311"/>
                    <a:pt x="12836" y="7311"/>
                  </a:cubicBezTo>
                  <a:lnTo>
                    <a:pt x="12526" y="7311"/>
                  </a:lnTo>
                  <a:cubicBezTo>
                    <a:pt x="12419" y="6501"/>
                    <a:pt x="11740" y="5894"/>
                    <a:pt x="10919" y="5894"/>
                  </a:cubicBezTo>
                  <a:cubicBezTo>
                    <a:pt x="10097" y="5894"/>
                    <a:pt x="9419" y="6513"/>
                    <a:pt x="9312" y="7311"/>
                  </a:cubicBezTo>
                  <a:lnTo>
                    <a:pt x="4061" y="7311"/>
                  </a:lnTo>
                  <a:cubicBezTo>
                    <a:pt x="3954" y="6501"/>
                    <a:pt x="3275" y="5894"/>
                    <a:pt x="2454" y="5894"/>
                  </a:cubicBezTo>
                  <a:cubicBezTo>
                    <a:pt x="1632" y="5894"/>
                    <a:pt x="965" y="6501"/>
                    <a:pt x="846" y="7275"/>
                  </a:cubicBezTo>
                  <a:cubicBezTo>
                    <a:pt x="608" y="7204"/>
                    <a:pt x="429" y="6966"/>
                    <a:pt x="429" y="6692"/>
                  </a:cubicBezTo>
                  <a:lnTo>
                    <a:pt x="429" y="5465"/>
                  </a:lnTo>
                  <a:lnTo>
                    <a:pt x="691" y="5465"/>
                  </a:lnTo>
                  <a:cubicBezTo>
                    <a:pt x="1263" y="5465"/>
                    <a:pt x="1703" y="5001"/>
                    <a:pt x="1703" y="4453"/>
                  </a:cubicBezTo>
                  <a:lnTo>
                    <a:pt x="1703" y="3822"/>
                  </a:lnTo>
                  <a:lnTo>
                    <a:pt x="2406" y="3644"/>
                  </a:lnTo>
                  <a:cubicBezTo>
                    <a:pt x="2465" y="3632"/>
                    <a:pt x="2513" y="3596"/>
                    <a:pt x="2525" y="3560"/>
                  </a:cubicBezTo>
                  <a:lnTo>
                    <a:pt x="3954" y="1120"/>
                  </a:lnTo>
                  <a:cubicBezTo>
                    <a:pt x="4204" y="679"/>
                    <a:pt x="4680" y="417"/>
                    <a:pt x="5180" y="417"/>
                  </a:cubicBezTo>
                  <a:close/>
                  <a:moveTo>
                    <a:pt x="2430" y="6275"/>
                  </a:moveTo>
                  <a:cubicBezTo>
                    <a:pt x="3108" y="6275"/>
                    <a:pt x="3656" y="6823"/>
                    <a:pt x="3656" y="7501"/>
                  </a:cubicBezTo>
                  <a:cubicBezTo>
                    <a:pt x="3656" y="8168"/>
                    <a:pt x="3108" y="8716"/>
                    <a:pt x="2430" y="8716"/>
                  </a:cubicBezTo>
                  <a:cubicBezTo>
                    <a:pt x="1763" y="8716"/>
                    <a:pt x="1215" y="8168"/>
                    <a:pt x="1215" y="7501"/>
                  </a:cubicBezTo>
                  <a:cubicBezTo>
                    <a:pt x="1215" y="6823"/>
                    <a:pt x="1763" y="6275"/>
                    <a:pt x="2430" y="6275"/>
                  </a:cubicBezTo>
                  <a:close/>
                  <a:moveTo>
                    <a:pt x="10919" y="6275"/>
                  </a:moveTo>
                  <a:cubicBezTo>
                    <a:pt x="11586" y="6275"/>
                    <a:pt x="12145" y="6823"/>
                    <a:pt x="12145" y="7501"/>
                  </a:cubicBezTo>
                  <a:cubicBezTo>
                    <a:pt x="12145" y="8168"/>
                    <a:pt x="11586" y="8716"/>
                    <a:pt x="10919" y="8716"/>
                  </a:cubicBezTo>
                  <a:cubicBezTo>
                    <a:pt x="10252" y="8716"/>
                    <a:pt x="9693" y="8168"/>
                    <a:pt x="9693" y="7501"/>
                  </a:cubicBezTo>
                  <a:cubicBezTo>
                    <a:pt x="9693" y="6823"/>
                    <a:pt x="10252" y="6275"/>
                    <a:pt x="10919" y="6275"/>
                  </a:cubicBezTo>
                  <a:close/>
                  <a:moveTo>
                    <a:pt x="5144" y="0"/>
                  </a:moveTo>
                  <a:cubicBezTo>
                    <a:pt x="4501" y="0"/>
                    <a:pt x="3894" y="334"/>
                    <a:pt x="3573" y="905"/>
                  </a:cubicBezTo>
                  <a:lnTo>
                    <a:pt x="2180" y="3275"/>
                  </a:lnTo>
                  <a:lnTo>
                    <a:pt x="1430" y="3465"/>
                  </a:lnTo>
                  <a:cubicBezTo>
                    <a:pt x="489" y="3703"/>
                    <a:pt x="1" y="4477"/>
                    <a:pt x="1" y="5251"/>
                  </a:cubicBezTo>
                  <a:lnTo>
                    <a:pt x="1" y="6692"/>
                  </a:lnTo>
                  <a:cubicBezTo>
                    <a:pt x="1" y="7180"/>
                    <a:pt x="358" y="7608"/>
                    <a:pt x="810" y="7692"/>
                  </a:cubicBezTo>
                  <a:cubicBezTo>
                    <a:pt x="906" y="8501"/>
                    <a:pt x="1584" y="9132"/>
                    <a:pt x="2418" y="9132"/>
                  </a:cubicBezTo>
                  <a:cubicBezTo>
                    <a:pt x="3251" y="9132"/>
                    <a:pt x="3930" y="8513"/>
                    <a:pt x="4025" y="7728"/>
                  </a:cubicBezTo>
                  <a:lnTo>
                    <a:pt x="9300" y="7728"/>
                  </a:lnTo>
                  <a:cubicBezTo>
                    <a:pt x="9407" y="8525"/>
                    <a:pt x="10085" y="9132"/>
                    <a:pt x="10907" y="9132"/>
                  </a:cubicBezTo>
                  <a:cubicBezTo>
                    <a:pt x="11740" y="9132"/>
                    <a:pt x="12407" y="8513"/>
                    <a:pt x="12514" y="7728"/>
                  </a:cubicBezTo>
                  <a:lnTo>
                    <a:pt x="12824" y="7728"/>
                  </a:lnTo>
                  <a:cubicBezTo>
                    <a:pt x="13395" y="7728"/>
                    <a:pt x="13836" y="7263"/>
                    <a:pt x="13836" y="6716"/>
                  </a:cubicBezTo>
                  <a:lnTo>
                    <a:pt x="13836" y="6299"/>
                  </a:lnTo>
                  <a:cubicBezTo>
                    <a:pt x="13848" y="6096"/>
                    <a:pt x="13776" y="5918"/>
                    <a:pt x="13645" y="5787"/>
                  </a:cubicBezTo>
                  <a:cubicBezTo>
                    <a:pt x="13586" y="5727"/>
                    <a:pt x="13550" y="5656"/>
                    <a:pt x="13550" y="5561"/>
                  </a:cubicBezTo>
                  <a:lnTo>
                    <a:pt x="13550" y="4572"/>
                  </a:lnTo>
                  <a:lnTo>
                    <a:pt x="13788" y="4037"/>
                  </a:lnTo>
                  <a:cubicBezTo>
                    <a:pt x="13872" y="3846"/>
                    <a:pt x="13872" y="3656"/>
                    <a:pt x="13764" y="3501"/>
                  </a:cubicBezTo>
                  <a:cubicBezTo>
                    <a:pt x="13657" y="3334"/>
                    <a:pt x="13479" y="3239"/>
                    <a:pt x="13288" y="3239"/>
                  </a:cubicBezTo>
                  <a:lnTo>
                    <a:pt x="12443" y="3239"/>
                  </a:lnTo>
                  <a:lnTo>
                    <a:pt x="10550" y="727"/>
                  </a:lnTo>
                  <a:cubicBezTo>
                    <a:pt x="10204" y="262"/>
                    <a:pt x="9657" y="0"/>
                    <a:pt x="9085" y="0"/>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2" name="Google Shape;11115;p69">
              <a:extLst>
                <a:ext uri="{FF2B5EF4-FFF2-40B4-BE49-F238E27FC236}">
                  <a16:creationId xmlns:a16="http://schemas.microsoft.com/office/drawing/2014/main" id="{38D727EB-B0F2-6FD3-D431-EFF7970C2120}"/>
                </a:ext>
              </a:extLst>
            </p:cNvPr>
            <p:cNvSpPr/>
            <p:nvPr/>
          </p:nvSpPr>
          <p:spPr>
            <a:xfrm>
              <a:off x="5779789" y="4416409"/>
              <a:ext cx="52205" cy="51475"/>
            </a:xfrm>
            <a:custGeom>
              <a:avLst/>
              <a:gdLst/>
              <a:ahLst/>
              <a:cxnLst/>
              <a:rect l="l" t="t" r="r" b="b"/>
              <a:pathLst>
                <a:path w="1644" h="1621" extrusionOk="0">
                  <a:moveTo>
                    <a:pt x="811" y="1"/>
                  </a:moveTo>
                  <a:cubicBezTo>
                    <a:pt x="584" y="1"/>
                    <a:pt x="394" y="84"/>
                    <a:pt x="239" y="239"/>
                  </a:cubicBezTo>
                  <a:cubicBezTo>
                    <a:pt x="96" y="382"/>
                    <a:pt x="1" y="596"/>
                    <a:pt x="1" y="799"/>
                  </a:cubicBezTo>
                  <a:cubicBezTo>
                    <a:pt x="1" y="1263"/>
                    <a:pt x="382" y="1620"/>
                    <a:pt x="822" y="1620"/>
                  </a:cubicBezTo>
                  <a:cubicBezTo>
                    <a:pt x="1275" y="1620"/>
                    <a:pt x="1644" y="1263"/>
                    <a:pt x="1644" y="799"/>
                  </a:cubicBezTo>
                  <a:cubicBezTo>
                    <a:pt x="1644" y="739"/>
                    <a:pt x="1632" y="668"/>
                    <a:pt x="1608" y="608"/>
                  </a:cubicBezTo>
                  <a:cubicBezTo>
                    <a:pt x="1557" y="546"/>
                    <a:pt x="1478" y="484"/>
                    <a:pt x="1389" y="484"/>
                  </a:cubicBezTo>
                  <a:cubicBezTo>
                    <a:pt x="1375" y="484"/>
                    <a:pt x="1361" y="486"/>
                    <a:pt x="1346" y="489"/>
                  </a:cubicBezTo>
                  <a:cubicBezTo>
                    <a:pt x="1239" y="525"/>
                    <a:pt x="1168" y="620"/>
                    <a:pt x="1192" y="727"/>
                  </a:cubicBezTo>
                  <a:cubicBezTo>
                    <a:pt x="1203" y="763"/>
                    <a:pt x="1203" y="787"/>
                    <a:pt x="1203" y="822"/>
                  </a:cubicBezTo>
                  <a:cubicBezTo>
                    <a:pt x="1203" y="1037"/>
                    <a:pt x="1025" y="1215"/>
                    <a:pt x="811" y="1215"/>
                  </a:cubicBezTo>
                  <a:cubicBezTo>
                    <a:pt x="584" y="1215"/>
                    <a:pt x="406" y="1037"/>
                    <a:pt x="406" y="822"/>
                  </a:cubicBezTo>
                  <a:cubicBezTo>
                    <a:pt x="406" y="596"/>
                    <a:pt x="584" y="418"/>
                    <a:pt x="811" y="418"/>
                  </a:cubicBezTo>
                  <a:cubicBezTo>
                    <a:pt x="930" y="418"/>
                    <a:pt x="1013" y="322"/>
                    <a:pt x="1013" y="203"/>
                  </a:cubicBezTo>
                  <a:cubicBezTo>
                    <a:pt x="1013" y="84"/>
                    <a:pt x="930" y="1"/>
                    <a:pt x="811"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24" name="Google Shape;11116;p69">
              <a:extLst>
                <a:ext uri="{FF2B5EF4-FFF2-40B4-BE49-F238E27FC236}">
                  <a16:creationId xmlns:a16="http://schemas.microsoft.com/office/drawing/2014/main" id="{66BCE2A1-FC57-4A19-D7CD-DE4ED56C0D46}"/>
                </a:ext>
              </a:extLst>
            </p:cNvPr>
            <p:cNvSpPr/>
            <p:nvPr/>
          </p:nvSpPr>
          <p:spPr>
            <a:xfrm>
              <a:off x="6048627" y="4416409"/>
              <a:ext cx="52205" cy="51856"/>
            </a:xfrm>
            <a:custGeom>
              <a:avLst/>
              <a:gdLst/>
              <a:ahLst/>
              <a:cxnLst/>
              <a:rect l="l" t="t" r="r" b="b"/>
              <a:pathLst>
                <a:path w="1644" h="1633" extrusionOk="0">
                  <a:moveTo>
                    <a:pt x="822" y="1"/>
                  </a:moveTo>
                  <a:cubicBezTo>
                    <a:pt x="596" y="1"/>
                    <a:pt x="405" y="84"/>
                    <a:pt x="238" y="239"/>
                  </a:cubicBezTo>
                  <a:cubicBezTo>
                    <a:pt x="95" y="382"/>
                    <a:pt x="0" y="596"/>
                    <a:pt x="0" y="822"/>
                  </a:cubicBezTo>
                  <a:cubicBezTo>
                    <a:pt x="0" y="1263"/>
                    <a:pt x="381" y="1632"/>
                    <a:pt x="822" y="1632"/>
                  </a:cubicBezTo>
                  <a:cubicBezTo>
                    <a:pt x="1274" y="1632"/>
                    <a:pt x="1643" y="1275"/>
                    <a:pt x="1643" y="822"/>
                  </a:cubicBezTo>
                  <a:cubicBezTo>
                    <a:pt x="1643" y="763"/>
                    <a:pt x="1631" y="680"/>
                    <a:pt x="1608" y="620"/>
                  </a:cubicBezTo>
                  <a:cubicBezTo>
                    <a:pt x="1577" y="548"/>
                    <a:pt x="1492" y="484"/>
                    <a:pt x="1400" y="484"/>
                  </a:cubicBezTo>
                  <a:cubicBezTo>
                    <a:pt x="1386" y="484"/>
                    <a:pt x="1372" y="486"/>
                    <a:pt x="1358" y="489"/>
                  </a:cubicBezTo>
                  <a:cubicBezTo>
                    <a:pt x="1250" y="525"/>
                    <a:pt x="1179" y="620"/>
                    <a:pt x="1215" y="727"/>
                  </a:cubicBezTo>
                  <a:cubicBezTo>
                    <a:pt x="1227" y="763"/>
                    <a:pt x="1227" y="787"/>
                    <a:pt x="1227" y="822"/>
                  </a:cubicBezTo>
                  <a:cubicBezTo>
                    <a:pt x="1227" y="1037"/>
                    <a:pt x="1048" y="1215"/>
                    <a:pt x="822" y="1215"/>
                  </a:cubicBezTo>
                  <a:cubicBezTo>
                    <a:pt x="596" y="1215"/>
                    <a:pt x="417" y="1037"/>
                    <a:pt x="417" y="822"/>
                  </a:cubicBezTo>
                  <a:cubicBezTo>
                    <a:pt x="417" y="596"/>
                    <a:pt x="596" y="418"/>
                    <a:pt x="822" y="418"/>
                  </a:cubicBezTo>
                  <a:cubicBezTo>
                    <a:pt x="941" y="418"/>
                    <a:pt x="1036" y="322"/>
                    <a:pt x="1036" y="203"/>
                  </a:cubicBezTo>
                  <a:cubicBezTo>
                    <a:pt x="1036" y="84"/>
                    <a:pt x="941" y="1"/>
                    <a:pt x="822"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25" name="Google Shape;11117;p69">
              <a:extLst>
                <a:ext uri="{FF2B5EF4-FFF2-40B4-BE49-F238E27FC236}">
                  <a16:creationId xmlns:a16="http://schemas.microsoft.com/office/drawing/2014/main" id="{9C3252A7-0633-1175-4087-16A96CDB8C6E}"/>
                </a:ext>
              </a:extLst>
            </p:cNvPr>
            <p:cNvSpPr/>
            <p:nvPr/>
          </p:nvSpPr>
          <p:spPr>
            <a:xfrm>
              <a:off x="6000995" y="4365379"/>
              <a:ext cx="122892" cy="58016"/>
            </a:xfrm>
            <a:custGeom>
              <a:avLst/>
              <a:gdLst/>
              <a:ahLst/>
              <a:cxnLst/>
              <a:rect l="l" t="t" r="r" b="b"/>
              <a:pathLst>
                <a:path w="3870" h="1827" extrusionOk="0">
                  <a:moveTo>
                    <a:pt x="2310" y="1"/>
                  </a:moveTo>
                  <a:cubicBezTo>
                    <a:pt x="1810" y="1"/>
                    <a:pt x="1334" y="143"/>
                    <a:pt x="929" y="429"/>
                  </a:cubicBezTo>
                  <a:cubicBezTo>
                    <a:pt x="524" y="715"/>
                    <a:pt x="226" y="1096"/>
                    <a:pt x="48" y="1548"/>
                  </a:cubicBezTo>
                  <a:cubicBezTo>
                    <a:pt x="0" y="1656"/>
                    <a:pt x="60" y="1775"/>
                    <a:pt x="167" y="1810"/>
                  </a:cubicBezTo>
                  <a:cubicBezTo>
                    <a:pt x="192" y="1822"/>
                    <a:pt x="218" y="1827"/>
                    <a:pt x="244" y="1827"/>
                  </a:cubicBezTo>
                  <a:cubicBezTo>
                    <a:pt x="326" y="1827"/>
                    <a:pt x="404" y="1773"/>
                    <a:pt x="441" y="1691"/>
                  </a:cubicBezTo>
                  <a:cubicBezTo>
                    <a:pt x="738" y="917"/>
                    <a:pt x="1488" y="405"/>
                    <a:pt x="2322" y="405"/>
                  </a:cubicBezTo>
                  <a:cubicBezTo>
                    <a:pt x="2774" y="405"/>
                    <a:pt x="3191" y="536"/>
                    <a:pt x="3548" y="798"/>
                  </a:cubicBezTo>
                  <a:cubicBezTo>
                    <a:pt x="3581" y="831"/>
                    <a:pt x="3624" y="846"/>
                    <a:pt x="3667" y="846"/>
                  </a:cubicBezTo>
                  <a:cubicBezTo>
                    <a:pt x="3732" y="846"/>
                    <a:pt x="3798" y="813"/>
                    <a:pt x="3834" y="763"/>
                  </a:cubicBezTo>
                  <a:cubicBezTo>
                    <a:pt x="3870" y="679"/>
                    <a:pt x="3858" y="560"/>
                    <a:pt x="3774" y="489"/>
                  </a:cubicBezTo>
                  <a:cubicBezTo>
                    <a:pt x="3334" y="179"/>
                    <a:pt x="2846" y="1"/>
                    <a:pt x="2310"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26" name="Google Shape;11118;p69">
              <a:extLst>
                <a:ext uri="{FF2B5EF4-FFF2-40B4-BE49-F238E27FC236}">
                  <a16:creationId xmlns:a16="http://schemas.microsoft.com/office/drawing/2014/main" id="{14509547-0F76-7EEC-AAF4-D0E5DA8C5D21}"/>
                </a:ext>
              </a:extLst>
            </p:cNvPr>
            <p:cNvSpPr/>
            <p:nvPr/>
          </p:nvSpPr>
          <p:spPr>
            <a:xfrm>
              <a:off x="5816847" y="4230039"/>
              <a:ext cx="124797" cy="193610"/>
            </a:xfrm>
            <a:custGeom>
              <a:avLst/>
              <a:gdLst/>
              <a:ahLst/>
              <a:cxnLst/>
              <a:rect l="l" t="t" r="r" b="b"/>
              <a:pathLst>
                <a:path w="3930" h="6097" extrusionOk="0">
                  <a:moveTo>
                    <a:pt x="3513" y="417"/>
                  </a:moveTo>
                  <a:lnTo>
                    <a:pt x="3513" y="2441"/>
                  </a:lnTo>
                  <a:lnTo>
                    <a:pt x="822" y="2441"/>
                  </a:lnTo>
                  <a:lnTo>
                    <a:pt x="1834" y="714"/>
                  </a:lnTo>
                  <a:cubicBezTo>
                    <a:pt x="1930" y="524"/>
                    <a:pt x="2144" y="417"/>
                    <a:pt x="2346" y="417"/>
                  </a:cubicBezTo>
                  <a:close/>
                  <a:moveTo>
                    <a:pt x="2346" y="0"/>
                  </a:moveTo>
                  <a:cubicBezTo>
                    <a:pt x="1989" y="0"/>
                    <a:pt x="1644" y="203"/>
                    <a:pt x="1465" y="512"/>
                  </a:cubicBezTo>
                  <a:lnTo>
                    <a:pt x="60" y="2917"/>
                  </a:lnTo>
                  <a:cubicBezTo>
                    <a:pt x="1" y="3024"/>
                    <a:pt x="25" y="3143"/>
                    <a:pt x="132" y="3203"/>
                  </a:cubicBezTo>
                  <a:cubicBezTo>
                    <a:pt x="155" y="3215"/>
                    <a:pt x="203" y="3239"/>
                    <a:pt x="239" y="3239"/>
                  </a:cubicBezTo>
                  <a:cubicBezTo>
                    <a:pt x="310" y="3239"/>
                    <a:pt x="370" y="3203"/>
                    <a:pt x="417" y="3131"/>
                  </a:cubicBezTo>
                  <a:lnTo>
                    <a:pt x="572" y="2846"/>
                  </a:lnTo>
                  <a:lnTo>
                    <a:pt x="3513" y="2846"/>
                  </a:lnTo>
                  <a:lnTo>
                    <a:pt x="3513" y="5882"/>
                  </a:lnTo>
                  <a:cubicBezTo>
                    <a:pt x="3513" y="6001"/>
                    <a:pt x="3596" y="6096"/>
                    <a:pt x="3715" y="6096"/>
                  </a:cubicBezTo>
                  <a:cubicBezTo>
                    <a:pt x="3835" y="6096"/>
                    <a:pt x="3930" y="6001"/>
                    <a:pt x="3930" y="5882"/>
                  </a:cubicBezTo>
                  <a:lnTo>
                    <a:pt x="3930" y="203"/>
                  </a:lnTo>
                  <a:cubicBezTo>
                    <a:pt x="3918" y="95"/>
                    <a:pt x="3823" y="0"/>
                    <a:pt x="3715" y="0"/>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28" name="Google Shape;11119;p69">
              <a:extLst>
                <a:ext uri="{FF2B5EF4-FFF2-40B4-BE49-F238E27FC236}">
                  <a16:creationId xmlns:a16="http://schemas.microsoft.com/office/drawing/2014/main" id="{2D1B27D4-10A0-7F70-627E-B6CE8A6382AC}"/>
                </a:ext>
              </a:extLst>
            </p:cNvPr>
            <p:cNvSpPr/>
            <p:nvPr/>
          </p:nvSpPr>
          <p:spPr>
            <a:xfrm>
              <a:off x="5954474" y="4230039"/>
              <a:ext cx="120256" cy="102854"/>
            </a:xfrm>
            <a:custGeom>
              <a:avLst/>
              <a:gdLst/>
              <a:ahLst/>
              <a:cxnLst/>
              <a:rect l="l" t="t" r="r" b="b"/>
              <a:pathLst>
                <a:path w="3787" h="3239" extrusionOk="0">
                  <a:moveTo>
                    <a:pt x="203" y="0"/>
                  </a:moveTo>
                  <a:cubicBezTo>
                    <a:pt x="84" y="0"/>
                    <a:pt x="1" y="95"/>
                    <a:pt x="1" y="214"/>
                  </a:cubicBezTo>
                  <a:lnTo>
                    <a:pt x="1" y="3024"/>
                  </a:lnTo>
                  <a:cubicBezTo>
                    <a:pt x="1" y="3143"/>
                    <a:pt x="84" y="3239"/>
                    <a:pt x="203" y="3239"/>
                  </a:cubicBezTo>
                  <a:cubicBezTo>
                    <a:pt x="322" y="3239"/>
                    <a:pt x="417" y="3143"/>
                    <a:pt x="417" y="3024"/>
                  </a:cubicBezTo>
                  <a:lnTo>
                    <a:pt x="417" y="405"/>
                  </a:lnTo>
                  <a:lnTo>
                    <a:pt x="1977" y="405"/>
                  </a:lnTo>
                  <a:cubicBezTo>
                    <a:pt x="2132" y="405"/>
                    <a:pt x="2322" y="512"/>
                    <a:pt x="2429" y="655"/>
                  </a:cubicBezTo>
                  <a:lnTo>
                    <a:pt x="3287" y="1786"/>
                  </a:lnTo>
                  <a:cubicBezTo>
                    <a:pt x="3346" y="1869"/>
                    <a:pt x="3358" y="1941"/>
                    <a:pt x="3358" y="2024"/>
                  </a:cubicBezTo>
                  <a:cubicBezTo>
                    <a:pt x="3358" y="2250"/>
                    <a:pt x="3180" y="2429"/>
                    <a:pt x="2953" y="2429"/>
                  </a:cubicBezTo>
                  <a:lnTo>
                    <a:pt x="1013" y="2429"/>
                  </a:lnTo>
                  <a:cubicBezTo>
                    <a:pt x="894" y="2429"/>
                    <a:pt x="798" y="2524"/>
                    <a:pt x="798" y="2643"/>
                  </a:cubicBezTo>
                  <a:cubicBezTo>
                    <a:pt x="798" y="2762"/>
                    <a:pt x="882" y="2846"/>
                    <a:pt x="1013" y="2846"/>
                  </a:cubicBezTo>
                  <a:lnTo>
                    <a:pt x="2977" y="2846"/>
                  </a:lnTo>
                  <a:cubicBezTo>
                    <a:pt x="3418" y="2846"/>
                    <a:pt x="3787" y="2489"/>
                    <a:pt x="3787" y="2024"/>
                  </a:cubicBezTo>
                  <a:cubicBezTo>
                    <a:pt x="3787" y="1846"/>
                    <a:pt x="3727" y="1691"/>
                    <a:pt x="3632" y="1536"/>
                  </a:cubicBezTo>
                  <a:lnTo>
                    <a:pt x="2775" y="405"/>
                  </a:lnTo>
                  <a:cubicBezTo>
                    <a:pt x="2584" y="155"/>
                    <a:pt x="2287" y="0"/>
                    <a:pt x="1965" y="0"/>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33" name="Google Shape;11120;p69">
              <a:extLst>
                <a:ext uri="{FF2B5EF4-FFF2-40B4-BE49-F238E27FC236}">
                  <a16:creationId xmlns:a16="http://schemas.microsoft.com/office/drawing/2014/main" id="{BA1D0BA0-8CE1-3605-EE97-061D4424930E}"/>
                </a:ext>
              </a:extLst>
            </p:cNvPr>
            <p:cNvSpPr/>
            <p:nvPr/>
          </p:nvSpPr>
          <p:spPr>
            <a:xfrm>
              <a:off x="5876198" y="4333243"/>
              <a:ext cx="39376" cy="13274"/>
            </a:xfrm>
            <a:custGeom>
              <a:avLst/>
              <a:gdLst/>
              <a:ahLst/>
              <a:cxnLst/>
              <a:rect l="l" t="t" r="r" b="b"/>
              <a:pathLst>
                <a:path w="1240" h="418" extrusionOk="0">
                  <a:moveTo>
                    <a:pt x="215" y="1"/>
                  </a:moveTo>
                  <a:cubicBezTo>
                    <a:pt x="96" y="1"/>
                    <a:pt x="1" y="84"/>
                    <a:pt x="1" y="203"/>
                  </a:cubicBezTo>
                  <a:cubicBezTo>
                    <a:pt x="1" y="322"/>
                    <a:pt x="96" y="417"/>
                    <a:pt x="215" y="417"/>
                  </a:cubicBezTo>
                  <a:lnTo>
                    <a:pt x="1025" y="417"/>
                  </a:lnTo>
                  <a:cubicBezTo>
                    <a:pt x="1144" y="417"/>
                    <a:pt x="1239" y="322"/>
                    <a:pt x="1239" y="203"/>
                  </a:cubicBezTo>
                  <a:cubicBezTo>
                    <a:pt x="1239" y="84"/>
                    <a:pt x="1156" y="1"/>
                    <a:pt x="1025"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34" name="Google Shape;11121;p69">
              <a:extLst>
                <a:ext uri="{FF2B5EF4-FFF2-40B4-BE49-F238E27FC236}">
                  <a16:creationId xmlns:a16="http://schemas.microsoft.com/office/drawing/2014/main" id="{5987944A-51B2-CFC5-26CF-51C88E23902E}"/>
                </a:ext>
              </a:extLst>
            </p:cNvPr>
            <p:cNvSpPr/>
            <p:nvPr/>
          </p:nvSpPr>
          <p:spPr>
            <a:xfrm>
              <a:off x="5979433" y="4333243"/>
              <a:ext cx="39344" cy="13274"/>
            </a:xfrm>
            <a:custGeom>
              <a:avLst/>
              <a:gdLst/>
              <a:ahLst/>
              <a:cxnLst/>
              <a:rect l="l" t="t" r="r" b="b"/>
              <a:pathLst>
                <a:path w="1239" h="418" extrusionOk="0">
                  <a:moveTo>
                    <a:pt x="203" y="1"/>
                  </a:moveTo>
                  <a:cubicBezTo>
                    <a:pt x="84" y="1"/>
                    <a:pt x="0" y="84"/>
                    <a:pt x="0" y="203"/>
                  </a:cubicBezTo>
                  <a:cubicBezTo>
                    <a:pt x="0" y="322"/>
                    <a:pt x="84" y="417"/>
                    <a:pt x="203" y="417"/>
                  </a:cubicBezTo>
                  <a:lnTo>
                    <a:pt x="1024" y="417"/>
                  </a:lnTo>
                  <a:cubicBezTo>
                    <a:pt x="1143" y="417"/>
                    <a:pt x="1239" y="322"/>
                    <a:pt x="1239" y="203"/>
                  </a:cubicBezTo>
                  <a:cubicBezTo>
                    <a:pt x="1239" y="84"/>
                    <a:pt x="1143" y="1"/>
                    <a:pt x="1024"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grpSp>
      <p:sp>
        <p:nvSpPr>
          <p:cNvPr id="35" name="Rectangle 34">
            <a:extLst>
              <a:ext uri="{FF2B5EF4-FFF2-40B4-BE49-F238E27FC236}">
                <a16:creationId xmlns:a16="http://schemas.microsoft.com/office/drawing/2014/main" id="{88F31FA2-5E0C-CF0E-FA53-0C8C560A4D3B}"/>
              </a:ext>
            </a:extLst>
          </p:cNvPr>
          <p:cNvSpPr/>
          <p:nvPr/>
        </p:nvSpPr>
        <p:spPr>
          <a:xfrm>
            <a:off x="1794890" y="2248470"/>
            <a:ext cx="4536372" cy="64633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Reducing emissions and costs by reducing number of field visits</a:t>
            </a:r>
            <a:endPar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36" name="Rectangle 35">
            <a:extLst>
              <a:ext uri="{FF2B5EF4-FFF2-40B4-BE49-F238E27FC236}">
                <a16:creationId xmlns:a16="http://schemas.microsoft.com/office/drawing/2014/main" id="{F0E83E09-34E8-FFD0-B596-F333E5DB4F55}"/>
              </a:ext>
            </a:extLst>
          </p:cNvPr>
          <p:cNvSpPr/>
          <p:nvPr/>
        </p:nvSpPr>
        <p:spPr>
          <a:xfrm>
            <a:off x="1794891" y="3076120"/>
            <a:ext cx="4652950" cy="64633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Enhancing capacity for remote access by improving telecommunications capabilities</a:t>
            </a:r>
            <a:endPar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pic>
        <p:nvPicPr>
          <p:cNvPr id="37" name="Content Placeholder 48" descr="Solar Panels outline">
            <a:extLst>
              <a:ext uri="{FF2B5EF4-FFF2-40B4-BE49-F238E27FC236}">
                <a16:creationId xmlns:a16="http://schemas.microsoft.com/office/drawing/2014/main" id="{40C34071-72EC-F5A7-D956-4EB0C93C2F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956" y="1395700"/>
            <a:ext cx="715169" cy="715169"/>
          </a:xfrm>
          <a:prstGeom prst="rect">
            <a:avLst/>
          </a:prstGeom>
        </p:spPr>
      </p:pic>
      <p:pic>
        <p:nvPicPr>
          <p:cNvPr id="38" name="Content Placeholder 8" descr="Cloud Computing outline">
            <a:extLst>
              <a:ext uri="{FF2B5EF4-FFF2-40B4-BE49-F238E27FC236}">
                <a16:creationId xmlns:a16="http://schemas.microsoft.com/office/drawing/2014/main" id="{3A560A75-665F-8571-E4B5-1E5A0BC51A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1977" y="3065437"/>
            <a:ext cx="764399" cy="676275"/>
          </a:xfrm>
          <a:prstGeom prst="rect">
            <a:avLst/>
          </a:prstGeom>
        </p:spPr>
      </p:pic>
      <p:pic>
        <p:nvPicPr>
          <p:cNvPr id="39" name="Content Placeholder 40" descr="Hot air balloon outline">
            <a:extLst>
              <a:ext uri="{FF2B5EF4-FFF2-40B4-BE49-F238E27FC236}">
                <a16:creationId xmlns:a16="http://schemas.microsoft.com/office/drawing/2014/main" id="{1D493D28-ECD7-50C8-061E-C527DC8A6B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7403" y="3970962"/>
            <a:ext cx="676275" cy="676275"/>
          </a:xfrm>
          <a:prstGeom prst="rect">
            <a:avLst/>
          </a:prstGeom>
        </p:spPr>
      </p:pic>
      <p:sp>
        <p:nvSpPr>
          <p:cNvPr id="40" name="Rectangle 39">
            <a:extLst>
              <a:ext uri="{FF2B5EF4-FFF2-40B4-BE49-F238E27FC236}">
                <a16:creationId xmlns:a16="http://schemas.microsoft.com/office/drawing/2014/main" id="{2F432CF5-FECC-D2FD-58FF-C8B973209AA1}"/>
              </a:ext>
            </a:extLst>
          </p:cNvPr>
          <p:cNvSpPr/>
          <p:nvPr/>
        </p:nvSpPr>
        <p:spPr>
          <a:xfrm>
            <a:off x="1794890" y="3985933"/>
            <a:ext cx="4536372" cy="64633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Transitioning to more sustainable lofting gas generation for upper air observations</a:t>
            </a:r>
            <a:endPar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41" name="Rectangle 40">
            <a:extLst>
              <a:ext uri="{FF2B5EF4-FFF2-40B4-BE49-F238E27FC236}">
                <a16:creationId xmlns:a16="http://schemas.microsoft.com/office/drawing/2014/main" id="{8E299A1E-D180-657A-EFC3-35462B0707EB}"/>
              </a:ext>
            </a:extLst>
          </p:cNvPr>
          <p:cNvSpPr/>
          <p:nvPr/>
        </p:nvSpPr>
        <p:spPr>
          <a:xfrm>
            <a:off x="1759627" y="4989454"/>
            <a:ext cx="4688213" cy="369332"/>
          </a:xfrm>
          <a:prstGeom prst="rect">
            <a:avLst/>
          </a:prstGeom>
        </p:spPr>
        <p:txBody>
          <a:bodyPr wrap="square" lIns="91440" tIns="45720" rIns="91440" bIns="45720" anchor="t">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Verdana"/>
                <a:cs typeface="Calibri"/>
              </a:rPr>
              <a:t>Recovery of radiosondes and </a:t>
            </a:r>
            <a:r>
              <a:rPr kumimoji="0" lang="en-GB" sz="1800" b="0" i="0" u="none" strike="noStrike" kern="1200" cap="none" spc="0" normalizeH="0" baseline="0" noProof="0" err="1">
                <a:ln>
                  <a:noFill/>
                </a:ln>
                <a:solidFill>
                  <a:prstClr val="black"/>
                </a:solidFill>
                <a:effectLst/>
                <a:uLnTx/>
                <a:uFillTx/>
                <a:latin typeface="Calibri"/>
                <a:ea typeface="Verdana"/>
                <a:cs typeface="Calibri"/>
              </a:rPr>
              <a:t>ozonesondes</a:t>
            </a:r>
            <a:r>
              <a:rPr kumimoji="0" lang="en-GB" sz="1800" b="0" i="0" u="none" strike="noStrike" kern="1200" cap="none" spc="0" normalizeH="0" baseline="0" noProof="0">
                <a:ln>
                  <a:noFill/>
                </a:ln>
                <a:solidFill>
                  <a:prstClr val="black"/>
                </a:solidFill>
                <a:effectLst/>
                <a:uLnTx/>
                <a:uFillTx/>
                <a:latin typeface="Calibri"/>
                <a:ea typeface="Verdana"/>
                <a:cs typeface="Calibri"/>
              </a:rPr>
              <a:t> </a:t>
            </a:r>
          </a:p>
        </p:txBody>
      </p:sp>
      <p:pic>
        <p:nvPicPr>
          <p:cNvPr id="42" name="Graphic 41" descr="Sustainability outline">
            <a:extLst>
              <a:ext uri="{FF2B5EF4-FFF2-40B4-BE49-F238E27FC236}">
                <a16:creationId xmlns:a16="http://schemas.microsoft.com/office/drawing/2014/main" id="{98033C37-6F8D-629E-72D7-A2BB89A80A3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7344" y="4897843"/>
            <a:ext cx="596393" cy="596393"/>
          </a:xfrm>
          <a:prstGeom prst="rect">
            <a:avLst/>
          </a:prstGeom>
        </p:spPr>
      </p:pic>
      <p:pic>
        <p:nvPicPr>
          <p:cNvPr id="4" name="Picture 3">
            <a:extLst>
              <a:ext uri="{FF2B5EF4-FFF2-40B4-BE49-F238E27FC236}">
                <a16:creationId xmlns:a16="http://schemas.microsoft.com/office/drawing/2014/main" id="{5C503EA9-ECC5-4EF0-A064-32406D460ED9}"/>
              </a:ext>
            </a:extLst>
          </p:cNvPr>
          <p:cNvPicPr>
            <a:picLocks noChangeAspect="1"/>
          </p:cNvPicPr>
          <p:nvPr/>
        </p:nvPicPr>
        <p:blipFill>
          <a:blip r:embed="rId11"/>
          <a:stretch>
            <a:fillRect/>
          </a:stretch>
        </p:blipFill>
        <p:spPr>
          <a:xfrm>
            <a:off x="-8625" y="4709895"/>
            <a:ext cx="152421" cy="2152950"/>
          </a:xfrm>
          <a:prstGeom prst="rect">
            <a:avLst/>
          </a:prstGeom>
        </p:spPr>
      </p:pic>
      <p:pic>
        <p:nvPicPr>
          <p:cNvPr id="13" name="Picture 12">
            <a:extLst>
              <a:ext uri="{FF2B5EF4-FFF2-40B4-BE49-F238E27FC236}">
                <a16:creationId xmlns:a16="http://schemas.microsoft.com/office/drawing/2014/main" id="{C0789A43-C94E-0E48-9F98-C2011C906275}"/>
              </a:ext>
            </a:extLst>
          </p:cNvPr>
          <p:cNvPicPr>
            <a:picLocks noChangeAspect="1"/>
          </p:cNvPicPr>
          <p:nvPr/>
        </p:nvPicPr>
        <p:blipFill>
          <a:blip r:embed="rId12"/>
          <a:stretch>
            <a:fillRect/>
          </a:stretch>
        </p:blipFill>
        <p:spPr>
          <a:xfrm>
            <a:off x="143796" y="5756194"/>
            <a:ext cx="1876687" cy="600159"/>
          </a:xfrm>
          <a:prstGeom prst="rect">
            <a:avLst/>
          </a:prstGeom>
        </p:spPr>
      </p:pic>
    </p:spTree>
    <p:extLst>
      <p:ext uri="{BB962C8B-B14F-4D97-AF65-F5344CB8AC3E}">
        <p14:creationId xmlns:p14="http://schemas.microsoft.com/office/powerpoint/2010/main" val="214284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D905569-6CFB-091E-7CF5-18BA95A2D54A}"/>
              </a:ext>
            </a:extLst>
          </p:cNvPr>
          <p:cNvSpPr>
            <a:spLocks noGrp="1"/>
          </p:cNvSpPr>
          <p:nvPr>
            <p:ph type="sldNum" sz="quarter" idx="12"/>
          </p:nvPr>
        </p:nvSpPr>
        <p:spPr>
          <a:xfrm>
            <a:off x="8737600" y="6356353"/>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E84AB2-A68C-446D-B258-F807154688F9}"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37209447-1603-11DB-31E1-82D5687E491E}"/>
              </a:ext>
            </a:extLst>
          </p:cNvPr>
          <p:cNvSpPr txBox="1"/>
          <p:nvPr/>
        </p:nvSpPr>
        <p:spPr>
          <a:xfrm>
            <a:off x="1603314" y="5524306"/>
            <a:ext cx="10046703" cy="646331"/>
          </a:xfrm>
          <a:prstGeom prst="rect">
            <a:avLst/>
          </a:prstGeom>
          <a:solidFill>
            <a:schemeClr val="bg1">
              <a:lumMod val="85000"/>
              <a:alpha val="70000"/>
            </a:schemeClr>
          </a:solid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CA"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…and are well on track toward </a:t>
            </a:r>
            <a:r>
              <a:rPr kumimoji="0" lang="en-CA" b="1"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phasing out mercury </a:t>
            </a:r>
            <a:r>
              <a:rPr kumimoji="0" lang="en-CA"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from observing systems in accordance with the </a:t>
            </a:r>
            <a:r>
              <a:rPr kumimoji="0" lang="en-CA" b="1"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Minamata Convention on Mercury</a:t>
            </a:r>
            <a:r>
              <a:rPr kumimoji="0" lang="en-CA"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  </a:t>
            </a:r>
          </a:p>
        </p:txBody>
      </p:sp>
      <p:sp>
        <p:nvSpPr>
          <p:cNvPr id="8" name="TextBox 7">
            <a:extLst>
              <a:ext uri="{FF2B5EF4-FFF2-40B4-BE49-F238E27FC236}">
                <a16:creationId xmlns:a16="http://schemas.microsoft.com/office/drawing/2014/main" id="{65714C23-98B0-B6B0-0726-C332D016C8EF}"/>
              </a:ext>
            </a:extLst>
          </p:cNvPr>
          <p:cNvSpPr txBox="1"/>
          <p:nvPr/>
        </p:nvSpPr>
        <p:spPr>
          <a:xfrm>
            <a:off x="695399" y="179532"/>
            <a:ext cx="10801201" cy="830997"/>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400" b="1" i="0" u="none" strike="noStrike" kern="1200" cap="none" spc="0" normalizeH="0" baseline="0" noProof="0" dirty="0">
                <a:ln>
                  <a:noFill/>
                </a:ln>
                <a:solidFill>
                  <a:srgbClr val="005BAA"/>
                </a:solidFill>
                <a:effectLst/>
                <a:uLnTx/>
                <a:uFillTx/>
                <a:latin typeface="Century Gothic"/>
                <a:ea typeface="ヒラギノ角ゴ Pro W3" pitchFamily="127" charset="-128"/>
                <a:cs typeface="+mn-cs"/>
              </a:rPr>
              <a:t>WMO Member respondents are largely compliant with regulations for hazardous materials when decommissioning installations…</a:t>
            </a:r>
          </a:p>
        </p:txBody>
      </p:sp>
      <p:sp>
        <p:nvSpPr>
          <p:cNvPr id="13" name="Rectangle 12">
            <a:extLst>
              <a:ext uri="{FF2B5EF4-FFF2-40B4-BE49-F238E27FC236}">
                <a16:creationId xmlns:a16="http://schemas.microsoft.com/office/drawing/2014/main" id="{5B643F19-43D0-A5C6-0F14-46F72CF97F07}"/>
              </a:ext>
            </a:extLst>
          </p:cNvPr>
          <p:cNvSpPr/>
          <p:nvPr/>
        </p:nvSpPr>
        <p:spPr>
          <a:xfrm>
            <a:off x="695399" y="1566549"/>
            <a:ext cx="4424959" cy="3400931"/>
          </a:xfrm>
          <a:prstGeom prst="rect">
            <a:avLst/>
          </a:prstGeom>
        </p:spPr>
        <p:txBody>
          <a:bodyPr wrap="square">
            <a:spAutoFit/>
          </a:bodyPr>
          <a:lstStyle/>
          <a:p>
            <a:pPr marL="285750" marR="0" lvl="0" indent="-285750" algn="l" defTabSz="457200" rtl="0" eaLnBrk="1" fontAlgn="base" latinLnBrk="0" hangingPunct="1">
              <a:lnSpc>
                <a:spcPct val="100000"/>
              </a:lnSpc>
              <a:spcBef>
                <a:spcPct val="0"/>
              </a:spcBef>
              <a:spcAft>
                <a:spcPts val="24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Respondents noted a range of practices for decommissioning and phasing out hazardous materials </a:t>
            </a:r>
          </a:p>
          <a:p>
            <a:pPr marL="285750" marR="0" lvl="0" indent="-285750" algn="l" defTabSz="457200" rtl="0" eaLnBrk="1" fontAlgn="base" latinLnBrk="0" hangingPunct="1">
              <a:lnSpc>
                <a:spcPct val="100000"/>
              </a:lnSpc>
              <a:spcBef>
                <a:spcPct val="0"/>
              </a:spcBef>
              <a:spcAft>
                <a:spcPts val="18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Results suggest that </a:t>
            </a:r>
            <a:r>
              <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decommissioning of observing system installations to pre-construction status is an area for development</a:t>
            </a:r>
          </a:p>
          <a:p>
            <a:pPr marL="285750" marR="0" lvl="0" indent="-285750" algn="l" defTabSz="457200" rtl="0" eaLnBrk="1" fontAlgn="base" latinLnBrk="0" hangingPunct="1">
              <a:lnSpc>
                <a:spcPct val="100000"/>
              </a:lnSpc>
              <a:spcBef>
                <a:spcPct val="0"/>
              </a:spcBef>
              <a:spcAft>
                <a:spcPts val="1800"/>
              </a:spcAft>
              <a:buClrTx/>
              <a:buSzTx/>
              <a:buFont typeface="Arial" panose="020B0604020202020204" pitchFamily="34" charset="0"/>
              <a:buChar char="•"/>
              <a:tabLst/>
              <a:defRPr/>
            </a:pPr>
            <a:r>
              <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More than half of responding organizations do not have formalized decommissioning procedures</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graphicFrame>
        <p:nvGraphicFramePr>
          <p:cNvPr id="14" name="Chart 13">
            <a:extLst>
              <a:ext uri="{FF2B5EF4-FFF2-40B4-BE49-F238E27FC236}">
                <a16:creationId xmlns:a16="http://schemas.microsoft.com/office/drawing/2014/main" id="{DDE24D02-31ED-BF93-C53C-F0F6DFB67610}"/>
              </a:ext>
            </a:extLst>
          </p:cNvPr>
          <p:cNvGraphicFramePr>
            <a:graphicFrameLocks/>
          </p:cNvGraphicFramePr>
          <p:nvPr/>
        </p:nvGraphicFramePr>
        <p:xfrm>
          <a:off x="5622865" y="1536405"/>
          <a:ext cx="6048672" cy="4147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D320A92D-55A4-37FC-B6E8-ABBCDF8C4BB5}"/>
              </a:ext>
            </a:extLst>
          </p:cNvPr>
          <p:cNvSpPr txBox="1"/>
          <p:nvPr/>
        </p:nvSpPr>
        <p:spPr>
          <a:xfrm>
            <a:off x="5731639" y="1566031"/>
            <a:ext cx="5366327" cy="646331"/>
          </a:xfrm>
          <a:prstGeom prst="rect">
            <a:avLst/>
          </a:prstGeom>
          <a:noFill/>
          <a:ln>
            <a:noFill/>
          </a:ln>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mn-cs"/>
              </a:rPr>
              <a:t>Compliance with regulations defining hazardous materials and how to decommission them properly</a:t>
            </a:r>
            <a:endParaRPr kumimoji="0" lang="en-CA" sz="18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3" name="TextBox 2">
            <a:extLst>
              <a:ext uri="{FF2B5EF4-FFF2-40B4-BE49-F238E27FC236}">
                <a16:creationId xmlns:a16="http://schemas.microsoft.com/office/drawing/2014/main" id="{09A9C081-3E72-73A5-E556-A5CE69C6C15A}"/>
              </a:ext>
            </a:extLst>
          </p:cNvPr>
          <p:cNvSpPr txBox="1"/>
          <p:nvPr/>
        </p:nvSpPr>
        <p:spPr>
          <a:xfrm>
            <a:off x="5731638" y="3305979"/>
            <a:ext cx="5366327" cy="646331"/>
          </a:xfrm>
          <a:prstGeom prst="rect">
            <a:avLst/>
          </a:prstGeom>
          <a:noFill/>
          <a:ln>
            <a:noFill/>
          </a:ln>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Organizations on track to phasing out mercury from all observing systems</a:t>
            </a:r>
            <a:endParaRPr kumimoji="0" lang="en-CA" sz="18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cxnSp>
        <p:nvCxnSpPr>
          <p:cNvPr id="6" name="Straight Connector 5">
            <a:extLst>
              <a:ext uri="{FF2B5EF4-FFF2-40B4-BE49-F238E27FC236}">
                <a16:creationId xmlns:a16="http://schemas.microsoft.com/office/drawing/2014/main" id="{ADF9E8AA-0C69-E326-E5BA-EF86E540432C}"/>
              </a:ext>
            </a:extLst>
          </p:cNvPr>
          <p:cNvCxnSpPr>
            <a:cxnSpLocks/>
          </p:cNvCxnSpPr>
          <p:nvPr/>
        </p:nvCxnSpPr>
        <p:spPr>
          <a:xfrm>
            <a:off x="695400" y="1173823"/>
            <a:ext cx="10887000" cy="24846"/>
          </a:xfrm>
          <a:prstGeom prst="line">
            <a:avLst/>
          </a:prstGeom>
          <a:ln>
            <a:solidFill>
              <a:schemeClr val="accent5"/>
            </a:solidFill>
          </a:ln>
        </p:spPr>
        <p:style>
          <a:lnRef idx="2">
            <a:schemeClr val="accent5"/>
          </a:lnRef>
          <a:fillRef idx="0">
            <a:schemeClr val="accent5"/>
          </a:fillRef>
          <a:effectRef idx="1">
            <a:schemeClr val="accent5"/>
          </a:effectRef>
          <a:fontRef idx="minor">
            <a:schemeClr val="tx1"/>
          </a:fontRef>
        </p:style>
      </p:cxnSp>
      <p:pic>
        <p:nvPicPr>
          <p:cNvPr id="4" name="Picture 3">
            <a:extLst>
              <a:ext uri="{FF2B5EF4-FFF2-40B4-BE49-F238E27FC236}">
                <a16:creationId xmlns:a16="http://schemas.microsoft.com/office/drawing/2014/main" id="{89C81B2D-BB9A-B79B-454B-1C7D403BEE47}"/>
              </a:ext>
            </a:extLst>
          </p:cNvPr>
          <p:cNvPicPr>
            <a:picLocks noChangeAspect="1"/>
          </p:cNvPicPr>
          <p:nvPr/>
        </p:nvPicPr>
        <p:blipFill>
          <a:blip r:embed="rId4"/>
          <a:stretch>
            <a:fillRect/>
          </a:stretch>
        </p:blipFill>
        <p:spPr>
          <a:xfrm>
            <a:off x="-8625" y="4709895"/>
            <a:ext cx="152421" cy="2152950"/>
          </a:xfrm>
          <a:prstGeom prst="rect">
            <a:avLst/>
          </a:prstGeom>
        </p:spPr>
      </p:pic>
      <p:pic>
        <p:nvPicPr>
          <p:cNvPr id="9" name="Picture 8">
            <a:extLst>
              <a:ext uri="{FF2B5EF4-FFF2-40B4-BE49-F238E27FC236}">
                <a16:creationId xmlns:a16="http://schemas.microsoft.com/office/drawing/2014/main" id="{43C610BF-47EC-4B9B-AA97-544796845827}"/>
              </a:ext>
            </a:extLst>
          </p:cNvPr>
          <p:cNvPicPr>
            <a:picLocks noChangeAspect="1"/>
          </p:cNvPicPr>
          <p:nvPr/>
        </p:nvPicPr>
        <p:blipFill>
          <a:blip r:embed="rId5"/>
          <a:stretch>
            <a:fillRect/>
          </a:stretch>
        </p:blipFill>
        <p:spPr>
          <a:xfrm>
            <a:off x="143796" y="5486290"/>
            <a:ext cx="2139941" cy="684347"/>
          </a:xfrm>
          <a:prstGeom prst="rect">
            <a:avLst/>
          </a:prstGeom>
        </p:spPr>
      </p:pic>
    </p:spTree>
    <p:extLst>
      <p:ext uri="{BB962C8B-B14F-4D97-AF65-F5344CB8AC3E}">
        <p14:creationId xmlns:p14="http://schemas.microsoft.com/office/powerpoint/2010/main" val="2966971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D905569-6CFB-091E-7CF5-18BA95A2D54A}"/>
              </a:ext>
            </a:extLst>
          </p:cNvPr>
          <p:cNvSpPr>
            <a:spLocks noGrp="1"/>
          </p:cNvSpPr>
          <p:nvPr>
            <p:ph type="sldNum" sz="quarter" idx="12"/>
          </p:nvPr>
        </p:nvSpPr>
        <p:spPr>
          <a:xfrm>
            <a:off x="8737600" y="6356353"/>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E84AB2-A68C-446D-B258-F807154688F9}"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37209447-1603-11DB-31E1-82D5687E491E}"/>
              </a:ext>
            </a:extLst>
          </p:cNvPr>
          <p:cNvSpPr txBox="1"/>
          <p:nvPr/>
        </p:nvSpPr>
        <p:spPr>
          <a:xfrm>
            <a:off x="695400" y="5874475"/>
            <a:ext cx="10873208" cy="369332"/>
          </a:xfrm>
          <a:prstGeom prst="rect">
            <a:avLst/>
          </a:prstGeom>
          <a:solidFill>
            <a:schemeClr val="bg1">
              <a:lumMod val="85000"/>
              <a:alpha val="70000"/>
            </a:schemeClr>
          </a:solid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CA"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 with many committing to further </a:t>
            </a:r>
            <a:r>
              <a:rPr kumimoji="0" lang="en-CA" b="1"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engagement toward solutions</a:t>
            </a:r>
            <a:r>
              <a:rPr kumimoji="0" lang="en-CA"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  </a:t>
            </a:r>
          </a:p>
        </p:txBody>
      </p:sp>
      <p:sp>
        <p:nvSpPr>
          <p:cNvPr id="8" name="TextBox 7">
            <a:extLst>
              <a:ext uri="{FF2B5EF4-FFF2-40B4-BE49-F238E27FC236}">
                <a16:creationId xmlns:a16="http://schemas.microsoft.com/office/drawing/2014/main" id="{65714C23-98B0-B6B0-0726-C332D016C8EF}"/>
              </a:ext>
            </a:extLst>
          </p:cNvPr>
          <p:cNvSpPr txBox="1"/>
          <p:nvPr/>
        </p:nvSpPr>
        <p:spPr>
          <a:xfrm>
            <a:off x="695400" y="125100"/>
            <a:ext cx="10233710" cy="830997"/>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400" b="1" i="0" u="none" strike="noStrike" kern="1200" cap="none" spc="0" normalizeH="0" baseline="0" noProof="0" dirty="0">
                <a:ln>
                  <a:noFill/>
                </a:ln>
                <a:solidFill>
                  <a:srgbClr val="005BAA"/>
                </a:solidFill>
                <a:effectLst/>
                <a:uLnTx/>
                <a:uFillTx/>
                <a:latin typeface="Century Gothic"/>
                <a:ea typeface="ヒラギノ角ゴ Pro W3" pitchFamily="127" charset="-128"/>
                <a:cs typeface="+mn-cs"/>
              </a:rPr>
              <a:t>Members provided perspective on priority areas for advancement and implementation challenges…</a:t>
            </a:r>
          </a:p>
        </p:txBody>
      </p:sp>
      <p:sp>
        <p:nvSpPr>
          <p:cNvPr id="31" name="TextBox 30">
            <a:extLst>
              <a:ext uri="{FF2B5EF4-FFF2-40B4-BE49-F238E27FC236}">
                <a16:creationId xmlns:a16="http://schemas.microsoft.com/office/drawing/2014/main" id="{85DF14CF-8FC8-B8EE-48CB-3E9F1EB474A6}"/>
              </a:ext>
            </a:extLst>
          </p:cNvPr>
          <p:cNvSpPr txBox="1"/>
          <p:nvPr/>
        </p:nvSpPr>
        <p:spPr>
          <a:xfrm>
            <a:off x="695400" y="3614652"/>
            <a:ext cx="1601186" cy="400110"/>
          </a:xfrm>
          <a:prstGeom prst="rect">
            <a:avLst/>
          </a:prstGeom>
          <a:noFill/>
        </p:spPr>
        <p:txBody>
          <a:bodyPr wrap="square" lIns="91440" tIns="45720" rIns="91440" bIns="45720" rtlCol="0" anchor="t">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Segoe UI"/>
                <a:ea typeface="ヒラギノ角ゴ Pro W3" pitchFamily="127" charset="-128"/>
                <a:cs typeface="Segoe UI"/>
              </a:rPr>
              <a:t>Challenges</a:t>
            </a:r>
            <a:endParaRPr kumimoji="0" lang="en-CA" sz="2000" b="1"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44" name="TextBox 43">
            <a:extLst>
              <a:ext uri="{FF2B5EF4-FFF2-40B4-BE49-F238E27FC236}">
                <a16:creationId xmlns:a16="http://schemas.microsoft.com/office/drawing/2014/main" id="{A788C2A9-9B67-47D7-5CAA-A24AB50CE14E}"/>
              </a:ext>
            </a:extLst>
          </p:cNvPr>
          <p:cNvSpPr txBox="1"/>
          <p:nvPr/>
        </p:nvSpPr>
        <p:spPr>
          <a:xfrm>
            <a:off x="695400" y="1330922"/>
            <a:ext cx="2388003" cy="400110"/>
          </a:xfrm>
          <a:prstGeom prst="rect">
            <a:avLst/>
          </a:prstGeom>
          <a:noFill/>
        </p:spPr>
        <p:txBody>
          <a:bodyPr wrap="square" lIns="91440" tIns="45720" rIns="91440" bIns="45720" rtlCol="0" anchor="t">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Segoe UI"/>
                <a:ea typeface="ヒラギノ角ゴ Pro W3" pitchFamily="127" charset="-128"/>
                <a:cs typeface="Segoe UI"/>
              </a:rPr>
              <a:t>Opportunities</a:t>
            </a:r>
            <a:endParaRPr kumimoji="0" lang="en-CA" sz="2000" b="1" i="0" u="none" strike="noStrike" kern="1200" cap="none" spc="0" normalizeH="0" baseline="0" noProof="0">
              <a:ln>
                <a:noFill/>
              </a:ln>
              <a:solidFill>
                <a:prstClr val="black"/>
              </a:solidFill>
              <a:effectLst/>
              <a:uLnTx/>
              <a:uFillTx/>
              <a:latin typeface="Segoe UI"/>
              <a:ea typeface="ヒラギノ角ゴ Pro W3" pitchFamily="127" charset="-128"/>
              <a:cs typeface="Segoe UI"/>
            </a:endParaRPr>
          </a:p>
        </p:txBody>
      </p:sp>
      <p:sp>
        <p:nvSpPr>
          <p:cNvPr id="3" name="TextBox 2">
            <a:extLst>
              <a:ext uri="{FF2B5EF4-FFF2-40B4-BE49-F238E27FC236}">
                <a16:creationId xmlns:a16="http://schemas.microsoft.com/office/drawing/2014/main" id="{109AEC8B-0C56-870A-41B1-BAFD7B512799}"/>
              </a:ext>
            </a:extLst>
          </p:cNvPr>
          <p:cNvSpPr txBox="1"/>
          <p:nvPr/>
        </p:nvSpPr>
        <p:spPr>
          <a:xfrm>
            <a:off x="695400" y="1785416"/>
            <a:ext cx="3233505" cy="1631216"/>
          </a:xfrm>
          <a:prstGeom prst="rect">
            <a:avLst/>
          </a:prstGeom>
          <a:noFill/>
        </p:spPr>
        <p:txBody>
          <a:bodyPr wrap="square">
            <a:spAutoFit/>
          </a:bodyPr>
          <a:lstStyle/>
          <a:p>
            <a:pPr marL="285750" marR="0" lvl="0" indent="-285750" algn="l" defTabSz="4572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Policy development is the top Member priority area for advancement</a:t>
            </a:r>
          </a:p>
          <a:p>
            <a:pPr marL="285750" marR="0" lvl="0" indent="-285750" algn="l" defTabSz="4572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Reinforces value of WMO leadership</a:t>
            </a:r>
          </a:p>
        </p:txBody>
      </p:sp>
      <p:sp>
        <p:nvSpPr>
          <p:cNvPr id="2" name="Google Shape;836;p41">
            <a:extLst>
              <a:ext uri="{FF2B5EF4-FFF2-40B4-BE49-F238E27FC236}">
                <a16:creationId xmlns:a16="http://schemas.microsoft.com/office/drawing/2014/main" id="{5B8B3F94-26E5-C7CD-BED9-2252BD85E6B5}"/>
              </a:ext>
            </a:extLst>
          </p:cNvPr>
          <p:cNvSpPr txBox="1">
            <a:spLocks/>
          </p:cNvSpPr>
          <p:nvPr/>
        </p:nvSpPr>
        <p:spPr>
          <a:xfrm rot="10800000" flipV="1">
            <a:off x="6852573" y="1876153"/>
            <a:ext cx="2276579" cy="997594"/>
          </a:xfrm>
          <a:prstGeom prst="rect">
            <a:avLst/>
          </a:prstGeom>
        </p:spPr>
        <p:txBody>
          <a:bodyPr spcFirstLastPara="1" vert="horz" wrap="square" lIns="91425" tIns="91425" rIns="91425" bIns="91425" rtlCol="0" anchor="b"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Tx/>
              <a:buSzTx/>
              <a:buFont typeface="Arial"/>
              <a:buNone/>
              <a:tabLst/>
              <a:defRPr/>
            </a:pPr>
            <a:r>
              <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Innovative technology assessment, implementation</a:t>
            </a:r>
            <a:endPar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Roboto"/>
              <a:cs typeface="Segoe UI" panose="020B0502040204020203" pitchFamily="34" charset="0"/>
              <a:sym typeface="Roboto"/>
            </a:endParaRPr>
          </a:p>
        </p:txBody>
      </p:sp>
      <p:sp>
        <p:nvSpPr>
          <p:cNvPr id="6" name="Google Shape;839;p41">
            <a:extLst>
              <a:ext uri="{FF2B5EF4-FFF2-40B4-BE49-F238E27FC236}">
                <a16:creationId xmlns:a16="http://schemas.microsoft.com/office/drawing/2014/main" id="{4C6F9823-4988-3328-BA83-4115BAA24270}"/>
              </a:ext>
            </a:extLst>
          </p:cNvPr>
          <p:cNvSpPr txBox="1">
            <a:spLocks/>
          </p:cNvSpPr>
          <p:nvPr/>
        </p:nvSpPr>
        <p:spPr>
          <a:xfrm>
            <a:off x="4648306" y="1799459"/>
            <a:ext cx="2204266" cy="520928"/>
          </a:xfrm>
          <a:prstGeom prst="rect">
            <a:avLst/>
          </a:prstGeom>
        </p:spPr>
        <p:txBody>
          <a:bodyPr spcFirstLastPara="1" vert="horz" wrap="square" lIns="91425" tIns="91425" rIns="91425" bIns="91425" rtlCol="0" anchor="b"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Tx/>
              <a:buSzTx/>
              <a:buFont typeface="Arial"/>
              <a:buNone/>
              <a:tabLst/>
              <a:defRPr/>
            </a:pPr>
            <a:r>
              <a:rPr kumimoji="0" lang="en-CA"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Policy development</a:t>
            </a:r>
          </a:p>
        </p:txBody>
      </p:sp>
      <p:sp>
        <p:nvSpPr>
          <p:cNvPr id="12" name="Google Shape;834;p41">
            <a:extLst>
              <a:ext uri="{FF2B5EF4-FFF2-40B4-BE49-F238E27FC236}">
                <a16:creationId xmlns:a16="http://schemas.microsoft.com/office/drawing/2014/main" id="{9D374B86-A8D5-17CD-D39F-52F03504A135}"/>
              </a:ext>
            </a:extLst>
          </p:cNvPr>
          <p:cNvSpPr txBox="1">
            <a:spLocks/>
          </p:cNvSpPr>
          <p:nvPr/>
        </p:nvSpPr>
        <p:spPr>
          <a:xfrm>
            <a:off x="9141726" y="2579399"/>
            <a:ext cx="2098874" cy="513299"/>
          </a:xfrm>
          <a:prstGeom prst="rect">
            <a:avLst/>
          </a:prstGeom>
        </p:spPr>
        <p:txBody>
          <a:bodyPr spcFirstLastPara="1" vert="horz" wrap="square" lIns="91425" tIns="91425" rIns="91425" bIns="91425" rtlCol="0" anchor="b"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Tx/>
              <a:buSzTx/>
              <a:buFont typeface="Arial"/>
              <a:buNone/>
              <a:tabLst/>
              <a:defRPr/>
            </a:pPr>
            <a:r>
              <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Changing business practices</a:t>
            </a:r>
            <a:endPar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Roboto"/>
              <a:cs typeface="Segoe UI" panose="020B0502040204020203" pitchFamily="34" charset="0"/>
              <a:sym typeface="Roboto"/>
            </a:endParaRPr>
          </a:p>
        </p:txBody>
      </p:sp>
      <p:sp>
        <p:nvSpPr>
          <p:cNvPr id="13" name="Google Shape;843;p41">
            <a:extLst>
              <a:ext uri="{FF2B5EF4-FFF2-40B4-BE49-F238E27FC236}">
                <a16:creationId xmlns:a16="http://schemas.microsoft.com/office/drawing/2014/main" id="{09385D49-DBD1-FC7A-5B14-B9C5C40B5755}"/>
              </a:ext>
            </a:extLst>
          </p:cNvPr>
          <p:cNvSpPr/>
          <p:nvPr/>
        </p:nvSpPr>
        <p:spPr>
          <a:xfrm>
            <a:off x="4637850" y="2348417"/>
            <a:ext cx="2214724" cy="995158"/>
          </a:xfrm>
          <a:prstGeom prst="rect">
            <a:avLst/>
          </a:prstGeom>
          <a:gradFill>
            <a:gsLst>
              <a:gs pos="2000">
                <a:schemeClr val="bg1">
                  <a:lumMod val="75000"/>
                </a:schemeClr>
              </a:gs>
              <a:gs pos="63000">
                <a:srgbClr val="4AB5C4"/>
              </a:gs>
            </a:gsLst>
            <a:lin ang="16198662" scaled="0"/>
          </a:gra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4" name="Google Shape;844;p41">
            <a:extLst>
              <a:ext uri="{FF2B5EF4-FFF2-40B4-BE49-F238E27FC236}">
                <a16:creationId xmlns:a16="http://schemas.microsoft.com/office/drawing/2014/main" id="{CB8D9D2E-77BA-E064-FAAA-973360C47ACA}"/>
              </a:ext>
            </a:extLst>
          </p:cNvPr>
          <p:cNvSpPr/>
          <p:nvPr/>
        </p:nvSpPr>
        <p:spPr>
          <a:xfrm>
            <a:off x="6852574" y="2826265"/>
            <a:ext cx="2289152" cy="518001"/>
          </a:xfrm>
          <a:prstGeom prst="rect">
            <a:avLst/>
          </a:prstGeom>
          <a:gradFill>
            <a:gsLst>
              <a:gs pos="0">
                <a:schemeClr val="bg1">
                  <a:lumMod val="75000"/>
                </a:schemeClr>
              </a:gs>
              <a:gs pos="39000">
                <a:srgbClr val="4AB5C4"/>
              </a:gs>
            </a:gsLst>
            <a:lin ang="16198662" scaled="0"/>
          </a:gra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5" name="Google Shape;845;p41">
            <a:extLst>
              <a:ext uri="{FF2B5EF4-FFF2-40B4-BE49-F238E27FC236}">
                <a16:creationId xmlns:a16="http://schemas.microsoft.com/office/drawing/2014/main" id="{2242EBFA-34CA-9CF4-CC27-8468AC6EAA4C}"/>
              </a:ext>
            </a:extLst>
          </p:cNvPr>
          <p:cNvSpPr/>
          <p:nvPr/>
        </p:nvSpPr>
        <p:spPr>
          <a:xfrm>
            <a:off x="9141726" y="3065797"/>
            <a:ext cx="2098874" cy="275377"/>
          </a:xfrm>
          <a:prstGeom prst="rect">
            <a:avLst/>
          </a:prstGeom>
          <a:gradFill>
            <a:gsLst>
              <a:gs pos="54000">
                <a:srgbClr val="4AB5C4"/>
              </a:gs>
              <a:gs pos="100000">
                <a:schemeClr val="bg1">
                  <a:lumMod val="75000"/>
                </a:schemeClr>
              </a:gs>
            </a:gsLst>
            <a:lin ang="5400700" scaled="0"/>
          </a:gra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6" name="Google Shape;840;p41">
            <a:extLst>
              <a:ext uri="{FF2B5EF4-FFF2-40B4-BE49-F238E27FC236}">
                <a16:creationId xmlns:a16="http://schemas.microsoft.com/office/drawing/2014/main" id="{22848AF2-7376-BE6A-B98E-E52A56F7A265}"/>
              </a:ext>
            </a:extLst>
          </p:cNvPr>
          <p:cNvSpPr txBox="1">
            <a:spLocks/>
          </p:cNvSpPr>
          <p:nvPr/>
        </p:nvSpPr>
        <p:spPr>
          <a:xfrm>
            <a:off x="5327616" y="1372537"/>
            <a:ext cx="850900" cy="613175"/>
          </a:xfrm>
          <a:prstGeom prst="rect">
            <a:avLst/>
          </a:prstGeom>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b="1" kern="1200" cap="all" baseline="0">
                <a:solidFill>
                  <a:schemeClr val="tx1"/>
                </a:solidFill>
                <a:latin typeface="+mj-lt"/>
                <a:ea typeface="+mj-ea"/>
                <a:cs typeface="+mj-cs"/>
              </a:defRPr>
            </a:lvl1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 sz="3600" b="1" i="0" u="none" strike="noStrike" kern="1200" cap="all" spc="0" normalizeH="0" baseline="0" noProof="0">
                <a:ln>
                  <a:noFill/>
                </a:ln>
                <a:solidFill>
                  <a:srgbClr val="4AB5C4"/>
                </a:solidFill>
                <a:effectLst/>
                <a:uLnTx/>
                <a:uFillTx/>
                <a:latin typeface="Segoe UI" panose="020B0502040204020203" pitchFamily="34" charset="0"/>
                <a:ea typeface="+mj-ea"/>
                <a:cs typeface="Segoe UI" panose="020B0502040204020203" pitchFamily="34" charset="0"/>
              </a:rPr>
              <a:t>01</a:t>
            </a:r>
          </a:p>
        </p:txBody>
      </p:sp>
      <p:sp>
        <p:nvSpPr>
          <p:cNvPr id="17" name="Google Shape;841;p41">
            <a:extLst>
              <a:ext uri="{FF2B5EF4-FFF2-40B4-BE49-F238E27FC236}">
                <a16:creationId xmlns:a16="http://schemas.microsoft.com/office/drawing/2014/main" id="{CF0AA8D5-C4A5-7C05-9216-B4155D592B31}"/>
              </a:ext>
            </a:extLst>
          </p:cNvPr>
          <p:cNvSpPr txBox="1">
            <a:spLocks/>
          </p:cNvSpPr>
          <p:nvPr/>
        </p:nvSpPr>
        <p:spPr>
          <a:xfrm>
            <a:off x="7554187" y="1401011"/>
            <a:ext cx="873349" cy="545478"/>
          </a:xfrm>
          <a:prstGeom prst="rect">
            <a:avLst/>
          </a:prstGeom>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b="1" kern="1200" cap="all" baseline="0">
                <a:solidFill>
                  <a:schemeClr val="tx1"/>
                </a:solidFill>
                <a:latin typeface="+mj-lt"/>
                <a:ea typeface="+mj-ea"/>
                <a:cs typeface="+mj-cs"/>
              </a:defRPr>
            </a:lvl1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 sz="3600" b="1" i="0" u="none" strike="noStrike" kern="1200" cap="all" spc="0" normalizeH="0" baseline="0" noProof="0">
                <a:ln>
                  <a:noFill/>
                </a:ln>
                <a:solidFill>
                  <a:srgbClr val="4AB5C4"/>
                </a:solidFill>
                <a:effectLst/>
                <a:uLnTx/>
                <a:uFillTx/>
                <a:latin typeface="Segoe UI" panose="020B0502040204020203" pitchFamily="34" charset="0"/>
                <a:ea typeface="+mj-ea"/>
                <a:cs typeface="Segoe UI" panose="020B0502040204020203" pitchFamily="34" charset="0"/>
              </a:rPr>
              <a:t>02</a:t>
            </a:r>
          </a:p>
        </p:txBody>
      </p:sp>
      <p:sp>
        <p:nvSpPr>
          <p:cNvPr id="18" name="Google Shape;842;p41">
            <a:extLst>
              <a:ext uri="{FF2B5EF4-FFF2-40B4-BE49-F238E27FC236}">
                <a16:creationId xmlns:a16="http://schemas.microsoft.com/office/drawing/2014/main" id="{86CC5101-EAC0-10E4-F899-7B986516708F}"/>
              </a:ext>
            </a:extLst>
          </p:cNvPr>
          <p:cNvSpPr txBox="1">
            <a:spLocks/>
          </p:cNvSpPr>
          <p:nvPr/>
        </p:nvSpPr>
        <p:spPr>
          <a:xfrm>
            <a:off x="9754488" y="1459181"/>
            <a:ext cx="873349" cy="429137"/>
          </a:xfrm>
          <a:prstGeom prst="rect">
            <a:avLst/>
          </a:prstGeom>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b="1" kern="1200" cap="all" baseline="0">
                <a:solidFill>
                  <a:schemeClr val="tx1"/>
                </a:solidFill>
                <a:latin typeface="+mj-lt"/>
                <a:ea typeface="+mj-ea"/>
                <a:cs typeface="+mj-cs"/>
              </a:defRPr>
            </a:lvl1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 sz="3600" b="1" i="0" u="none" strike="noStrike" kern="1200" cap="all" spc="0" normalizeH="0" baseline="0" noProof="0">
                <a:ln>
                  <a:noFill/>
                </a:ln>
                <a:solidFill>
                  <a:srgbClr val="4AB5C4"/>
                </a:solidFill>
                <a:effectLst/>
                <a:uLnTx/>
                <a:uFillTx/>
                <a:latin typeface="Segoe UI" panose="020B0502040204020203" pitchFamily="34" charset="0"/>
                <a:ea typeface="+mj-ea"/>
                <a:cs typeface="Segoe UI" panose="020B0502040204020203" pitchFamily="34" charset="0"/>
              </a:rPr>
              <a:t>03</a:t>
            </a:r>
          </a:p>
        </p:txBody>
      </p:sp>
      <p:sp>
        <p:nvSpPr>
          <p:cNvPr id="19" name="TextBox 18">
            <a:extLst>
              <a:ext uri="{FF2B5EF4-FFF2-40B4-BE49-F238E27FC236}">
                <a16:creationId xmlns:a16="http://schemas.microsoft.com/office/drawing/2014/main" id="{7C08ABA6-E6D8-2A11-6C88-F2CA9DE3C71D}"/>
              </a:ext>
            </a:extLst>
          </p:cNvPr>
          <p:cNvSpPr txBox="1"/>
          <p:nvPr/>
        </p:nvSpPr>
        <p:spPr>
          <a:xfrm>
            <a:off x="609600" y="4047332"/>
            <a:ext cx="3429837" cy="1631216"/>
          </a:xfrm>
          <a:prstGeom prst="rect">
            <a:avLst/>
          </a:prstGeom>
          <a:noFill/>
        </p:spPr>
        <p:txBody>
          <a:bodyPr wrap="square">
            <a:spAutoFit/>
          </a:bodyPr>
          <a:lstStyle/>
          <a:p>
            <a:pPr marL="285750" marR="0" lvl="0" indent="-285750" algn="l" defTabSz="4572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Results highlight need for ongoing engagement with industry</a:t>
            </a:r>
          </a:p>
          <a:p>
            <a:pPr marL="285750" marR="0" lvl="0" indent="-285750" algn="l" defTabSz="4572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Barrier to implementation for Least Developed Countries</a:t>
            </a:r>
          </a:p>
        </p:txBody>
      </p:sp>
      <p:sp>
        <p:nvSpPr>
          <p:cNvPr id="20" name="Google Shape;839;p41">
            <a:extLst>
              <a:ext uri="{FF2B5EF4-FFF2-40B4-BE49-F238E27FC236}">
                <a16:creationId xmlns:a16="http://schemas.microsoft.com/office/drawing/2014/main" id="{A099F809-E733-E4F4-93F1-7B2443558B2B}"/>
              </a:ext>
            </a:extLst>
          </p:cNvPr>
          <p:cNvSpPr txBox="1">
            <a:spLocks/>
          </p:cNvSpPr>
          <p:nvPr/>
        </p:nvSpPr>
        <p:spPr>
          <a:xfrm>
            <a:off x="4545028" y="4104280"/>
            <a:ext cx="2219145" cy="513579"/>
          </a:xfrm>
          <a:prstGeom prst="rect">
            <a:avLst/>
          </a:prstGeom>
        </p:spPr>
        <p:txBody>
          <a:bodyPr spcFirstLastPara="1" vert="horz" wrap="square" lIns="91425" tIns="91425" rIns="91425" bIns="91425" rtlCol="0" anchor="b"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Tx/>
              <a:buSzTx/>
              <a:buFont typeface="Arial"/>
              <a:buNone/>
              <a:tabLst/>
              <a:defRPr/>
            </a:pPr>
            <a:r>
              <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Cost prohibitive</a:t>
            </a:r>
            <a:endParaRPr kumimoji="0" lang="en-CA"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1" name="Google Shape;834;p41">
            <a:extLst>
              <a:ext uri="{FF2B5EF4-FFF2-40B4-BE49-F238E27FC236}">
                <a16:creationId xmlns:a16="http://schemas.microsoft.com/office/drawing/2014/main" id="{EFCC6FDD-3164-2C1E-F8D4-08021AF79BE7}"/>
              </a:ext>
            </a:extLst>
          </p:cNvPr>
          <p:cNvSpPr txBox="1">
            <a:spLocks/>
          </p:cNvSpPr>
          <p:nvPr/>
        </p:nvSpPr>
        <p:spPr>
          <a:xfrm>
            <a:off x="9224687" y="4522016"/>
            <a:ext cx="1827142" cy="745008"/>
          </a:xfrm>
          <a:prstGeom prst="rect">
            <a:avLst/>
          </a:prstGeom>
        </p:spPr>
        <p:txBody>
          <a:bodyPr spcFirstLastPara="1" vert="horz" wrap="square" lIns="91425" tIns="91425" rIns="91425" bIns="91425" rtlCol="0" anchor="b"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Tx/>
              <a:buSzTx/>
              <a:buFont typeface="Arial"/>
              <a:buNone/>
              <a:tabLst/>
              <a:defRPr/>
            </a:pPr>
            <a:r>
              <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Operational feasibility</a:t>
            </a:r>
            <a:endPar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Roboto"/>
              <a:cs typeface="Segoe UI" panose="020B0502040204020203" pitchFamily="34" charset="0"/>
              <a:sym typeface="Roboto"/>
            </a:endParaRPr>
          </a:p>
        </p:txBody>
      </p:sp>
      <p:sp>
        <p:nvSpPr>
          <p:cNvPr id="22" name="Google Shape;836;p41">
            <a:extLst>
              <a:ext uri="{FF2B5EF4-FFF2-40B4-BE49-F238E27FC236}">
                <a16:creationId xmlns:a16="http://schemas.microsoft.com/office/drawing/2014/main" id="{0F81CBC7-D0C9-4749-2030-A05D8F1323D8}"/>
              </a:ext>
            </a:extLst>
          </p:cNvPr>
          <p:cNvSpPr txBox="1">
            <a:spLocks/>
          </p:cNvSpPr>
          <p:nvPr/>
        </p:nvSpPr>
        <p:spPr>
          <a:xfrm rot="10800000" flipV="1">
            <a:off x="6759748" y="4248690"/>
            <a:ext cx="2276169" cy="822750"/>
          </a:xfrm>
          <a:prstGeom prst="rect">
            <a:avLst/>
          </a:prstGeom>
        </p:spPr>
        <p:txBody>
          <a:bodyPr spcFirstLastPara="1" vert="horz" wrap="square" lIns="91425" tIns="91425" rIns="91425" bIns="91425" rtlCol="0" anchor="b"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Tx/>
              <a:buSzTx/>
              <a:buFont typeface="Arial"/>
              <a:buNone/>
              <a:tabLst/>
              <a:defRPr/>
            </a:pPr>
            <a:r>
              <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sym typeface="Roboto"/>
              </a:rPr>
              <a:t>Availability of viable solutions</a:t>
            </a:r>
            <a:endPar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Roboto"/>
              <a:cs typeface="Segoe UI" panose="020B0502040204020203" pitchFamily="34" charset="0"/>
              <a:sym typeface="Roboto"/>
            </a:endParaRPr>
          </a:p>
        </p:txBody>
      </p:sp>
      <p:sp>
        <p:nvSpPr>
          <p:cNvPr id="45" name="Google Shape;845;p41">
            <a:extLst>
              <a:ext uri="{FF2B5EF4-FFF2-40B4-BE49-F238E27FC236}">
                <a16:creationId xmlns:a16="http://schemas.microsoft.com/office/drawing/2014/main" id="{44FA9018-C6BF-27D4-022E-5523AC1BCF9A}"/>
              </a:ext>
            </a:extLst>
          </p:cNvPr>
          <p:cNvSpPr/>
          <p:nvPr/>
        </p:nvSpPr>
        <p:spPr>
          <a:xfrm>
            <a:off x="9036332" y="5268266"/>
            <a:ext cx="2204268" cy="296122"/>
          </a:xfrm>
          <a:prstGeom prst="rect">
            <a:avLst/>
          </a:prstGeom>
          <a:gradFill>
            <a:gsLst>
              <a:gs pos="54000">
                <a:srgbClr val="3C95A1"/>
              </a:gs>
              <a:gs pos="100000">
                <a:schemeClr val="bg1">
                  <a:lumMod val="75000"/>
                </a:schemeClr>
              </a:gs>
            </a:gsLst>
            <a:lin ang="5400700" scaled="0"/>
          </a:gra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46" name="Google Shape;840;p41">
            <a:extLst>
              <a:ext uri="{FF2B5EF4-FFF2-40B4-BE49-F238E27FC236}">
                <a16:creationId xmlns:a16="http://schemas.microsoft.com/office/drawing/2014/main" id="{7FE4863C-9648-4967-8454-404922A3B3C1}"/>
              </a:ext>
            </a:extLst>
          </p:cNvPr>
          <p:cNvSpPr txBox="1">
            <a:spLocks/>
          </p:cNvSpPr>
          <p:nvPr/>
        </p:nvSpPr>
        <p:spPr>
          <a:xfrm>
            <a:off x="5219393" y="3690855"/>
            <a:ext cx="875703" cy="528080"/>
          </a:xfrm>
          <a:prstGeom prst="rect">
            <a:avLst/>
          </a:prstGeom>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b="1" kern="1200" cap="all" baseline="0">
                <a:solidFill>
                  <a:schemeClr val="tx1"/>
                </a:solidFill>
                <a:latin typeface="+mj-lt"/>
                <a:ea typeface="+mj-ea"/>
                <a:cs typeface="+mj-cs"/>
              </a:defRPr>
            </a:lvl1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 sz="3600" b="1" i="0" u="none" strike="noStrike" kern="1200" cap="all" spc="0" normalizeH="0" baseline="0" noProof="0">
                <a:ln>
                  <a:noFill/>
                </a:ln>
                <a:solidFill>
                  <a:srgbClr val="3C95A1"/>
                </a:solidFill>
                <a:effectLst/>
                <a:uLnTx/>
                <a:uFillTx/>
                <a:latin typeface="Segoe UI" panose="020B0502040204020203" pitchFamily="34" charset="0"/>
                <a:ea typeface="+mj-ea"/>
                <a:cs typeface="Segoe UI" panose="020B0502040204020203" pitchFamily="34" charset="0"/>
              </a:rPr>
              <a:t>01</a:t>
            </a:r>
          </a:p>
        </p:txBody>
      </p:sp>
      <p:sp>
        <p:nvSpPr>
          <p:cNvPr id="47" name="Google Shape;841;p41">
            <a:extLst>
              <a:ext uri="{FF2B5EF4-FFF2-40B4-BE49-F238E27FC236}">
                <a16:creationId xmlns:a16="http://schemas.microsoft.com/office/drawing/2014/main" id="{85644AE3-F873-1FAF-B339-A02DA2A97829}"/>
              </a:ext>
            </a:extLst>
          </p:cNvPr>
          <p:cNvSpPr txBox="1">
            <a:spLocks/>
          </p:cNvSpPr>
          <p:nvPr/>
        </p:nvSpPr>
        <p:spPr>
          <a:xfrm>
            <a:off x="7462193" y="3712740"/>
            <a:ext cx="875703" cy="528080"/>
          </a:xfrm>
          <a:prstGeom prst="rect">
            <a:avLst/>
          </a:prstGeom>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b="1" kern="1200" cap="all" baseline="0">
                <a:solidFill>
                  <a:schemeClr val="tx1"/>
                </a:solidFill>
                <a:latin typeface="+mj-lt"/>
                <a:ea typeface="+mj-ea"/>
                <a:cs typeface="+mj-cs"/>
              </a:defRPr>
            </a:lvl1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 sz="3600" b="1" i="0" u="none" strike="noStrike" kern="1200" cap="all" spc="0" normalizeH="0" baseline="0" noProof="0">
                <a:ln>
                  <a:noFill/>
                </a:ln>
                <a:solidFill>
                  <a:srgbClr val="3C95A1"/>
                </a:solidFill>
                <a:effectLst/>
                <a:uLnTx/>
                <a:uFillTx/>
                <a:latin typeface="Segoe UI" panose="020B0502040204020203" pitchFamily="34" charset="0"/>
                <a:ea typeface="+mj-ea"/>
                <a:cs typeface="Segoe UI" panose="020B0502040204020203" pitchFamily="34" charset="0"/>
              </a:rPr>
              <a:t>02</a:t>
            </a:r>
          </a:p>
        </p:txBody>
      </p:sp>
      <p:sp>
        <p:nvSpPr>
          <p:cNvPr id="48" name="Google Shape;842;p41">
            <a:extLst>
              <a:ext uri="{FF2B5EF4-FFF2-40B4-BE49-F238E27FC236}">
                <a16:creationId xmlns:a16="http://schemas.microsoft.com/office/drawing/2014/main" id="{60F48DA6-B431-BF4C-7EF2-BF5DE92463D7}"/>
              </a:ext>
            </a:extLst>
          </p:cNvPr>
          <p:cNvSpPr txBox="1">
            <a:spLocks/>
          </p:cNvSpPr>
          <p:nvPr/>
        </p:nvSpPr>
        <p:spPr>
          <a:xfrm>
            <a:off x="9706109" y="3690855"/>
            <a:ext cx="875703" cy="575876"/>
          </a:xfrm>
          <a:prstGeom prst="rect">
            <a:avLst/>
          </a:prstGeom>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b="1" kern="1200" cap="all" baseline="0">
                <a:solidFill>
                  <a:schemeClr val="tx1"/>
                </a:solidFill>
                <a:latin typeface="+mj-lt"/>
                <a:ea typeface="+mj-ea"/>
                <a:cs typeface="+mj-cs"/>
              </a:defRPr>
            </a:lvl1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 sz="3600" b="1" i="0" u="none" strike="noStrike" kern="1200" cap="all" spc="0" normalizeH="0" baseline="0" noProof="0">
                <a:ln>
                  <a:noFill/>
                </a:ln>
                <a:solidFill>
                  <a:srgbClr val="3C95A1"/>
                </a:solidFill>
                <a:effectLst/>
                <a:uLnTx/>
                <a:uFillTx/>
                <a:latin typeface="Segoe UI" panose="020B0502040204020203" pitchFamily="34" charset="0"/>
                <a:ea typeface="+mj-ea"/>
                <a:cs typeface="Segoe UI" panose="020B0502040204020203" pitchFamily="34" charset="0"/>
              </a:rPr>
              <a:t>03</a:t>
            </a:r>
          </a:p>
        </p:txBody>
      </p:sp>
      <p:sp>
        <p:nvSpPr>
          <p:cNvPr id="24" name="Google Shape;844;p41">
            <a:extLst>
              <a:ext uri="{FF2B5EF4-FFF2-40B4-BE49-F238E27FC236}">
                <a16:creationId xmlns:a16="http://schemas.microsoft.com/office/drawing/2014/main" id="{43EBCC0B-782C-F854-014E-4E1092DC8674}"/>
              </a:ext>
            </a:extLst>
          </p:cNvPr>
          <p:cNvSpPr/>
          <p:nvPr/>
        </p:nvSpPr>
        <p:spPr>
          <a:xfrm>
            <a:off x="6759749" y="5031284"/>
            <a:ext cx="2370864" cy="533104"/>
          </a:xfrm>
          <a:prstGeom prst="rect">
            <a:avLst/>
          </a:prstGeom>
          <a:gradFill>
            <a:gsLst>
              <a:gs pos="0">
                <a:schemeClr val="bg1">
                  <a:lumMod val="75000"/>
                </a:schemeClr>
              </a:gs>
              <a:gs pos="29000">
                <a:srgbClr val="3C95A1"/>
              </a:gs>
            </a:gsLst>
            <a:lin ang="16198662" scaled="0"/>
          </a:gra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3" name="Google Shape;843;p41">
            <a:extLst>
              <a:ext uri="{FF2B5EF4-FFF2-40B4-BE49-F238E27FC236}">
                <a16:creationId xmlns:a16="http://schemas.microsoft.com/office/drawing/2014/main" id="{92E4504F-7227-7EC5-8F35-47E8BEBA416D}"/>
              </a:ext>
            </a:extLst>
          </p:cNvPr>
          <p:cNvSpPr/>
          <p:nvPr/>
        </p:nvSpPr>
        <p:spPr>
          <a:xfrm>
            <a:off x="4637850" y="4617389"/>
            <a:ext cx="2202286" cy="946999"/>
          </a:xfrm>
          <a:prstGeom prst="rect">
            <a:avLst/>
          </a:prstGeom>
          <a:gradFill>
            <a:gsLst>
              <a:gs pos="2000">
                <a:schemeClr val="bg1">
                  <a:lumMod val="75000"/>
                </a:schemeClr>
              </a:gs>
              <a:gs pos="43000">
                <a:srgbClr val="3C95A1"/>
              </a:gs>
            </a:gsLst>
            <a:lin ang="16198662" scaled="0"/>
          </a:gra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cxnSp>
        <p:nvCxnSpPr>
          <p:cNvPr id="9" name="Straight Connector 8">
            <a:extLst>
              <a:ext uri="{FF2B5EF4-FFF2-40B4-BE49-F238E27FC236}">
                <a16:creationId xmlns:a16="http://schemas.microsoft.com/office/drawing/2014/main" id="{7AEF7B26-5EBD-013E-BCF4-C589583846EA}"/>
              </a:ext>
            </a:extLst>
          </p:cNvPr>
          <p:cNvCxnSpPr>
            <a:cxnSpLocks/>
          </p:cNvCxnSpPr>
          <p:nvPr/>
        </p:nvCxnSpPr>
        <p:spPr>
          <a:xfrm>
            <a:off x="695400" y="1068771"/>
            <a:ext cx="10887000" cy="24846"/>
          </a:xfrm>
          <a:prstGeom prst="line">
            <a:avLst/>
          </a:prstGeom>
          <a:ln>
            <a:solidFill>
              <a:schemeClr val="accent5"/>
            </a:solidFill>
          </a:ln>
        </p:spPr>
        <p:style>
          <a:lnRef idx="2">
            <a:schemeClr val="accent5"/>
          </a:lnRef>
          <a:fillRef idx="0">
            <a:schemeClr val="accent5"/>
          </a:fillRef>
          <a:effectRef idx="1">
            <a:schemeClr val="accent5"/>
          </a:effectRef>
          <a:fontRef idx="minor">
            <a:schemeClr val="tx1"/>
          </a:fontRef>
        </p:style>
      </p:cxnSp>
      <p:pic>
        <p:nvPicPr>
          <p:cNvPr id="4" name="Picture 3">
            <a:extLst>
              <a:ext uri="{FF2B5EF4-FFF2-40B4-BE49-F238E27FC236}">
                <a16:creationId xmlns:a16="http://schemas.microsoft.com/office/drawing/2014/main" id="{12A1582E-8A79-B8EE-CD63-D9788BC22DB3}"/>
              </a:ext>
            </a:extLst>
          </p:cNvPr>
          <p:cNvPicPr>
            <a:picLocks noChangeAspect="1"/>
          </p:cNvPicPr>
          <p:nvPr/>
        </p:nvPicPr>
        <p:blipFill>
          <a:blip r:embed="rId3"/>
          <a:stretch>
            <a:fillRect/>
          </a:stretch>
        </p:blipFill>
        <p:spPr>
          <a:xfrm>
            <a:off x="-8625" y="4709895"/>
            <a:ext cx="152421" cy="2152950"/>
          </a:xfrm>
          <a:prstGeom prst="rect">
            <a:avLst/>
          </a:prstGeom>
        </p:spPr>
      </p:pic>
      <p:pic>
        <p:nvPicPr>
          <p:cNvPr id="10" name="Picture 9">
            <a:extLst>
              <a:ext uri="{FF2B5EF4-FFF2-40B4-BE49-F238E27FC236}">
                <a16:creationId xmlns:a16="http://schemas.microsoft.com/office/drawing/2014/main" id="{7F5D3188-B917-5253-3931-FC359C0FD7CB}"/>
              </a:ext>
            </a:extLst>
          </p:cNvPr>
          <p:cNvPicPr>
            <a:picLocks noChangeAspect="1"/>
          </p:cNvPicPr>
          <p:nvPr/>
        </p:nvPicPr>
        <p:blipFill>
          <a:blip r:embed="rId4"/>
          <a:stretch>
            <a:fillRect/>
          </a:stretch>
        </p:blipFill>
        <p:spPr>
          <a:xfrm>
            <a:off x="143796" y="5709089"/>
            <a:ext cx="1876687" cy="600159"/>
          </a:xfrm>
          <a:prstGeom prst="rect">
            <a:avLst/>
          </a:prstGeom>
        </p:spPr>
      </p:pic>
    </p:spTree>
    <p:extLst>
      <p:ext uri="{BB962C8B-B14F-4D97-AF65-F5344CB8AC3E}">
        <p14:creationId xmlns:p14="http://schemas.microsoft.com/office/powerpoint/2010/main" val="3314203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54A8-C8B6-FC5F-C130-210EBF609FCC}"/>
              </a:ext>
            </a:extLst>
          </p:cNvPr>
          <p:cNvSpPr>
            <a:spLocks noGrp="1"/>
          </p:cNvSpPr>
          <p:nvPr>
            <p:ph type="title"/>
          </p:nvPr>
        </p:nvSpPr>
        <p:spPr>
          <a:xfrm>
            <a:off x="533006" y="125165"/>
            <a:ext cx="10972800" cy="879525"/>
          </a:xfrm>
        </p:spPr>
        <p:txBody>
          <a:bodyPr>
            <a:noAutofit/>
          </a:bodyPr>
          <a:lstStyle/>
          <a:p>
            <a:r>
              <a:rPr lang="en-CA" sz="2800" b="1" dirty="0">
                <a:solidFill>
                  <a:srgbClr val="005BAA"/>
                </a:solidFill>
              </a:rPr>
              <a:t>The survey results framed how environmentally sustainable practices are viewed and prioritized by Members…</a:t>
            </a:r>
          </a:p>
        </p:txBody>
      </p:sp>
      <p:sp>
        <p:nvSpPr>
          <p:cNvPr id="4" name="Slide Number Placeholder 3">
            <a:extLst>
              <a:ext uri="{FF2B5EF4-FFF2-40B4-BE49-F238E27FC236}">
                <a16:creationId xmlns:a16="http://schemas.microsoft.com/office/drawing/2014/main" id="{22C45AC8-00C1-C86E-A92E-20EA96AC6CC2}"/>
              </a:ext>
            </a:extLst>
          </p:cNvPr>
          <p:cNvSpPr>
            <a:spLocks noGrp="1"/>
          </p:cNvSpPr>
          <p:nvPr>
            <p:ph type="sldNum" sz="quarter" idx="10"/>
          </p:nvPr>
        </p:nvSpPr>
        <p:spPr>
          <a:xfrm>
            <a:off x="609601" y="6356351"/>
            <a:ext cx="11411163"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8075564-AF6E-40FC-905A-F6C5E8D29614}" type="slidenum">
              <a:rPr kumimoji="0" lang="en-US" altLang="en-US" sz="1200" b="0" i="0" u="none" strike="noStrike" kern="1200" cap="none" spc="0" normalizeH="0" baseline="0" noProof="0" smtClean="0">
                <a:ln>
                  <a:noFill/>
                </a:ln>
                <a:solidFill>
                  <a:srgbClr val="7F7F7F"/>
                </a:solidFill>
                <a:effectLst/>
                <a:uLnTx/>
                <a:uFillTx/>
                <a:latin typeface="Century Gothic" panose="020B050202020202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7F7F7F"/>
              </a:solidFill>
              <a:effectLst/>
              <a:uLnTx/>
              <a:uFillTx/>
              <a:latin typeface="Century Gothic" panose="020B0502020202020204" pitchFamily="34" charset="0"/>
              <a:ea typeface="ヒラギノ角ゴ Pro W3" pitchFamily="127" charset="-128"/>
              <a:cs typeface="+mn-cs"/>
            </a:endParaRPr>
          </a:p>
        </p:txBody>
      </p:sp>
      <p:cxnSp>
        <p:nvCxnSpPr>
          <p:cNvPr id="5" name="Straight Connector 4">
            <a:extLst>
              <a:ext uri="{FF2B5EF4-FFF2-40B4-BE49-F238E27FC236}">
                <a16:creationId xmlns:a16="http://schemas.microsoft.com/office/drawing/2014/main" id="{B4D28CBF-87E8-4578-4DAD-712928097280}"/>
              </a:ext>
            </a:extLst>
          </p:cNvPr>
          <p:cNvCxnSpPr/>
          <p:nvPr/>
        </p:nvCxnSpPr>
        <p:spPr>
          <a:xfrm>
            <a:off x="456414" y="1093849"/>
            <a:ext cx="11125985" cy="11310"/>
          </a:xfrm>
          <a:prstGeom prst="line">
            <a:avLst/>
          </a:prstGeom>
          <a:ln>
            <a:solidFill>
              <a:schemeClr val="accent5"/>
            </a:solidFill>
          </a:ln>
        </p:spPr>
        <p:style>
          <a:lnRef idx="2">
            <a:schemeClr val="accent5"/>
          </a:lnRef>
          <a:fillRef idx="0">
            <a:schemeClr val="accent5"/>
          </a:fillRef>
          <a:effectRef idx="1">
            <a:schemeClr val="accent5"/>
          </a:effectRef>
          <a:fontRef idx="minor">
            <a:schemeClr val="tx1"/>
          </a:fontRef>
        </p:style>
      </p:cxnSp>
      <p:sp>
        <p:nvSpPr>
          <p:cNvPr id="8" name="Google Shape;1989;p52">
            <a:extLst>
              <a:ext uri="{FF2B5EF4-FFF2-40B4-BE49-F238E27FC236}">
                <a16:creationId xmlns:a16="http://schemas.microsoft.com/office/drawing/2014/main" id="{4A3EE7E6-CEA3-7764-8FBD-37D379D8529E}"/>
              </a:ext>
            </a:extLst>
          </p:cNvPr>
          <p:cNvSpPr txBox="1"/>
          <p:nvPr/>
        </p:nvSpPr>
        <p:spPr>
          <a:xfrm flipH="1">
            <a:off x="490145" y="2400975"/>
            <a:ext cx="2667021" cy="2447362"/>
          </a:xfrm>
          <a:prstGeom prst="rect">
            <a:avLst/>
          </a:prstGeom>
          <a:noFill/>
          <a:ln>
            <a:noFill/>
          </a:ln>
        </p:spPr>
        <p:txBody>
          <a:bodyPr spcFirstLastPara="1" wrap="square" lIns="91425" tIns="91425" rIns="91425" bIns="91425" anchor="ctr" anchorCtr="0">
            <a:noAutofit/>
          </a:bodyPr>
          <a:lstStyle/>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Environmental sustainability is becoming an </a:t>
            </a:r>
            <a:r>
              <a:rPr kumimoji="0" lang="en-CA" sz="16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increasingly important </a:t>
            </a:r>
            <a:r>
              <a:rPr kumimoji="0" lang="en-CA"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consideration in procurement processes</a:t>
            </a:r>
          </a:p>
          <a:p>
            <a:pPr marL="171450" marR="0" lvl="0" indent="-171450" algn="ctr"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CA"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Verdana"/>
                <a:cs typeface="Calibri" panose="020F0502020204030204" pitchFamily="34" charset="0"/>
              </a:rPr>
              <a:t>Some Members consider the </a:t>
            </a:r>
            <a:r>
              <a:rPr kumimoji="0" lang="en-GB" sz="1600" b="1" i="0" u="none" strike="noStrike" kern="1200" cap="none" spc="0" normalizeH="0" baseline="0" noProof="0">
                <a:ln>
                  <a:noFill/>
                </a:ln>
                <a:solidFill>
                  <a:prstClr val="black"/>
                </a:solidFill>
                <a:effectLst/>
                <a:uLnTx/>
                <a:uFillTx/>
                <a:latin typeface="Calibri" panose="020F0502020204030204" pitchFamily="34" charset="0"/>
                <a:ea typeface="Verdana"/>
                <a:cs typeface="Calibri" panose="020F0502020204030204" pitchFamily="34" charset="0"/>
              </a:rPr>
              <a:t>environmental accreditations </a:t>
            </a: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Verdana"/>
                <a:cs typeface="Calibri" panose="020F0502020204030204" pitchFamily="34" charset="0"/>
              </a:rPr>
              <a:t>of vendors</a:t>
            </a:r>
          </a:p>
        </p:txBody>
      </p:sp>
      <p:sp>
        <p:nvSpPr>
          <p:cNvPr id="9" name="Google Shape;1990;p52">
            <a:extLst>
              <a:ext uri="{FF2B5EF4-FFF2-40B4-BE49-F238E27FC236}">
                <a16:creationId xmlns:a16="http://schemas.microsoft.com/office/drawing/2014/main" id="{60BF99C9-BAFF-309A-AF57-BA591990D61B}"/>
              </a:ext>
            </a:extLst>
          </p:cNvPr>
          <p:cNvSpPr/>
          <p:nvPr/>
        </p:nvSpPr>
        <p:spPr>
          <a:xfrm>
            <a:off x="511396" y="1321117"/>
            <a:ext cx="2592000" cy="936000"/>
          </a:xfrm>
          <a:prstGeom prst="roundRect">
            <a:avLst>
              <a:gd name="adj" fmla="val 12480"/>
            </a:avLst>
          </a:prstGeom>
          <a:solidFill>
            <a:schemeClr val="accent5">
              <a:lumMod val="75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0" name="Google Shape;1991;p52">
            <a:extLst>
              <a:ext uri="{FF2B5EF4-FFF2-40B4-BE49-F238E27FC236}">
                <a16:creationId xmlns:a16="http://schemas.microsoft.com/office/drawing/2014/main" id="{8DD73339-39A4-3A04-2BDC-EBCCB3FE4D98}"/>
              </a:ext>
            </a:extLst>
          </p:cNvPr>
          <p:cNvSpPr txBox="1"/>
          <p:nvPr/>
        </p:nvSpPr>
        <p:spPr>
          <a:xfrm flipH="1">
            <a:off x="511396" y="1458376"/>
            <a:ext cx="2592000" cy="703736"/>
          </a:xfrm>
          <a:prstGeom prst="rect">
            <a:avLst/>
          </a:prstGeom>
          <a:noFill/>
          <a:ln>
            <a:noFill/>
          </a:ln>
        </p:spPr>
        <p:txBody>
          <a:bodyPr spcFirstLastPara="1" wrap="square" lIns="91425" tIns="91425" rIns="91425" bIns="91425"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a:ln>
                  <a:noFill/>
                </a:ln>
                <a:solidFill>
                  <a:prstClr val="white"/>
                </a:solidFill>
                <a:effectLst/>
                <a:uLnTx/>
                <a:uFillTx/>
                <a:latin typeface="Calibri" panose="020F0502020204030204" pitchFamily="34" charset="0"/>
                <a:ea typeface="Fira Sans Extra Condensed"/>
                <a:cs typeface="Calibri" panose="020F0502020204030204" pitchFamily="34" charset="0"/>
                <a:sym typeface="Fira Sans Extra Condensed"/>
              </a:rPr>
              <a:t>Procurement</a:t>
            </a:r>
            <a:endParaRPr kumimoji="0" sz="2000" b="1" i="0" u="none" strike="noStrike" kern="1200" cap="none" spc="0" normalizeH="0" baseline="0" noProof="0">
              <a:ln>
                <a:noFill/>
              </a:ln>
              <a:solidFill>
                <a:prstClr val="white"/>
              </a:solidFill>
              <a:effectLst/>
              <a:uLnTx/>
              <a:uFillTx/>
              <a:latin typeface="Calibri" panose="020F0502020204030204" pitchFamily="34" charset="0"/>
              <a:ea typeface="Fira Sans Extra Condensed"/>
              <a:cs typeface="Calibri" panose="020F0502020204030204" pitchFamily="34" charset="0"/>
              <a:sym typeface="Fira Sans Extra Condensed"/>
            </a:endParaRPr>
          </a:p>
        </p:txBody>
      </p:sp>
      <p:sp>
        <p:nvSpPr>
          <p:cNvPr id="13" name="Google Shape;1994;p52">
            <a:extLst>
              <a:ext uri="{FF2B5EF4-FFF2-40B4-BE49-F238E27FC236}">
                <a16:creationId xmlns:a16="http://schemas.microsoft.com/office/drawing/2014/main" id="{7D79B3B5-6C6C-4383-DCDA-F93B7D3646F2}"/>
              </a:ext>
            </a:extLst>
          </p:cNvPr>
          <p:cNvSpPr txBox="1"/>
          <p:nvPr/>
        </p:nvSpPr>
        <p:spPr>
          <a:xfrm flipH="1">
            <a:off x="3363731" y="2607644"/>
            <a:ext cx="2736513" cy="2167143"/>
          </a:xfrm>
          <a:prstGeom prst="rect">
            <a:avLst/>
          </a:prstGeom>
          <a:noFill/>
          <a:ln>
            <a:noFill/>
          </a:ln>
        </p:spPr>
        <p:txBody>
          <a:bodyPr spcFirstLastPara="1" wrap="square" lIns="91425" tIns="91425" rIns="91425" bIns="91425" anchor="ctr" anchorCtr="0">
            <a:noAutofit/>
          </a:bodyPr>
          <a:lstStyle/>
          <a:p>
            <a:pPr marL="285750" marR="0" lvl="0" indent="-285750" algn="l" defTabSz="457200" rtl="0" eaLnBrk="1" fontAlgn="base"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CA"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Environmental sustainability is </a:t>
            </a:r>
            <a:r>
              <a:rPr kumimoji="0" lang="en-CA" sz="16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already a key factor </a:t>
            </a:r>
            <a:r>
              <a:rPr kumimoji="0" lang="en-CA"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in network planning for many respondents</a:t>
            </a:r>
          </a:p>
          <a:p>
            <a:pPr marL="285750" marR="0" lvl="0" indent="-285750" algn="l" defTabSz="457200" rtl="0" eaLnBrk="1" fontAlgn="base" latinLnBrk="0" hangingPunct="1">
              <a:lnSpc>
                <a:spcPct val="100000"/>
              </a:lnSpc>
              <a:spcBef>
                <a:spcPts val="0"/>
              </a:spcBef>
              <a:spcAft>
                <a:spcPts val="0"/>
              </a:spcAft>
              <a:buClr>
                <a:prstClr val="black"/>
              </a:buClr>
              <a:buSzPct val="100000"/>
              <a:buFont typeface="Arial" panose="020B0604020202020204" pitchFamily="34" charset="0"/>
              <a:buChar char="•"/>
              <a:tabLst/>
              <a:defRPr/>
            </a:pPr>
            <a:endParaRPr kumimoji="0" lang="en-CA" sz="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a:p>
            <a:pPr marL="285750" marR="0" lvl="0" indent="-285750" algn="l" defTabSz="457200" rtl="0" eaLnBrk="1" fontAlgn="base"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CA"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Many Members are </a:t>
            </a:r>
            <a:r>
              <a:rPr kumimoji="0" lang="en-CA" sz="16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actively investigating new technologies </a:t>
            </a:r>
            <a:r>
              <a:rPr kumimoji="0" lang="en-CA"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to reduce environmental impacts</a:t>
            </a:r>
          </a:p>
        </p:txBody>
      </p:sp>
      <p:sp>
        <p:nvSpPr>
          <p:cNvPr id="14" name="Google Shape;1995;p52">
            <a:extLst>
              <a:ext uri="{FF2B5EF4-FFF2-40B4-BE49-F238E27FC236}">
                <a16:creationId xmlns:a16="http://schemas.microsoft.com/office/drawing/2014/main" id="{E9DB3F19-AB98-BAED-82E0-C0742A4733B1}"/>
              </a:ext>
            </a:extLst>
          </p:cNvPr>
          <p:cNvSpPr/>
          <p:nvPr/>
        </p:nvSpPr>
        <p:spPr>
          <a:xfrm>
            <a:off x="3372968" y="1316061"/>
            <a:ext cx="2592000" cy="936000"/>
          </a:xfrm>
          <a:prstGeom prst="roundRect">
            <a:avLst>
              <a:gd name="adj" fmla="val 13876"/>
            </a:avLst>
          </a:prstGeom>
          <a:solidFill>
            <a:srgbClr val="046977"/>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5" name="Google Shape;1996;p52">
            <a:extLst>
              <a:ext uri="{FF2B5EF4-FFF2-40B4-BE49-F238E27FC236}">
                <a16:creationId xmlns:a16="http://schemas.microsoft.com/office/drawing/2014/main" id="{7166E1F6-D926-D09A-C55C-D14D4187C254}"/>
              </a:ext>
            </a:extLst>
          </p:cNvPr>
          <p:cNvSpPr txBox="1"/>
          <p:nvPr/>
        </p:nvSpPr>
        <p:spPr>
          <a:xfrm flipH="1">
            <a:off x="3372968" y="1453340"/>
            <a:ext cx="2592000" cy="703716"/>
          </a:xfrm>
          <a:prstGeom prst="rect">
            <a:avLst/>
          </a:prstGeom>
          <a:noFill/>
          <a:ln>
            <a:noFill/>
          </a:ln>
        </p:spPr>
        <p:txBody>
          <a:bodyPr spcFirstLastPara="1" wrap="square" lIns="91425" tIns="91425" rIns="91425" bIns="91425"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a:ln>
                  <a:noFill/>
                </a:ln>
                <a:solidFill>
                  <a:prstClr val="white"/>
                </a:solidFill>
                <a:effectLst/>
                <a:uLnTx/>
                <a:uFillTx/>
                <a:latin typeface="Calibri" panose="020F0502020204030204" pitchFamily="34" charset="0"/>
                <a:ea typeface="Fira Sans Extra Condensed"/>
                <a:cs typeface="Calibri" panose="020F0502020204030204" pitchFamily="34" charset="0"/>
                <a:sym typeface="Fira Sans Extra Condensed"/>
              </a:rPr>
              <a:t>Network Planning</a:t>
            </a:r>
            <a:endParaRPr kumimoji="0" sz="2000" b="1" i="0" u="none" strike="noStrike" kern="1200" cap="none" spc="0" normalizeH="0" baseline="0" noProof="0">
              <a:ln>
                <a:noFill/>
              </a:ln>
              <a:solidFill>
                <a:prstClr val="white"/>
              </a:solidFill>
              <a:effectLst/>
              <a:uLnTx/>
              <a:uFillTx/>
              <a:latin typeface="Calibri" panose="020F0502020204030204" pitchFamily="34" charset="0"/>
              <a:ea typeface="Fira Sans Extra Condensed"/>
              <a:cs typeface="Calibri" panose="020F0502020204030204" pitchFamily="34" charset="0"/>
              <a:sym typeface="Fira Sans Extra Condensed"/>
            </a:endParaRPr>
          </a:p>
        </p:txBody>
      </p:sp>
      <p:sp>
        <p:nvSpPr>
          <p:cNvPr id="19" name="Google Shape;2000;p52">
            <a:extLst>
              <a:ext uri="{FF2B5EF4-FFF2-40B4-BE49-F238E27FC236}">
                <a16:creationId xmlns:a16="http://schemas.microsoft.com/office/drawing/2014/main" id="{EB1A7E8F-1CAB-297A-1C33-11620A142EEE}"/>
              </a:ext>
            </a:extLst>
          </p:cNvPr>
          <p:cNvSpPr/>
          <p:nvPr/>
        </p:nvSpPr>
        <p:spPr>
          <a:xfrm>
            <a:off x="6169889" y="1316061"/>
            <a:ext cx="2592000" cy="936000"/>
          </a:xfrm>
          <a:prstGeom prst="roundRect">
            <a:avLst>
              <a:gd name="adj" fmla="val 13876"/>
            </a:avLst>
          </a:prstGeom>
          <a:solidFill>
            <a:srgbClr val="0099B8"/>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20" name="Google Shape;2001;p52">
            <a:extLst>
              <a:ext uri="{FF2B5EF4-FFF2-40B4-BE49-F238E27FC236}">
                <a16:creationId xmlns:a16="http://schemas.microsoft.com/office/drawing/2014/main" id="{BA0920D5-EDE5-FF60-B4AA-D053772F8EB2}"/>
              </a:ext>
            </a:extLst>
          </p:cNvPr>
          <p:cNvSpPr txBox="1"/>
          <p:nvPr/>
        </p:nvSpPr>
        <p:spPr>
          <a:xfrm flipH="1">
            <a:off x="6169889" y="1453320"/>
            <a:ext cx="2592000" cy="683134"/>
          </a:xfrm>
          <a:prstGeom prst="rect">
            <a:avLst/>
          </a:prstGeom>
          <a:noFill/>
          <a:ln>
            <a:noFill/>
          </a:ln>
        </p:spPr>
        <p:txBody>
          <a:bodyPr spcFirstLastPara="1" wrap="square" lIns="91425" tIns="91425" rIns="91425" bIns="91425"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prstClr val="white"/>
                </a:solidFill>
                <a:effectLst/>
                <a:uLnTx/>
                <a:uFillTx/>
                <a:latin typeface="Calibri" panose="020F0502020204030204" pitchFamily="34" charset="0"/>
                <a:ea typeface="Fira Sans Extra Condensed"/>
                <a:cs typeface="Calibri" panose="020F0502020204030204" pitchFamily="34" charset="0"/>
                <a:sym typeface="Fira Sans Extra Condensed"/>
              </a:rPr>
              <a:t>Observing system installations and infrastructure</a:t>
            </a:r>
          </a:p>
        </p:txBody>
      </p:sp>
      <p:sp>
        <p:nvSpPr>
          <p:cNvPr id="23" name="Google Shape;2004;p52">
            <a:extLst>
              <a:ext uri="{FF2B5EF4-FFF2-40B4-BE49-F238E27FC236}">
                <a16:creationId xmlns:a16="http://schemas.microsoft.com/office/drawing/2014/main" id="{5CFF6C0F-28FB-A43A-260F-08D9DCEB3CE3}"/>
              </a:ext>
            </a:extLst>
          </p:cNvPr>
          <p:cNvSpPr txBox="1"/>
          <p:nvPr/>
        </p:nvSpPr>
        <p:spPr>
          <a:xfrm>
            <a:off x="6220247" y="2402436"/>
            <a:ext cx="2736513" cy="2788470"/>
          </a:xfrm>
          <a:prstGeom prst="rect">
            <a:avLst/>
          </a:prstGeom>
          <a:noFill/>
          <a:ln>
            <a:noFill/>
          </a:ln>
        </p:spPr>
        <p:txBody>
          <a:bodyPr spcFirstLastPara="1" wrap="square" lIns="91425" tIns="91425" rIns="91425" bIns="91425" anchor="ctr" anchorCtr="0">
            <a:noAutofit/>
          </a:bodyPr>
          <a:lstStyle/>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Environmental impact criteria </a:t>
            </a: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are widely considered </a:t>
            </a:r>
            <a:r>
              <a:rPr kumimoji="0" lang="en-CA"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when selecting observing system locations, construction materials, and infrastructure</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CA" sz="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Many Members are using </a:t>
            </a: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renewable energy sources </a:t>
            </a: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in installations</a:t>
            </a:r>
          </a:p>
          <a:p>
            <a:pPr marL="0" marR="0" lvl="0" indent="0" algn="ctr" defTabSz="457200" rtl="0" eaLnBrk="1" fontAlgn="base"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Calibri" panose="020F0502020204030204" pitchFamily="34" charset="0"/>
              <a:ea typeface="Roboto"/>
              <a:cs typeface="Calibri" panose="020F0502020204030204" pitchFamily="34" charset="0"/>
              <a:sym typeface="Roboto"/>
            </a:endParaRPr>
          </a:p>
        </p:txBody>
      </p:sp>
      <p:grpSp>
        <p:nvGrpSpPr>
          <p:cNvPr id="26" name="Google Shape;2007;p52">
            <a:extLst>
              <a:ext uri="{FF2B5EF4-FFF2-40B4-BE49-F238E27FC236}">
                <a16:creationId xmlns:a16="http://schemas.microsoft.com/office/drawing/2014/main" id="{AB15150B-42CE-179E-6758-068E89D3C747}"/>
              </a:ext>
            </a:extLst>
          </p:cNvPr>
          <p:cNvGrpSpPr/>
          <p:nvPr/>
        </p:nvGrpSpPr>
        <p:grpSpPr>
          <a:xfrm>
            <a:off x="1496341" y="5039298"/>
            <a:ext cx="673747" cy="600946"/>
            <a:chOff x="6524150" y="1938725"/>
            <a:chExt cx="297725" cy="276625"/>
          </a:xfrm>
          <a:solidFill>
            <a:schemeClr val="accent5">
              <a:lumMod val="75000"/>
            </a:schemeClr>
          </a:solidFill>
        </p:grpSpPr>
        <p:sp>
          <p:nvSpPr>
            <p:cNvPr id="27" name="Google Shape;2008;p52">
              <a:extLst>
                <a:ext uri="{FF2B5EF4-FFF2-40B4-BE49-F238E27FC236}">
                  <a16:creationId xmlns:a16="http://schemas.microsoft.com/office/drawing/2014/main" id="{8537E6ED-B31A-883D-79DC-3867F99CC8BA}"/>
                </a:ext>
              </a:extLst>
            </p:cNvPr>
            <p:cNvSpPr/>
            <p:nvPr/>
          </p:nvSpPr>
          <p:spPr>
            <a:xfrm>
              <a:off x="6524150" y="2025375"/>
              <a:ext cx="297725" cy="189975"/>
            </a:xfrm>
            <a:custGeom>
              <a:avLst/>
              <a:gdLst/>
              <a:ahLst/>
              <a:cxnLst/>
              <a:rect l="l" t="t" r="r" b="b"/>
              <a:pathLst>
                <a:path w="11909" h="7599" extrusionOk="0">
                  <a:moveTo>
                    <a:pt x="9767" y="2079"/>
                  </a:moveTo>
                  <a:lnTo>
                    <a:pt x="9767" y="5198"/>
                  </a:lnTo>
                  <a:cubicBezTo>
                    <a:pt x="9735" y="5041"/>
                    <a:pt x="9672" y="4915"/>
                    <a:pt x="9546" y="4789"/>
                  </a:cubicBezTo>
                  <a:lnTo>
                    <a:pt x="7813" y="3056"/>
                  </a:lnTo>
                  <a:cubicBezTo>
                    <a:pt x="7624" y="2867"/>
                    <a:pt x="7341" y="2741"/>
                    <a:pt x="7057" y="2741"/>
                  </a:cubicBezTo>
                  <a:lnTo>
                    <a:pt x="6018" y="2741"/>
                  </a:lnTo>
                  <a:cubicBezTo>
                    <a:pt x="5923" y="2741"/>
                    <a:pt x="5797" y="2836"/>
                    <a:pt x="5734" y="2930"/>
                  </a:cubicBezTo>
                  <a:lnTo>
                    <a:pt x="5482" y="3403"/>
                  </a:lnTo>
                  <a:cubicBezTo>
                    <a:pt x="5293" y="3812"/>
                    <a:pt x="4883" y="4001"/>
                    <a:pt x="4505" y="4001"/>
                  </a:cubicBezTo>
                  <a:lnTo>
                    <a:pt x="5356" y="2269"/>
                  </a:lnTo>
                  <a:cubicBezTo>
                    <a:pt x="5419" y="2143"/>
                    <a:pt x="5576" y="2079"/>
                    <a:pt x="5671" y="2079"/>
                  </a:cubicBezTo>
                  <a:close/>
                  <a:moveTo>
                    <a:pt x="1418" y="2079"/>
                  </a:moveTo>
                  <a:lnTo>
                    <a:pt x="1418" y="5545"/>
                  </a:lnTo>
                  <a:lnTo>
                    <a:pt x="725" y="5545"/>
                  </a:lnTo>
                  <a:lnTo>
                    <a:pt x="725" y="2079"/>
                  </a:lnTo>
                  <a:close/>
                  <a:moveTo>
                    <a:pt x="11153" y="2079"/>
                  </a:moveTo>
                  <a:lnTo>
                    <a:pt x="11153" y="5545"/>
                  </a:lnTo>
                  <a:lnTo>
                    <a:pt x="10460" y="5545"/>
                  </a:lnTo>
                  <a:lnTo>
                    <a:pt x="10460" y="2079"/>
                  </a:lnTo>
                  <a:close/>
                  <a:moveTo>
                    <a:pt x="6931" y="630"/>
                  </a:moveTo>
                  <a:cubicBezTo>
                    <a:pt x="6774" y="1008"/>
                    <a:pt x="6427" y="1323"/>
                    <a:pt x="5955" y="1323"/>
                  </a:cubicBezTo>
                  <a:lnTo>
                    <a:pt x="5671" y="1323"/>
                  </a:lnTo>
                  <a:cubicBezTo>
                    <a:pt x="5293" y="1323"/>
                    <a:pt x="4946" y="1575"/>
                    <a:pt x="4726" y="1922"/>
                  </a:cubicBezTo>
                  <a:lnTo>
                    <a:pt x="3655" y="4064"/>
                  </a:lnTo>
                  <a:cubicBezTo>
                    <a:pt x="3623" y="4127"/>
                    <a:pt x="3623" y="4253"/>
                    <a:pt x="3655" y="4316"/>
                  </a:cubicBezTo>
                  <a:cubicBezTo>
                    <a:pt x="3718" y="4411"/>
                    <a:pt x="3781" y="4474"/>
                    <a:pt x="3875" y="4537"/>
                  </a:cubicBezTo>
                  <a:cubicBezTo>
                    <a:pt x="4088" y="4627"/>
                    <a:pt x="4310" y="4670"/>
                    <a:pt x="4532" y="4670"/>
                  </a:cubicBezTo>
                  <a:cubicBezTo>
                    <a:pt x="5165" y="4670"/>
                    <a:pt x="5785" y="4316"/>
                    <a:pt x="6112" y="3686"/>
                  </a:cubicBezTo>
                  <a:lnTo>
                    <a:pt x="6238" y="3434"/>
                  </a:lnTo>
                  <a:lnTo>
                    <a:pt x="7026" y="3434"/>
                  </a:lnTo>
                  <a:cubicBezTo>
                    <a:pt x="7089" y="3434"/>
                    <a:pt x="7215" y="3466"/>
                    <a:pt x="7246" y="3529"/>
                  </a:cubicBezTo>
                  <a:lnTo>
                    <a:pt x="8979" y="5261"/>
                  </a:lnTo>
                  <a:cubicBezTo>
                    <a:pt x="9137" y="5419"/>
                    <a:pt x="9137" y="5545"/>
                    <a:pt x="9105" y="5640"/>
                  </a:cubicBezTo>
                  <a:cubicBezTo>
                    <a:pt x="9105" y="5671"/>
                    <a:pt x="9042" y="5829"/>
                    <a:pt x="8885" y="5860"/>
                  </a:cubicBezTo>
                  <a:lnTo>
                    <a:pt x="5576" y="6805"/>
                  </a:lnTo>
                  <a:cubicBezTo>
                    <a:pt x="5543" y="6814"/>
                    <a:pt x="5507" y="6818"/>
                    <a:pt x="5470" y="6818"/>
                  </a:cubicBezTo>
                  <a:cubicBezTo>
                    <a:pt x="5371" y="6818"/>
                    <a:pt x="5268" y="6788"/>
                    <a:pt x="5198" y="6742"/>
                  </a:cubicBezTo>
                  <a:lnTo>
                    <a:pt x="4096" y="5640"/>
                  </a:lnTo>
                  <a:cubicBezTo>
                    <a:pt x="4033" y="5545"/>
                    <a:pt x="3938" y="5514"/>
                    <a:pt x="3875" y="5514"/>
                  </a:cubicBezTo>
                  <a:lnTo>
                    <a:pt x="2111" y="5514"/>
                  </a:lnTo>
                  <a:lnTo>
                    <a:pt x="2111" y="2048"/>
                  </a:lnTo>
                  <a:lnTo>
                    <a:pt x="2741" y="2048"/>
                  </a:lnTo>
                  <a:cubicBezTo>
                    <a:pt x="3119" y="2048"/>
                    <a:pt x="3466" y="1796"/>
                    <a:pt x="3686" y="1449"/>
                  </a:cubicBezTo>
                  <a:lnTo>
                    <a:pt x="4001" y="819"/>
                  </a:lnTo>
                  <a:cubicBezTo>
                    <a:pt x="4064" y="693"/>
                    <a:pt x="4190" y="630"/>
                    <a:pt x="4316" y="630"/>
                  </a:cubicBezTo>
                  <a:close/>
                  <a:moveTo>
                    <a:pt x="4316" y="0"/>
                  </a:moveTo>
                  <a:cubicBezTo>
                    <a:pt x="3907" y="0"/>
                    <a:pt x="3560" y="221"/>
                    <a:pt x="3371" y="599"/>
                  </a:cubicBezTo>
                  <a:lnTo>
                    <a:pt x="3056" y="1229"/>
                  </a:lnTo>
                  <a:cubicBezTo>
                    <a:pt x="2962" y="1323"/>
                    <a:pt x="2836" y="1418"/>
                    <a:pt x="2741" y="1418"/>
                  </a:cubicBezTo>
                  <a:lnTo>
                    <a:pt x="378" y="1418"/>
                  </a:lnTo>
                  <a:cubicBezTo>
                    <a:pt x="158" y="1418"/>
                    <a:pt x="0" y="1575"/>
                    <a:pt x="0" y="1764"/>
                  </a:cubicBezTo>
                  <a:lnTo>
                    <a:pt x="0" y="5955"/>
                  </a:lnTo>
                  <a:cubicBezTo>
                    <a:pt x="0" y="6144"/>
                    <a:pt x="158" y="6301"/>
                    <a:pt x="378" y="6301"/>
                  </a:cubicBezTo>
                  <a:lnTo>
                    <a:pt x="3718" y="6301"/>
                  </a:lnTo>
                  <a:lnTo>
                    <a:pt x="4694" y="7278"/>
                  </a:lnTo>
                  <a:cubicBezTo>
                    <a:pt x="4894" y="7477"/>
                    <a:pt x="5139" y="7598"/>
                    <a:pt x="5410" y="7598"/>
                  </a:cubicBezTo>
                  <a:cubicBezTo>
                    <a:pt x="5525" y="7598"/>
                    <a:pt x="5644" y="7577"/>
                    <a:pt x="5766" y="7530"/>
                  </a:cubicBezTo>
                  <a:lnTo>
                    <a:pt x="9074" y="6553"/>
                  </a:lnTo>
                  <a:cubicBezTo>
                    <a:pt x="9263" y="6522"/>
                    <a:pt x="9420" y="6396"/>
                    <a:pt x="9578" y="6238"/>
                  </a:cubicBezTo>
                  <a:lnTo>
                    <a:pt x="11562" y="6238"/>
                  </a:lnTo>
                  <a:cubicBezTo>
                    <a:pt x="11751" y="6238"/>
                    <a:pt x="11909" y="6081"/>
                    <a:pt x="11909" y="5892"/>
                  </a:cubicBezTo>
                  <a:lnTo>
                    <a:pt x="11909" y="1733"/>
                  </a:lnTo>
                  <a:cubicBezTo>
                    <a:pt x="11877" y="1544"/>
                    <a:pt x="11720" y="1386"/>
                    <a:pt x="11499" y="1386"/>
                  </a:cubicBezTo>
                  <a:lnTo>
                    <a:pt x="7341" y="1386"/>
                  </a:lnTo>
                  <a:cubicBezTo>
                    <a:pt x="7561" y="1103"/>
                    <a:pt x="7687" y="693"/>
                    <a:pt x="7687" y="347"/>
                  </a:cubicBezTo>
                  <a:cubicBezTo>
                    <a:pt x="7687" y="158"/>
                    <a:pt x="7530" y="0"/>
                    <a:pt x="7341" y="0"/>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28" name="Google Shape;2009;p52">
              <a:extLst>
                <a:ext uri="{FF2B5EF4-FFF2-40B4-BE49-F238E27FC236}">
                  <a16:creationId xmlns:a16="http://schemas.microsoft.com/office/drawing/2014/main" id="{8D7DCEDB-7D9F-D994-8934-5622634B6FDF}"/>
                </a:ext>
              </a:extLst>
            </p:cNvPr>
            <p:cNvSpPr/>
            <p:nvPr/>
          </p:nvSpPr>
          <p:spPr>
            <a:xfrm>
              <a:off x="6664325" y="1938725"/>
              <a:ext cx="17375" cy="43350"/>
            </a:xfrm>
            <a:custGeom>
              <a:avLst/>
              <a:gdLst/>
              <a:ahLst/>
              <a:cxnLst/>
              <a:rect l="l" t="t" r="r" b="b"/>
              <a:pathLst>
                <a:path w="695" h="1734" extrusionOk="0">
                  <a:moveTo>
                    <a:pt x="348" y="1"/>
                  </a:moveTo>
                  <a:cubicBezTo>
                    <a:pt x="159" y="1"/>
                    <a:pt x="1" y="158"/>
                    <a:pt x="1" y="347"/>
                  </a:cubicBezTo>
                  <a:lnTo>
                    <a:pt x="1" y="1355"/>
                  </a:lnTo>
                  <a:cubicBezTo>
                    <a:pt x="1" y="1576"/>
                    <a:pt x="159" y="1733"/>
                    <a:pt x="348" y="1733"/>
                  </a:cubicBezTo>
                  <a:cubicBezTo>
                    <a:pt x="537" y="1733"/>
                    <a:pt x="694" y="1576"/>
                    <a:pt x="694" y="1355"/>
                  </a:cubicBezTo>
                  <a:lnTo>
                    <a:pt x="694" y="347"/>
                  </a:lnTo>
                  <a:cubicBezTo>
                    <a:pt x="694" y="158"/>
                    <a:pt x="537" y="1"/>
                    <a:pt x="348"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29" name="Google Shape;2010;p52">
              <a:extLst>
                <a:ext uri="{FF2B5EF4-FFF2-40B4-BE49-F238E27FC236}">
                  <a16:creationId xmlns:a16="http://schemas.microsoft.com/office/drawing/2014/main" id="{C86B64E5-32AD-D4EA-8472-D300C484FD06}"/>
                </a:ext>
              </a:extLst>
            </p:cNvPr>
            <p:cNvSpPr/>
            <p:nvPr/>
          </p:nvSpPr>
          <p:spPr>
            <a:xfrm>
              <a:off x="6594250" y="1972800"/>
              <a:ext cx="35450" cy="35275"/>
            </a:xfrm>
            <a:custGeom>
              <a:avLst/>
              <a:gdLst/>
              <a:ahLst/>
              <a:cxnLst/>
              <a:rect l="l" t="t" r="r" b="b"/>
              <a:pathLst>
                <a:path w="1418" h="1411" extrusionOk="0">
                  <a:moveTo>
                    <a:pt x="374" y="0"/>
                  </a:moveTo>
                  <a:cubicBezTo>
                    <a:pt x="291" y="0"/>
                    <a:pt x="205" y="40"/>
                    <a:pt x="126" y="118"/>
                  </a:cubicBezTo>
                  <a:cubicBezTo>
                    <a:pt x="0" y="244"/>
                    <a:pt x="0" y="496"/>
                    <a:pt x="126" y="591"/>
                  </a:cubicBezTo>
                  <a:lnTo>
                    <a:pt x="819" y="1316"/>
                  </a:lnTo>
                  <a:cubicBezTo>
                    <a:pt x="882" y="1379"/>
                    <a:pt x="969" y="1410"/>
                    <a:pt x="1055" y="1410"/>
                  </a:cubicBezTo>
                  <a:cubicBezTo>
                    <a:pt x="1142" y="1410"/>
                    <a:pt x="1229" y="1379"/>
                    <a:pt x="1292" y="1316"/>
                  </a:cubicBezTo>
                  <a:cubicBezTo>
                    <a:pt x="1418" y="1190"/>
                    <a:pt x="1418" y="969"/>
                    <a:pt x="1292" y="843"/>
                  </a:cubicBezTo>
                  <a:lnTo>
                    <a:pt x="599" y="118"/>
                  </a:lnTo>
                  <a:cubicBezTo>
                    <a:pt x="536" y="40"/>
                    <a:pt x="457" y="0"/>
                    <a:pt x="374" y="0"/>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30" name="Google Shape;2011;p52">
              <a:extLst>
                <a:ext uri="{FF2B5EF4-FFF2-40B4-BE49-F238E27FC236}">
                  <a16:creationId xmlns:a16="http://schemas.microsoft.com/office/drawing/2014/main" id="{9C02B6B5-3856-4464-F2F6-24E6DF5B9E8A}"/>
                </a:ext>
              </a:extLst>
            </p:cNvPr>
            <p:cNvSpPr/>
            <p:nvPr/>
          </p:nvSpPr>
          <p:spPr>
            <a:xfrm>
              <a:off x="6715525" y="1972800"/>
              <a:ext cx="35475" cy="35275"/>
            </a:xfrm>
            <a:custGeom>
              <a:avLst/>
              <a:gdLst/>
              <a:ahLst/>
              <a:cxnLst/>
              <a:rect l="l" t="t" r="r" b="b"/>
              <a:pathLst>
                <a:path w="1419" h="1411" extrusionOk="0">
                  <a:moveTo>
                    <a:pt x="1056" y="0"/>
                  </a:moveTo>
                  <a:cubicBezTo>
                    <a:pt x="970" y="0"/>
                    <a:pt x="883" y="40"/>
                    <a:pt x="820" y="118"/>
                  </a:cubicBezTo>
                  <a:lnTo>
                    <a:pt x="127" y="843"/>
                  </a:lnTo>
                  <a:cubicBezTo>
                    <a:pt x="1" y="969"/>
                    <a:pt x="1" y="1190"/>
                    <a:pt x="127" y="1316"/>
                  </a:cubicBezTo>
                  <a:cubicBezTo>
                    <a:pt x="174" y="1379"/>
                    <a:pt x="261" y="1410"/>
                    <a:pt x="351" y="1410"/>
                  </a:cubicBezTo>
                  <a:cubicBezTo>
                    <a:pt x="442" y="1410"/>
                    <a:pt x="536" y="1379"/>
                    <a:pt x="599" y="1316"/>
                  </a:cubicBezTo>
                  <a:lnTo>
                    <a:pt x="1293" y="591"/>
                  </a:lnTo>
                  <a:cubicBezTo>
                    <a:pt x="1419" y="496"/>
                    <a:pt x="1419" y="244"/>
                    <a:pt x="1293" y="118"/>
                  </a:cubicBezTo>
                  <a:cubicBezTo>
                    <a:pt x="1230" y="40"/>
                    <a:pt x="1143" y="0"/>
                    <a:pt x="1056" y="0"/>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grpSp>
      <p:grpSp>
        <p:nvGrpSpPr>
          <p:cNvPr id="31" name="Google Shape;2012;p52">
            <a:extLst>
              <a:ext uri="{FF2B5EF4-FFF2-40B4-BE49-F238E27FC236}">
                <a16:creationId xmlns:a16="http://schemas.microsoft.com/office/drawing/2014/main" id="{7A965AB3-BB1E-F06E-8BE1-7431F8C6C640}"/>
              </a:ext>
            </a:extLst>
          </p:cNvPr>
          <p:cNvGrpSpPr/>
          <p:nvPr/>
        </p:nvGrpSpPr>
        <p:grpSpPr>
          <a:xfrm>
            <a:off x="4306678" y="5038726"/>
            <a:ext cx="724579" cy="600924"/>
            <a:chOff x="5046550" y="2327025"/>
            <a:chExt cx="299325" cy="261525"/>
          </a:xfrm>
          <a:solidFill>
            <a:srgbClr val="046977"/>
          </a:solidFill>
        </p:grpSpPr>
        <p:sp>
          <p:nvSpPr>
            <p:cNvPr id="32" name="Google Shape;2013;p52">
              <a:extLst>
                <a:ext uri="{FF2B5EF4-FFF2-40B4-BE49-F238E27FC236}">
                  <a16:creationId xmlns:a16="http://schemas.microsoft.com/office/drawing/2014/main" id="{E0AFA83B-AF40-20EC-611F-FD592EA52B5E}"/>
                </a:ext>
              </a:extLst>
            </p:cNvPr>
            <p:cNvSpPr/>
            <p:nvPr/>
          </p:nvSpPr>
          <p:spPr>
            <a:xfrm>
              <a:off x="5046550" y="2448325"/>
              <a:ext cx="297750" cy="140225"/>
            </a:xfrm>
            <a:custGeom>
              <a:avLst/>
              <a:gdLst/>
              <a:ahLst/>
              <a:cxnLst/>
              <a:rect l="l" t="t" r="r" b="b"/>
              <a:pathLst>
                <a:path w="11910" h="5609" extrusionOk="0">
                  <a:moveTo>
                    <a:pt x="4569" y="1386"/>
                  </a:moveTo>
                  <a:cubicBezTo>
                    <a:pt x="4538" y="1575"/>
                    <a:pt x="4506" y="1828"/>
                    <a:pt x="4443" y="2111"/>
                  </a:cubicBezTo>
                  <a:lnTo>
                    <a:pt x="757" y="2111"/>
                  </a:lnTo>
                  <a:lnTo>
                    <a:pt x="757" y="1386"/>
                  </a:lnTo>
                  <a:close/>
                  <a:moveTo>
                    <a:pt x="11185" y="1386"/>
                  </a:moveTo>
                  <a:lnTo>
                    <a:pt x="11185" y="2111"/>
                  </a:lnTo>
                  <a:lnTo>
                    <a:pt x="7530" y="2111"/>
                  </a:lnTo>
                  <a:cubicBezTo>
                    <a:pt x="7467" y="1828"/>
                    <a:pt x="7436" y="1575"/>
                    <a:pt x="7373" y="1386"/>
                  </a:cubicBezTo>
                  <a:close/>
                  <a:moveTo>
                    <a:pt x="5955" y="725"/>
                  </a:moveTo>
                  <a:cubicBezTo>
                    <a:pt x="6270" y="725"/>
                    <a:pt x="6396" y="788"/>
                    <a:pt x="6491" y="1071"/>
                  </a:cubicBezTo>
                  <a:cubicBezTo>
                    <a:pt x="6743" y="1639"/>
                    <a:pt x="6900" y="2804"/>
                    <a:pt x="7247" y="4852"/>
                  </a:cubicBezTo>
                  <a:lnTo>
                    <a:pt x="4664" y="4852"/>
                  </a:lnTo>
                  <a:cubicBezTo>
                    <a:pt x="5010" y="2804"/>
                    <a:pt x="5168" y="1639"/>
                    <a:pt x="5388" y="1071"/>
                  </a:cubicBezTo>
                  <a:cubicBezTo>
                    <a:pt x="5514" y="788"/>
                    <a:pt x="5640" y="725"/>
                    <a:pt x="5955" y="725"/>
                  </a:cubicBezTo>
                  <a:close/>
                  <a:moveTo>
                    <a:pt x="5955" y="0"/>
                  </a:moveTo>
                  <a:cubicBezTo>
                    <a:pt x="5357" y="0"/>
                    <a:pt x="5010" y="221"/>
                    <a:pt x="4758" y="725"/>
                  </a:cubicBezTo>
                  <a:lnTo>
                    <a:pt x="347" y="725"/>
                  </a:lnTo>
                  <a:cubicBezTo>
                    <a:pt x="158" y="725"/>
                    <a:pt x="1" y="882"/>
                    <a:pt x="1" y="1071"/>
                  </a:cubicBezTo>
                  <a:lnTo>
                    <a:pt x="1" y="2458"/>
                  </a:lnTo>
                  <a:cubicBezTo>
                    <a:pt x="1" y="2647"/>
                    <a:pt x="158" y="2804"/>
                    <a:pt x="347" y="2804"/>
                  </a:cubicBezTo>
                  <a:lnTo>
                    <a:pt x="4254" y="2804"/>
                  </a:lnTo>
                  <a:cubicBezTo>
                    <a:pt x="4191" y="3371"/>
                    <a:pt x="4065" y="4064"/>
                    <a:pt x="3907" y="4884"/>
                  </a:cubicBezTo>
                  <a:lnTo>
                    <a:pt x="3498" y="4884"/>
                  </a:lnTo>
                  <a:cubicBezTo>
                    <a:pt x="3309" y="4884"/>
                    <a:pt x="3151" y="5041"/>
                    <a:pt x="3151" y="5262"/>
                  </a:cubicBezTo>
                  <a:cubicBezTo>
                    <a:pt x="3151" y="5451"/>
                    <a:pt x="3309" y="5608"/>
                    <a:pt x="3498" y="5608"/>
                  </a:cubicBezTo>
                  <a:lnTo>
                    <a:pt x="8350" y="5608"/>
                  </a:lnTo>
                  <a:cubicBezTo>
                    <a:pt x="8539" y="5608"/>
                    <a:pt x="8696" y="5451"/>
                    <a:pt x="8696" y="5262"/>
                  </a:cubicBezTo>
                  <a:cubicBezTo>
                    <a:pt x="8696" y="5041"/>
                    <a:pt x="8539" y="4884"/>
                    <a:pt x="8350" y="4884"/>
                  </a:cubicBezTo>
                  <a:lnTo>
                    <a:pt x="7972" y="4884"/>
                  </a:lnTo>
                  <a:cubicBezTo>
                    <a:pt x="7814" y="4064"/>
                    <a:pt x="7688" y="3403"/>
                    <a:pt x="7593" y="2804"/>
                  </a:cubicBezTo>
                  <a:lnTo>
                    <a:pt x="11500" y="2804"/>
                  </a:lnTo>
                  <a:cubicBezTo>
                    <a:pt x="11689" y="2804"/>
                    <a:pt x="11847" y="2647"/>
                    <a:pt x="11847" y="2458"/>
                  </a:cubicBezTo>
                  <a:lnTo>
                    <a:pt x="11847" y="1071"/>
                  </a:lnTo>
                  <a:cubicBezTo>
                    <a:pt x="11910" y="882"/>
                    <a:pt x="11752" y="725"/>
                    <a:pt x="11532" y="725"/>
                  </a:cubicBezTo>
                  <a:lnTo>
                    <a:pt x="7121" y="725"/>
                  </a:lnTo>
                  <a:cubicBezTo>
                    <a:pt x="6900" y="252"/>
                    <a:pt x="6554" y="0"/>
                    <a:pt x="5955" y="0"/>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33" name="Google Shape;2014;p52">
              <a:extLst>
                <a:ext uri="{FF2B5EF4-FFF2-40B4-BE49-F238E27FC236}">
                  <a16:creationId xmlns:a16="http://schemas.microsoft.com/office/drawing/2014/main" id="{14FDA0E3-E093-3A45-A486-563D28F5C7EF}"/>
                </a:ext>
              </a:extLst>
            </p:cNvPr>
            <p:cNvSpPr/>
            <p:nvPr/>
          </p:nvSpPr>
          <p:spPr>
            <a:xfrm>
              <a:off x="5241900" y="2327025"/>
              <a:ext cx="103975" cy="121325"/>
            </a:xfrm>
            <a:custGeom>
              <a:avLst/>
              <a:gdLst/>
              <a:ahLst/>
              <a:cxnLst/>
              <a:rect l="l" t="t" r="r" b="b"/>
              <a:pathLst>
                <a:path w="4159" h="4853" extrusionOk="0">
                  <a:moveTo>
                    <a:pt x="1985" y="725"/>
                  </a:moveTo>
                  <a:cubicBezTo>
                    <a:pt x="2394" y="725"/>
                    <a:pt x="2709" y="1040"/>
                    <a:pt x="2709" y="1450"/>
                  </a:cubicBezTo>
                  <a:cubicBezTo>
                    <a:pt x="2709" y="1828"/>
                    <a:pt x="2394" y="2143"/>
                    <a:pt x="1985" y="2143"/>
                  </a:cubicBezTo>
                  <a:cubicBezTo>
                    <a:pt x="1607" y="2143"/>
                    <a:pt x="1292" y="1828"/>
                    <a:pt x="1292" y="1450"/>
                  </a:cubicBezTo>
                  <a:cubicBezTo>
                    <a:pt x="1292" y="1040"/>
                    <a:pt x="1638" y="725"/>
                    <a:pt x="1985" y="725"/>
                  </a:cubicBezTo>
                  <a:close/>
                  <a:moveTo>
                    <a:pt x="1985" y="2804"/>
                  </a:moveTo>
                  <a:cubicBezTo>
                    <a:pt x="2741" y="2804"/>
                    <a:pt x="3371" y="3435"/>
                    <a:pt x="3371" y="4191"/>
                  </a:cubicBezTo>
                  <a:lnTo>
                    <a:pt x="630" y="4191"/>
                  </a:lnTo>
                  <a:cubicBezTo>
                    <a:pt x="630" y="3435"/>
                    <a:pt x="1260" y="2804"/>
                    <a:pt x="1985" y="2804"/>
                  </a:cubicBezTo>
                  <a:close/>
                  <a:moveTo>
                    <a:pt x="2048" y="1"/>
                  </a:moveTo>
                  <a:cubicBezTo>
                    <a:pt x="1292" y="1"/>
                    <a:pt x="662" y="631"/>
                    <a:pt x="662" y="1387"/>
                  </a:cubicBezTo>
                  <a:cubicBezTo>
                    <a:pt x="662" y="1765"/>
                    <a:pt x="819" y="2111"/>
                    <a:pt x="1040" y="2332"/>
                  </a:cubicBezTo>
                  <a:cubicBezTo>
                    <a:pt x="410" y="2710"/>
                    <a:pt x="0" y="3372"/>
                    <a:pt x="0" y="4159"/>
                  </a:cubicBezTo>
                  <a:lnTo>
                    <a:pt x="0" y="4506"/>
                  </a:lnTo>
                  <a:cubicBezTo>
                    <a:pt x="0" y="4695"/>
                    <a:pt x="158" y="4852"/>
                    <a:pt x="347" y="4852"/>
                  </a:cubicBezTo>
                  <a:lnTo>
                    <a:pt x="3812" y="4852"/>
                  </a:lnTo>
                  <a:cubicBezTo>
                    <a:pt x="4001" y="4852"/>
                    <a:pt x="4159" y="4695"/>
                    <a:pt x="4159" y="4506"/>
                  </a:cubicBezTo>
                  <a:lnTo>
                    <a:pt x="4159" y="4159"/>
                  </a:lnTo>
                  <a:cubicBezTo>
                    <a:pt x="4096" y="3403"/>
                    <a:pt x="3655" y="2710"/>
                    <a:pt x="3025" y="2332"/>
                  </a:cubicBezTo>
                  <a:cubicBezTo>
                    <a:pt x="3245" y="2111"/>
                    <a:pt x="3403" y="1765"/>
                    <a:pt x="3403" y="1387"/>
                  </a:cubicBezTo>
                  <a:cubicBezTo>
                    <a:pt x="3403" y="631"/>
                    <a:pt x="2772" y="1"/>
                    <a:pt x="2048"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34" name="Google Shape;2015;p52">
              <a:extLst>
                <a:ext uri="{FF2B5EF4-FFF2-40B4-BE49-F238E27FC236}">
                  <a16:creationId xmlns:a16="http://schemas.microsoft.com/office/drawing/2014/main" id="{72975225-8FF4-4645-C25F-CA457E6D1C5F}"/>
                </a:ext>
              </a:extLst>
            </p:cNvPr>
            <p:cNvSpPr/>
            <p:nvPr/>
          </p:nvSpPr>
          <p:spPr>
            <a:xfrm>
              <a:off x="5048925" y="2328600"/>
              <a:ext cx="103975" cy="121325"/>
            </a:xfrm>
            <a:custGeom>
              <a:avLst/>
              <a:gdLst/>
              <a:ahLst/>
              <a:cxnLst/>
              <a:rect l="l" t="t" r="r" b="b"/>
              <a:pathLst>
                <a:path w="4159" h="4853" extrusionOk="0">
                  <a:moveTo>
                    <a:pt x="2048" y="662"/>
                  </a:moveTo>
                  <a:cubicBezTo>
                    <a:pt x="2426" y="662"/>
                    <a:pt x="2741" y="977"/>
                    <a:pt x="2741" y="1387"/>
                  </a:cubicBezTo>
                  <a:cubicBezTo>
                    <a:pt x="2741" y="1765"/>
                    <a:pt x="2426" y="2080"/>
                    <a:pt x="2048" y="2080"/>
                  </a:cubicBezTo>
                  <a:cubicBezTo>
                    <a:pt x="1639" y="2080"/>
                    <a:pt x="1324" y="1765"/>
                    <a:pt x="1324" y="1387"/>
                  </a:cubicBezTo>
                  <a:cubicBezTo>
                    <a:pt x="1324" y="977"/>
                    <a:pt x="1670" y="662"/>
                    <a:pt x="2048" y="662"/>
                  </a:cubicBezTo>
                  <a:close/>
                  <a:moveTo>
                    <a:pt x="2048" y="2710"/>
                  </a:moveTo>
                  <a:cubicBezTo>
                    <a:pt x="2773" y="2710"/>
                    <a:pt x="3403" y="3340"/>
                    <a:pt x="3403" y="4096"/>
                  </a:cubicBezTo>
                  <a:lnTo>
                    <a:pt x="662" y="4096"/>
                  </a:lnTo>
                  <a:cubicBezTo>
                    <a:pt x="662" y="3340"/>
                    <a:pt x="1292" y="2710"/>
                    <a:pt x="2048" y="2710"/>
                  </a:cubicBezTo>
                  <a:close/>
                  <a:moveTo>
                    <a:pt x="2111" y="1"/>
                  </a:moveTo>
                  <a:cubicBezTo>
                    <a:pt x="1355" y="1"/>
                    <a:pt x="725" y="631"/>
                    <a:pt x="725" y="1387"/>
                  </a:cubicBezTo>
                  <a:cubicBezTo>
                    <a:pt x="725" y="1733"/>
                    <a:pt x="882" y="2080"/>
                    <a:pt x="1134" y="2332"/>
                  </a:cubicBezTo>
                  <a:cubicBezTo>
                    <a:pt x="410" y="2647"/>
                    <a:pt x="0" y="3340"/>
                    <a:pt x="0" y="4128"/>
                  </a:cubicBezTo>
                  <a:lnTo>
                    <a:pt x="0" y="4474"/>
                  </a:lnTo>
                  <a:cubicBezTo>
                    <a:pt x="0" y="4695"/>
                    <a:pt x="158" y="4852"/>
                    <a:pt x="347" y="4852"/>
                  </a:cubicBezTo>
                  <a:lnTo>
                    <a:pt x="3812" y="4852"/>
                  </a:lnTo>
                  <a:cubicBezTo>
                    <a:pt x="4001" y="4852"/>
                    <a:pt x="4159" y="4695"/>
                    <a:pt x="4159" y="4474"/>
                  </a:cubicBezTo>
                  <a:lnTo>
                    <a:pt x="4159" y="4128"/>
                  </a:lnTo>
                  <a:cubicBezTo>
                    <a:pt x="4159" y="3340"/>
                    <a:pt x="3718" y="2678"/>
                    <a:pt x="3088" y="2332"/>
                  </a:cubicBezTo>
                  <a:cubicBezTo>
                    <a:pt x="3340" y="2080"/>
                    <a:pt x="3497" y="1733"/>
                    <a:pt x="3497" y="1387"/>
                  </a:cubicBezTo>
                  <a:cubicBezTo>
                    <a:pt x="3497" y="631"/>
                    <a:pt x="2867" y="1"/>
                    <a:pt x="2111"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grpSp>
      <p:grpSp>
        <p:nvGrpSpPr>
          <p:cNvPr id="35" name="Google Shape;2016;p52">
            <a:extLst>
              <a:ext uri="{FF2B5EF4-FFF2-40B4-BE49-F238E27FC236}">
                <a16:creationId xmlns:a16="http://schemas.microsoft.com/office/drawing/2014/main" id="{FA62E69A-CCBE-2290-42D8-7240156E1E04}"/>
              </a:ext>
            </a:extLst>
          </p:cNvPr>
          <p:cNvGrpSpPr/>
          <p:nvPr/>
        </p:nvGrpSpPr>
        <p:grpSpPr>
          <a:xfrm>
            <a:off x="7157486" y="5057128"/>
            <a:ext cx="635607" cy="600940"/>
            <a:chOff x="-4573475" y="2045850"/>
            <a:chExt cx="293800" cy="293800"/>
          </a:xfrm>
          <a:solidFill>
            <a:srgbClr val="028193"/>
          </a:solidFill>
        </p:grpSpPr>
        <p:sp>
          <p:nvSpPr>
            <p:cNvPr id="36" name="Google Shape;2017;p52">
              <a:extLst>
                <a:ext uri="{FF2B5EF4-FFF2-40B4-BE49-F238E27FC236}">
                  <a16:creationId xmlns:a16="http://schemas.microsoft.com/office/drawing/2014/main" id="{F336F56E-37D3-9C45-7989-7039703658F2}"/>
                </a:ext>
              </a:extLst>
            </p:cNvPr>
            <p:cNvSpPr/>
            <p:nvPr/>
          </p:nvSpPr>
          <p:spPr>
            <a:xfrm>
              <a:off x="-4573475" y="2045850"/>
              <a:ext cx="293800" cy="293800"/>
            </a:xfrm>
            <a:custGeom>
              <a:avLst/>
              <a:gdLst/>
              <a:ahLst/>
              <a:cxnLst/>
              <a:rect l="l" t="t" r="r" b="b"/>
              <a:pathLst>
                <a:path w="11752" h="11752" extrusionOk="0">
                  <a:moveTo>
                    <a:pt x="6333" y="756"/>
                  </a:moveTo>
                  <a:lnTo>
                    <a:pt x="6459" y="1292"/>
                  </a:lnTo>
                  <a:cubicBezTo>
                    <a:pt x="6490" y="1418"/>
                    <a:pt x="6585" y="1544"/>
                    <a:pt x="6742" y="1576"/>
                  </a:cubicBezTo>
                  <a:cubicBezTo>
                    <a:pt x="7372" y="1702"/>
                    <a:pt x="7908" y="1922"/>
                    <a:pt x="8444" y="2300"/>
                  </a:cubicBezTo>
                  <a:cubicBezTo>
                    <a:pt x="8491" y="2332"/>
                    <a:pt x="8546" y="2347"/>
                    <a:pt x="8605" y="2347"/>
                  </a:cubicBezTo>
                  <a:cubicBezTo>
                    <a:pt x="8664" y="2347"/>
                    <a:pt x="8727" y="2332"/>
                    <a:pt x="8790" y="2300"/>
                  </a:cubicBezTo>
                  <a:lnTo>
                    <a:pt x="9231" y="2017"/>
                  </a:lnTo>
                  <a:lnTo>
                    <a:pt x="9798" y="2584"/>
                  </a:lnTo>
                  <a:lnTo>
                    <a:pt x="9546" y="3025"/>
                  </a:lnTo>
                  <a:cubicBezTo>
                    <a:pt x="9452" y="3151"/>
                    <a:pt x="9452" y="3308"/>
                    <a:pt x="9546" y="3371"/>
                  </a:cubicBezTo>
                  <a:cubicBezTo>
                    <a:pt x="9893" y="3907"/>
                    <a:pt x="10113" y="4505"/>
                    <a:pt x="10239" y="5073"/>
                  </a:cubicBezTo>
                  <a:cubicBezTo>
                    <a:pt x="10271" y="5199"/>
                    <a:pt x="10365" y="5325"/>
                    <a:pt x="10523" y="5356"/>
                  </a:cubicBezTo>
                  <a:lnTo>
                    <a:pt x="11058" y="5482"/>
                  </a:lnTo>
                  <a:lnTo>
                    <a:pt x="11058" y="6301"/>
                  </a:lnTo>
                  <a:lnTo>
                    <a:pt x="10523" y="6427"/>
                  </a:lnTo>
                  <a:cubicBezTo>
                    <a:pt x="10397" y="6459"/>
                    <a:pt x="10271" y="6553"/>
                    <a:pt x="10239" y="6711"/>
                  </a:cubicBezTo>
                  <a:cubicBezTo>
                    <a:pt x="10113" y="7309"/>
                    <a:pt x="9893" y="7877"/>
                    <a:pt x="9546" y="8381"/>
                  </a:cubicBezTo>
                  <a:cubicBezTo>
                    <a:pt x="9452" y="8507"/>
                    <a:pt x="9452" y="8633"/>
                    <a:pt x="9546" y="8759"/>
                  </a:cubicBezTo>
                  <a:lnTo>
                    <a:pt x="9798" y="9168"/>
                  </a:lnTo>
                  <a:lnTo>
                    <a:pt x="9231" y="9767"/>
                  </a:lnTo>
                  <a:lnTo>
                    <a:pt x="8790" y="9483"/>
                  </a:lnTo>
                  <a:cubicBezTo>
                    <a:pt x="8727" y="9452"/>
                    <a:pt x="8656" y="9436"/>
                    <a:pt x="8593" y="9436"/>
                  </a:cubicBezTo>
                  <a:cubicBezTo>
                    <a:pt x="8530" y="9436"/>
                    <a:pt x="8475" y="9452"/>
                    <a:pt x="8444" y="9483"/>
                  </a:cubicBezTo>
                  <a:cubicBezTo>
                    <a:pt x="7908" y="9861"/>
                    <a:pt x="7341" y="10082"/>
                    <a:pt x="6742" y="10208"/>
                  </a:cubicBezTo>
                  <a:cubicBezTo>
                    <a:pt x="6616" y="10239"/>
                    <a:pt x="6490" y="10334"/>
                    <a:pt x="6459" y="10428"/>
                  </a:cubicBezTo>
                  <a:lnTo>
                    <a:pt x="6333" y="10964"/>
                  </a:lnTo>
                  <a:lnTo>
                    <a:pt x="5514" y="10964"/>
                  </a:lnTo>
                  <a:lnTo>
                    <a:pt x="5388" y="10428"/>
                  </a:lnTo>
                  <a:cubicBezTo>
                    <a:pt x="5356" y="10334"/>
                    <a:pt x="5230" y="10208"/>
                    <a:pt x="5136" y="10208"/>
                  </a:cubicBezTo>
                  <a:cubicBezTo>
                    <a:pt x="4505" y="10082"/>
                    <a:pt x="3938" y="9861"/>
                    <a:pt x="3434" y="9483"/>
                  </a:cubicBezTo>
                  <a:cubicBezTo>
                    <a:pt x="3371" y="9452"/>
                    <a:pt x="3308" y="9436"/>
                    <a:pt x="3249" y="9436"/>
                  </a:cubicBezTo>
                  <a:cubicBezTo>
                    <a:pt x="3190" y="9436"/>
                    <a:pt x="3135" y="9452"/>
                    <a:pt x="3088" y="9483"/>
                  </a:cubicBezTo>
                  <a:lnTo>
                    <a:pt x="2647" y="9767"/>
                  </a:lnTo>
                  <a:lnTo>
                    <a:pt x="2048" y="9168"/>
                  </a:lnTo>
                  <a:lnTo>
                    <a:pt x="2332" y="8759"/>
                  </a:lnTo>
                  <a:cubicBezTo>
                    <a:pt x="2395" y="8633"/>
                    <a:pt x="2395" y="8475"/>
                    <a:pt x="2332" y="8381"/>
                  </a:cubicBezTo>
                  <a:cubicBezTo>
                    <a:pt x="1985" y="7877"/>
                    <a:pt x="1733" y="7278"/>
                    <a:pt x="1607" y="6711"/>
                  </a:cubicBezTo>
                  <a:cubicBezTo>
                    <a:pt x="1575" y="6585"/>
                    <a:pt x="1512" y="6459"/>
                    <a:pt x="1386" y="6427"/>
                  </a:cubicBezTo>
                  <a:lnTo>
                    <a:pt x="882" y="6301"/>
                  </a:lnTo>
                  <a:lnTo>
                    <a:pt x="882" y="5482"/>
                  </a:lnTo>
                  <a:lnTo>
                    <a:pt x="1386" y="5356"/>
                  </a:lnTo>
                  <a:cubicBezTo>
                    <a:pt x="1512" y="5325"/>
                    <a:pt x="1607" y="5199"/>
                    <a:pt x="1607" y="5073"/>
                  </a:cubicBezTo>
                  <a:cubicBezTo>
                    <a:pt x="1733" y="4442"/>
                    <a:pt x="1985" y="3907"/>
                    <a:pt x="2332" y="3371"/>
                  </a:cubicBezTo>
                  <a:cubicBezTo>
                    <a:pt x="2395" y="3277"/>
                    <a:pt x="2395" y="3151"/>
                    <a:pt x="2332" y="3025"/>
                  </a:cubicBezTo>
                  <a:lnTo>
                    <a:pt x="2048" y="2584"/>
                  </a:lnTo>
                  <a:lnTo>
                    <a:pt x="2647" y="2017"/>
                  </a:lnTo>
                  <a:lnTo>
                    <a:pt x="3088" y="2300"/>
                  </a:lnTo>
                  <a:cubicBezTo>
                    <a:pt x="3135" y="2332"/>
                    <a:pt x="3198" y="2347"/>
                    <a:pt x="3261" y="2347"/>
                  </a:cubicBezTo>
                  <a:cubicBezTo>
                    <a:pt x="3324" y="2347"/>
                    <a:pt x="3387" y="2332"/>
                    <a:pt x="3434" y="2300"/>
                  </a:cubicBezTo>
                  <a:cubicBezTo>
                    <a:pt x="3938" y="1922"/>
                    <a:pt x="4537" y="1702"/>
                    <a:pt x="5136" y="1576"/>
                  </a:cubicBezTo>
                  <a:cubicBezTo>
                    <a:pt x="5230" y="1544"/>
                    <a:pt x="5356" y="1450"/>
                    <a:pt x="5388" y="1292"/>
                  </a:cubicBezTo>
                  <a:lnTo>
                    <a:pt x="5514" y="756"/>
                  </a:lnTo>
                  <a:close/>
                  <a:moveTo>
                    <a:pt x="5167" y="0"/>
                  </a:moveTo>
                  <a:cubicBezTo>
                    <a:pt x="5009" y="0"/>
                    <a:pt x="4852" y="126"/>
                    <a:pt x="4852" y="284"/>
                  </a:cubicBezTo>
                  <a:lnTo>
                    <a:pt x="4694" y="882"/>
                  </a:lnTo>
                  <a:cubicBezTo>
                    <a:pt x="4127" y="977"/>
                    <a:pt x="3623" y="1229"/>
                    <a:pt x="3119" y="1513"/>
                  </a:cubicBezTo>
                  <a:lnTo>
                    <a:pt x="2615" y="1197"/>
                  </a:lnTo>
                  <a:cubicBezTo>
                    <a:pt x="2557" y="1154"/>
                    <a:pt x="2485" y="1130"/>
                    <a:pt x="2412" y="1130"/>
                  </a:cubicBezTo>
                  <a:cubicBezTo>
                    <a:pt x="2327" y="1130"/>
                    <a:pt x="2242" y="1161"/>
                    <a:pt x="2174" y="1229"/>
                  </a:cubicBezTo>
                  <a:lnTo>
                    <a:pt x="1197" y="2206"/>
                  </a:lnTo>
                  <a:cubicBezTo>
                    <a:pt x="1071" y="2332"/>
                    <a:pt x="1071" y="2489"/>
                    <a:pt x="1134" y="2647"/>
                  </a:cubicBezTo>
                  <a:lnTo>
                    <a:pt x="1449" y="3151"/>
                  </a:lnTo>
                  <a:cubicBezTo>
                    <a:pt x="1134" y="3623"/>
                    <a:pt x="945" y="4159"/>
                    <a:pt x="819" y="4726"/>
                  </a:cubicBezTo>
                  <a:lnTo>
                    <a:pt x="284" y="4884"/>
                  </a:lnTo>
                  <a:cubicBezTo>
                    <a:pt x="126" y="4915"/>
                    <a:pt x="0" y="5041"/>
                    <a:pt x="0" y="5199"/>
                  </a:cubicBezTo>
                  <a:lnTo>
                    <a:pt x="0" y="6585"/>
                  </a:lnTo>
                  <a:cubicBezTo>
                    <a:pt x="0" y="6742"/>
                    <a:pt x="126" y="6868"/>
                    <a:pt x="284" y="6900"/>
                  </a:cubicBezTo>
                  <a:lnTo>
                    <a:pt x="819" y="7057"/>
                  </a:lnTo>
                  <a:cubicBezTo>
                    <a:pt x="945" y="7593"/>
                    <a:pt x="1197" y="8129"/>
                    <a:pt x="1449" y="8633"/>
                  </a:cubicBezTo>
                  <a:lnTo>
                    <a:pt x="1134" y="9137"/>
                  </a:lnTo>
                  <a:cubicBezTo>
                    <a:pt x="1071" y="9263"/>
                    <a:pt x="1071" y="9452"/>
                    <a:pt x="1197" y="9578"/>
                  </a:cubicBezTo>
                  <a:lnTo>
                    <a:pt x="2174" y="10554"/>
                  </a:lnTo>
                  <a:cubicBezTo>
                    <a:pt x="2242" y="10622"/>
                    <a:pt x="2318" y="10653"/>
                    <a:pt x="2399" y="10653"/>
                  </a:cubicBezTo>
                  <a:cubicBezTo>
                    <a:pt x="2469" y="10653"/>
                    <a:pt x="2542" y="10630"/>
                    <a:pt x="2615" y="10586"/>
                  </a:cubicBezTo>
                  <a:lnTo>
                    <a:pt x="3119" y="10271"/>
                  </a:lnTo>
                  <a:cubicBezTo>
                    <a:pt x="3592" y="10586"/>
                    <a:pt x="4127" y="10806"/>
                    <a:pt x="4694" y="10901"/>
                  </a:cubicBezTo>
                  <a:lnTo>
                    <a:pt x="4852" y="11468"/>
                  </a:lnTo>
                  <a:cubicBezTo>
                    <a:pt x="4883" y="11626"/>
                    <a:pt x="5009" y="11752"/>
                    <a:pt x="5167" y="11752"/>
                  </a:cubicBezTo>
                  <a:lnTo>
                    <a:pt x="6553" y="11752"/>
                  </a:lnTo>
                  <a:cubicBezTo>
                    <a:pt x="6711" y="11752"/>
                    <a:pt x="6805" y="11626"/>
                    <a:pt x="6868" y="11468"/>
                  </a:cubicBezTo>
                  <a:lnTo>
                    <a:pt x="7026" y="10901"/>
                  </a:lnTo>
                  <a:cubicBezTo>
                    <a:pt x="7561" y="10806"/>
                    <a:pt x="8065" y="10554"/>
                    <a:pt x="8601" y="10271"/>
                  </a:cubicBezTo>
                  <a:lnTo>
                    <a:pt x="9105" y="10586"/>
                  </a:lnTo>
                  <a:cubicBezTo>
                    <a:pt x="9164" y="10630"/>
                    <a:pt x="9236" y="10653"/>
                    <a:pt x="9309" y="10653"/>
                  </a:cubicBezTo>
                  <a:cubicBezTo>
                    <a:pt x="9393" y="10653"/>
                    <a:pt x="9479" y="10622"/>
                    <a:pt x="9546" y="10554"/>
                  </a:cubicBezTo>
                  <a:lnTo>
                    <a:pt x="10523" y="9578"/>
                  </a:lnTo>
                  <a:cubicBezTo>
                    <a:pt x="10649" y="9452"/>
                    <a:pt x="10649" y="9294"/>
                    <a:pt x="10554" y="9137"/>
                  </a:cubicBezTo>
                  <a:lnTo>
                    <a:pt x="10239" y="8633"/>
                  </a:lnTo>
                  <a:cubicBezTo>
                    <a:pt x="10554" y="8160"/>
                    <a:pt x="10743" y="7656"/>
                    <a:pt x="10869" y="7057"/>
                  </a:cubicBezTo>
                  <a:lnTo>
                    <a:pt x="11468" y="6900"/>
                  </a:lnTo>
                  <a:cubicBezTo>
                    <a:pt x="11626" y="6868"/>
                    <a:pt x="11752" y="6742"/>
                    <a:pt x="11752" y="6585"/>
                  </a:cubicBezTo>
                  <a:lnTo>
                    <a:pt x="11752" y="5199"/>
                  </a:lnTo>
                  <a:cubicBezTo>
                    <a:pt x="11752" y="5041"/>
                    <a:pt x="11626" y="4915"/>
                    <a:pt x="11468" y="4884"/>
                  </a:cubicBezTo>
                  <a:lnTo>
                    <a:pt x="10869" y="4726"/>
                  </a:lnTo>
                  <a:cubicBezTo>
                    <a:pt x="10743" y="4159"/>
                    <a:pt x="10523" y="3655"/>
                    <a:pt x="10239" y="3151"/>
                  </a:cubicBezTo>
                  <a:lnTo>
                    <a:pt x="10554" y="2647"/>
                  </a:lnTo>
                  <a:cubicBezTo>
                    <a:pt x="10649" y="2521"/>
                    <a:pt x="10649" y="2332"/>
                    <a:pt x="10523" y="2206"/>
                  </a:cubicBezTo>
                  <a:lnTo>
                    <a:pt x="9546" y="1229"/>
                  </a:lnTo>
                  <a:cubicBezTo>
                    <a:pt x="9479" y="1161"/>
                    <a:pt x="9402" y="1130"/>
                    <a:pt x="9321" y="1130"/>
                  </a:cubicBezTo>
                  <a:cubicBezTo>
                    <a:pt x="9251" y="1130"/>
                    <a:pt x="9178" y="1154"/>
                    <a:pt x="9105" y="1197"/>
                  </a:cubicBezTo>
                  <a:lnTo>
                    <a:pt x="8601" y="1513"/>
                  </a:lnTo>
                  <a:cubicBezTo>
                    <a:pt x="8128" y="1197"/>
                    <a:pt x="7593" y="977"/>
                    <a:pt x="7026" y="882"/>
                  </a:cubicBezTo>
                  <a:lnTo>
                    <a:pt x="6868" y="284"/>
                  </a:lnTo>
                  <a:cubicBezTo>
                    <a:pt x="6805" y="126"/>
                    <a:pt x="6711" y="0"/>
                    <a:pt x="6553" y="0"/>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37" name="Google Shape;2018;p52">
              <a:extLst>
                <a:ext uri="{FF2B5EF4-FFF2-40B4-BE49-F238E27FC236}">
                  <a16:creationId xmlns:a16="http://schemas.microsoft.com/office/drawing/2014/main" id="{24B00ABE-A09B-550F-2882-4877C94D2F6A}"/>
                </a:ext>
              </a:extLst>
            </p:cNvPr>
            <p:cNvSpPr/>
            <p:nvPr/>
          </p:nvSpPr>
          <p:spPr>
            <a:xfrm>
              <a:off x="-4521500" y="2099400"/>
              <a:ext cx="189050" cy="188275"/>
            </a:xfrm>
            <a:custGeom>
              <a:avLst/>
              <a:gdLst/>
              <a:ahLst/>
              <a:cxnLst/>
              <a:rect l="l" t="t" r="r" b="b"/>
              <a:pathLst>
                <a:path w="7562" h="7531" extrusionOk="0">
                  <a:moveTo>
                    <a:pt x="3750" y="662"/>
                  </a:moveTo>
                  <a:cubicBezTo>
                    <a:pt x="5451" y="662"/>
                    <a:pt x="6837" y="2017"/>
                    <a:pt x="6837" y="3718"/>
                  </a:cubicBezTo>
                  <a:cubicBezTo>
                    <a:pt x="6869" y="5104"/>
                    <a:pt x="6049" y="6239"/>
                    <a:pt x="4821" y="6648"/>
                  </a:cubicBezTo>
                  <a:lnTo>
                    <a:pt x="4821" y="5892"/>
                  </a:lnTo>
                  <a:cubicBezTo>
                    <a:pt x="5640" y="5514"/>
                    <a:pt x="6207" y="4663"/>
                    <a:pt x="6207" y="3718"/>
                  </a:cubicBezTo>
                  <a:cubicBezTo>
                    <a:pt x="6207" y="2710"/>
                    <a:pt x="5577" y="1796"/>
                    <a:pt x="4569" y="1481"/>
                  </a:cubicBezTo>
                  <a:cubicBezTo>
                    <a:pt x="4535" y="1472"/>
                    <a:pt x="4501" y="1467"/>
                    <a:pt x="4468" y="1467"/>
                  </a:cubicBezTo>
                  <a:cubicBezTo>
                    <a:pt x="4278" y="1467"/>
                    <a:pt x="4096" y="1609"/>
                    <a:pt x="4096" y="1796"/>
                  </a:cubicBezTo>
                  <a:lnTo>
                    <a:pt x="4096" y="3372"/>
                  </a:lnTo>
                  <a:lnTo>
                    <a:pt x="3435" y="3372"/>
                  </a:lnTo>
                  <a:lnTo>
                    <a:pt x="3435" y="1796"/>
                  </a:lnTo>
                  <a:cubicBezTo>
                    <a:pt x="3435" y="1609"/>
                    <a:pt x="3276" y="1467"/>
                    <a:pt x="3073" y="1467"/>
                  </a:cubicBezTo>
                  <a:cubicBezTo>
                    <a:pt x="3037" y="1467"/>
                    <a:pt x="3000" y="1472"/>
                    <a:pt x="2962" y="1481"/>
                  </a:cubicBezTo>
                  <a:cubicBezTo>
                    <a:pt x="2017" y="1828"/>
                    <a:pt x="1355" y="2742"/>
                    <a:pt x="1355" y="3718"/>
                  </a:cubicBezTo>
                  <a:cubicBezTo>
                    <a:pt x="1355" y="4663"/>
                    <a:pt x="1891" y="5514"/>
                    <a:pt x="2741" y="5892"/>
                  </a:cubicBezTo>
                  <a:lnTo>
                    <a:pt x="2741" y="6648"/>
                  </a:lnTo>
                  <a:cubicBezTo>
                    <a:pt x="1544" y="6207"/>
                    <a:pt x="694" y="5073"/>
                    <a:pt x="694" y="3718"/>
                  </a:cubicBezTo>
                  <a:cubicBezTo>
                    <a:pt x="694" y="2017"/>
                    <a:pt x="2048" y="662"/>
                    <a:pt x="3750" y="662"/>
                  </a:cubicBezTo>
                  <a:close/>
                  <a:moveTo>
                    <a:pt x="4852" y="2363"/>
                  </a:moveTo>
                  <a:cubicBezTo>
                    <a:pt x="5293" y="2679"/>
                    <a:pt x="5514" y="3183"/>
                    <a:pt x="5514" y="3718"/>
                  </a:cubicBezTo>
                  <a:cubicBezTo>
                    <a:pt x="5514" y="4443"/>
                    <a:pt x="5041" y="5104"/>
                    <a:pt x="4380" y="5356"/>
                  </a:cubicBezTo>
                  <a:cubicBezTo>
                    <a:pt x="4254" y="5388"/>
                    <a:pt x="4159" y="5545"/>
                    <a:pt x="4159" y="5671"/>
                  </a:cubicBezTo>
                  <a:lnTo>
                    <a:pt x="4159" y="6806"/>
                  </a:lnTo>
                  <a:lnTo>
                    <a:pt x="3781" y="6806"/>
                  </a:lnTo>
                  <a:cubicBezTo>
                    <a:pt x="3734" y="6821"/>
                    <a:pt x="3679" y="6829"/>
                    <a:pt x="3624" y="6829"/>
                  </a:cubicBezTo>
                  <a:cubicBezTo>
                    <a:pt x="3568" y="6829"/>
                    <a:pt x="3513" y="6821"/>
                    <a:pt x="3466" y="6806"/>
                  </a:cubicBezTo>
                  <a:lnTo>
                    <a:pt x="3466" y="5671"/>
                  </a:lnTo>
                  <a:cubicBezTo>
                    <a:pt x="3466" y="5514"/>
                    <a:pt x="3403" y="5388"/>
                    <a:pt x="3246" y="5356"/>
                  </a:cubicBezTo>
                  <a:cubicBezTo>
                    <a:pt x="2584" y="5104"/>
                    <a:pt x="2111" y="4443"/>
                    <a:pt x="2111" y="3718"/>
                  </a:cubicBezTo>
                  <a:cubicBezTo>
                    <a:pt x="2111" y="3183"/>
                    <a:pt x="2363" y="2679"/>
                    <a:pt x="2773" y="2363"/>
                  </a:cubicBezTo>
                  <a:lnTo>
                    <a:pt x="2773" y="3718"/>
                  </a:lnTo>
                  <a:cubicBezTo>
                    <a:pt x="2773" y="3939"/>
                    <a:pt x="2930" y="4096"/>
                    <a:pt x="3120" y="4096"/>
                  </a:cubicBezTo>
                  <a:lnTo>
                    <a:pt x="4506" y="4096"/>
                  </a:lnTo>
                  <a:cubicBezTo>
                    <a:pt x="4695" y="4096"/>
                    <a:pt x="4852" y="3939"/>
                    <a:pt x="4852" y="3718"/>
                  </a:cubicBezTo>
                  <a:lnTo>
                    <a:pt x="4852" y="2363"/>
                  </a:lnTo>
                  <a:close/>
                  <a:moveTo>
                    <a:pt x="3781" y="1"/>
                  </a:moveTo>
                  <a:cubicBezTo>
                    <a:pt x="1702" y="1"/>
                    <a:pt x="1" y="1670"/>
                    <a:pt x="1" y="3781"/>
                  </a:cubicBezTo>
                  <a:cubicBezTo>
                    <a:pt x="1" y="5861"/>
                    <a:pt x="1702" y="7530"/>
                    <a:pt x="3781" y="7530"/>
                  </a:cubicBezTo>
                  <a:cubicBezTo>
                    <a:pt x="5892" y="7530"/>
                    <a:pt x="7562" y="5861"/>
                    <a:pt x="7562" y="3781"/>
                  </a:cubicBezTo>
                  <a:cubicBezTo>
                    <a:pt x="7562" y="1670"/>
                    <a:pt x="5892" y="1"/>
                    <a:pt x="3781"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grpSp>
      <p:sp>
        <p:nvSpPr>
          <p:cNvPr id="7" name="TextBox 6">
            <a:extLst>
              <a:ext uri="{FF2B5EF4-FFF2-40B4-BE49-F238E27FC236}">
                <a16:creationId xmlns:a16="http://schemas.microsoft.com/office/drawing/2014/main" id="{9F7C19DC-AEDA-2A17-4DBD-BEF6162A14F3}"/>
              </a:ext>
            </a:extLst>
          </p:cNvPr>
          <p:cNvSpPr txBox="1"/>
          <p:nvPr/>
        </p:nvSpPr>
        <p:spPr>
          <a:xfrm>
            <a:off x="613423" y="5996620"/>
            <a:ext cx="10973641" cy="369332"/>
          </a:xfrm>
          <a:prstGeom prst="rect">
            <a:avLst/>
          </a:prstGeom>
          <a:solidFill>
            <a:schemeClr val="bg1">
              <a:lumMod val="85000"/>
            </a:schemeClr>
          </a:solidFill>
          <a:ln>
            <a:noFill/>
          </a:ln>
        </p:spPr>
        <p:txBody>
          <a:bodyPr wrap="square" lIns="91440" tIns="45720" rIns="91440" bIns="45720" rtlCol="0" anchor="t">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CA" b="0" i="0" u="none" strike="noStrike" kern="1200" cap="none" spc="0" normalizeH="0" baseline="0" noProof="0" dirty="0">
                <a:ln>
                  <a:noFill/>
                </a:ln>
                <a:solidFill>
                  <a:prstClr val="black"/>
                </a:solidFill>
                <a:effectLst/>
                <a:uLnTx/>
                <a:uFillTx/>
                <a:latin typeface="Calibri" panose="020F0502020204030204" pitchFamily="34" charset="0"/>
                <a:ea typeface="Tahoma"/>
                <a:cs typeface="Calibri" panose="020F0502020204030204" pitchFamily="34" charset="0"/>
              </a:rPr>
              <a:t>…establishing a baseline for assessing progress and identifying gap areas</a:t>
            </a:r>
            <a:endParaRPr kumimoji="0" lang="en-CA"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D206B14B-2ACE-DBFC-66A0-F8A2590940B3}"/>
              </a:ext>
            </a:extLst>
          </p:cNvPr>
          <p:cNvSpPr/>
          <p:nvPr/>
        </p:nvSpPr>
        <p:spPr>
          <a:xfrm>
            <a:off x="9189248" y="1315969"/>
            <a:ext cx="2195686" cy="4431906"/>
          </a:xfrm>
          <a:prstGeom prst="rect">
            <a:avLst/>
          </a:prstGeom>
          <a:noFill/>
          <a:ln w="28575" cap="flat" cmpd="sng" algn="ctr">
            <a:solidFill>
              <a:schemeClr val="bg1">
                <a:lumMod val="6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t"/>
          <a:lstStyle/>
          <a:p>
            <a:pPr marL="0" marR="0" lvl="0" indent="0" algn="ctr" defTabSz="457200" rtl="0" eaLnBrk="1" fontAlgn="base" latinLnBrk="0" hangingPunct="1">
              <a:lnSpc>
                <a:spcPct val="100000"/>
              </a:lnSpc>
              <a:spcBef>
                <a:spcPts val="0"/>
              </a:spcBef>
              <a:spcAft>
                <a:spcPct val="0"/>
              </a:spcAft>
              <a:buClrTx/>
              <a:buSzTx/>
              <a:buFontTx/>
              <a:buNone/>
              <a:tabLst/>
              <a:defRPr/>
            </a:pPr>
            <a:endParaRPr kumimoji="0" lang="en-US" sz="5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base" latinLnBrk="0" hangingPunct="1">
              <a:lnSpc>
                <a:spcPct val="100000"/>
              </a:lnSpc>
              <a:spcBef>
                <a:spcPts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Example: the cost and availability of helium are affecting many WMO Members</a:t>
            </a:r>
            <a:endParaRPr kumimoji="0" lang="en-CA" sz="1400" b="1" i="0" u="none" strike="noStrike" kern="1200" cap="none" spc="0" normalizeH="0" baseline="0" noProof="0">
              <a:ln>
                <a:noFill/>
              </a:ln>
              <a:solidFill>
                <a:srgbClr val="4BACC6"/>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A8CB2A65-F6F4-38E3-FF37-BCB37E00DE9F}"/>
              </a:ext>
            </a:extLst>
          </p:cNvPr>
          <p:cNvSpPr txBox="1"/>
          <p:nvPr/>
        </p:nvSpPr>
        <p:spPr>
          <a:xfrm>
            <a:off x="9342283" y="2679762"/>
            <a:ext cx="1889616" cy="830997"/>
          </a:xfrm>
          <a:prstGeom prst="rect">
            <a:avLst/>
          </a:prstGeom>
          <a:noFill/>
        </p:spPr>
        <p:txBody>
          <a:bodyPr wrap="square">
            <a:spAutoFit/>
          </a:bodyPr>
          <a:lstStyle/>
          <a:p>
            <a:pPr marL="0" marR="0" lvl="0" indent="0" algn="ctr" defTabSz="457200" rtl="0" eaLnBrk="1" fontAlgn="base" latinLnBrk="0" hangingPunct="1">
              <a:lnSpc>
                <a:spcPct val="100000"/>
              </a:lnSpc>
              <a:spcBef>
                <a:spcPct val="0"/>
              </a:spcBef>
              <a:spcAft>
                <a:spcPts val="2133"/>
              </a:spcAft>
              <a:buClrTx/>
              <a:buSzTx/>
              <a:buFontTx/>
              <a:buNone/>
              <a:tabLst/>
              <a:defRPr/>
            </a:pPr>
            <a:r>
              <a:rPr kumimoji="0" lang="en-US" sz="1200" b="0" i="0" u="none" strike="noStrike" kern="1200" cap="none" spc="0" normalizeH="0" baseline="0" noProof="0">
                <a:ln>
                  <a:noFill/>
                </a:ln>
                <a:solidFill>
                  <a:srgbClr val="046977"/>
                </a:solidFill>
                <a:effectLst/>
                <a:uLnTx/>
                <a:uFillTx/>
                <a:latin typeface="Calibri" panose="020F0502020204030204" pitchFamily="34" charset="0"/>
                <a:ea typeface="ヒラギノ角ゴ Pro W3" pitchFamily="127" charset="-128"/>
                <a:cs typeface="Calibri" panose="020F0502020204030204" pitchFamily="34" charset="0"/>
              </a:rPr>
              <a:t>Have replaced or are replacing helium with hydrogen gas for upper air, atmospheric chemistry </a:t>
            </a:r>
            <a:r>
              <a:rPr kumimoji="0" lang="en-US" sz="1200" b="0" i="0" u="none" strike="noStrike" kern="1200" cap="none" spc="0" normalizeH="0" baseline="0" noProof="0" err="1">
                <a:ln>
                  <a:noFill/>
                </a:ln>
                <a:solidFill>
                  <a:srgbClr val="046977"/>
                </a:solidFill>
                <a:effectLst/>
                <a:uLnTx/>
                <a:uFillTx/>
                <a:latin typeface="Calibri" panose="020F0502020204030204" pitchFamily="34" charset="0"/>
                <a:ea typeface="ヒラギノ角ゴ Pro W3" pitchFamily="127" charset="-128"/>
                <a:cs typeface="Calibri" panose="020F0502020204030204" pitchFamily="34" charset="0"/>
              </a:rPr>
              <a:t>obs</a:t>
            </a:r>
            <a:endParaRPr kumimoji="0" lang="en-US" sz="1100" b="0" i="0" u="none" strike="noStrike" kern="1200" cap="none" spc="0" normalizeH="0" baseline="0" noProof="0">
              <a:ln>
                <a:noFill/>
              </a:ln>
              <a:solidFill>
                <a:srgbClr val="046977"/>
              </a:solidFill>
              <a:effectLst/>
              <a:uLnTx/>
              <a:uFillTx/>
              <a:latin typeface="Calibri" panose="020F0502020204030204" pitchFamily="34" charset="0"/>
              <a:ea typeface="Roboto"/>
              <a:cs typeface="Calibri" panose="020F0502020204030204" pitchFamily="34" charset="0"/>
              <a:sym typeface="Roboto"/>
            </a:endParaRPr>
          </a:p>
        </p:txBody>
      </p:sp>
      <p:sp>
        <p:nvSpPr>
          <p:cNvPr id="12" name="TextBox 11">
            <a:extLst>
              <a:ext uri="{FF2B5EF4-FFF2-40B4-BE49-F238E27FC236}">
                <a16:creationId xmlns:a16="http://schemas.microsoft.com/office/drawing/2014/main" id="{32DEFA6E-1FE5-19FF-BD39-14F5C3D9AE76}"/>
              </a:ext>
            </a:extLst>
          </p:cNvPr>
          <p:cNvSpPr txBox="1"/>
          <p:nvPr/>
        </p:nvSpPr>
        <p:spPr>
          <a:xfrm>
            <a:off x="9389447" y="4952627"/>
            <a:ext cx="1805812" cy="646331"/>
          </a:xfrm>
          <a:prstGeom prst="rect">
            <a:avLst/>
          </a:prstGeom>
          <a:noFill/>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1200" b="0" i="0" u="none" strike="noStrike" kern="1200" cap="none" spc="0" normalizeH="0" baseline="0" noProof="0">
                <a:ln>
                  <a:noFill/>
                </a:ln>
                <a:solidFill>
                  <a:srgbClr val="4BACC6">
                    <a:lumMod val="75000"/>
                  </a:srgbClr>
                </a:solidFill>
                <a:effectLst/>
                <a:uLnTx/>
                <a:uFillTx/>
                <a:latin typeface="Calibri" panose="020F0502020204030204" pitchFamily="34" charset="0"/>
                <a:ea typeface="ヒラギノ角ゴ Pro W3" pitchFamily="127" charset="-128"/>
                <a:cs typeface="Calibri" panose="020F0502020204030204" pitchFamily="34" charset="0"/>
              </a:rPr>
              <a:t>Use or are exploring alternative hydrogen production systems</a:t>
            </a:r>
          </a:p>
        </p:txBody>
      </p:sp>
      <p:sp>
        <p:nvSpPr>
          <p:cNvPr id="16" name="TextBox 15">
            <a:extLst>
              <a:ext uri="{FF2B5EF4-FFF2-40B4-BE49-F238E27FC236}">
                <a16:creationId xmlns:a16="http://schemas.microsoft.com/office/drawing/2014/main" id="{FE9649E0-BF59-27EB-7521-EC1594E4E013}"/>
              </a:ext>
            </a:extLst>
          </p:cNvPr>
          <p:cNvSpPr txBox="1"/>
          <p:nvPr/>
        </p:nvSpPr>
        <p:spPr>
          <a:xfrm>
            <a:off x="9381619" y="3900378"/>
            <a:ext cx="1814378" cy="646331"/>
          </a:xfrm>
          <a:prstGeom prst="rect">
            <a:avLst/>
          </a:prstGeom>
          <a:noFill/>
        </p:spPr>
        <p:txBody>
          <a:bodyPr wrap="square">
            <a:spAutoFit/>
          </a:bodyPr>
          <a:lstStyle/>
          <a:p>
            <a:pPr marL="0" marR="0" lvl="0" indent="0" algn="ctr" defTabSz="457200" rtl="0" eaLnBrk="1" fontAlgn="base" latinLnBrk="0" hangingPunct="1">
              <a:lnSpc>
                <a:spcPct val="100000"/>
              </a:lnSpc>
              <a:spcBef>
                <a:spcPct val="0"/>
              </a:spcBef>
              <a:spcAft>
                <a:spcPts val="2133"/>
              </a:spcAft>
              <a:buClrTx/>
              <a:buSzTx/>
              <a:buFontTx/>
              <a:buNone/>
              <a:tabLst/>
              <a:defRPr/>
            </a:pPr>
            <a:r>
              <a:rPr kumimoji="0" lang="en-US" sz="1200" b="0" i="0" u="none" strike="noStrike" kern="1200" cap="none" spc="0" normalizeH="0" baseline="0" noProof="0">
                <a:ln>
                  <a:noFill/>
                </a:ln>
                <a:solidFill>
                  <a:srgbClr val="4BACC6"/>
                </a:solidFill>
                <a:effectLst/>
                <a:uLnTx/>
                <a:uFillTx/>
                <a:latin typeface="Calibri" panose="020F0502020204030204" pitchFamily="34" charset="0"/>
                <a:ea typeface="ヒラギノ角ゴ Pro W3" pitchFamily="127" charset="-128"/>
                <a:cs typeface="Calibri" panose="020F0502020204030204" pitchFamily="34" charset="0"/>
              </a:rPr>
              <a:t>Use a chemical alkaline process for hydrogen generation</a:t>
            </a:r>
            <a:endParaRPr kumimoji="0" lang="en-US" sz="1100" b="0" i="0" u="none" strike="noStrike" kern="1200" cap="none" spc="0" normalizeH="0" baseline="0" noProof="0">
              <a:ln>
                <a:noFill/>
              </a:ln>
              <a:solidFill>
                <a:srgbClr val="4BACC6"/>
              </a:solidFill>
              <a:effectLst/>
              <a:uLnTx/>
              <a:uFillTx/>
              <a:latin typeface="Calibri" panose="020F0502020204030204" pitchFamily="34" charset="0"/>
              <a:ea typeface="Roboto"/>
              <a:cs typeface="Calibri" panose="020F0502020204030204" pitchFamily="34" charset="0"/>
              <a:sym typeface="Roboto"/>
            </a:endParaRPr>
          </a:p>
        </p:txBody>
      </p:sp>
      <p:sp>
        <p:nvSpPr>
          <p:cNvPr id="17" name="Google Shape;1322;p35">
            <a:extLst>
              <a:ext uri="{FF2B5EF4-FFF2-40B4-BE49-F238E27FC236}">
                <a16:creationId xmlns:a16="http://schemas.microsoft.com/office/drawing/2014/main" id="{D842F548-E65C-F206-5A6A-D5DD825EC61B}"/>
              </a:ext>
            </a:extLst>
          </p:cNvPr>
          <p:cNvSpPr txBox="1"/>
          <p:nvPr/>
        </p:nvSpPr>
        <p:spPr>
          <a:xfrm>
            <a:off x="9794827" y="2504281"/>
            <a:ext cx="717964" cy="143001"/>
          </a:xfrm>
          <a:prstGeom prst="rect">
            <a:avLst/>
          </a:prstGeom>
          <a:noFill/>
          <a:ln>
            <a:noFill/>
          </a:ln>
        </p:spPr>
        <p:txBody>
          <a:bodyPr spcFirstLastPara="1" wrap="square" lIns="0" tIns="121900" rIns="0" bIns="12190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 sz="1800" b="0" i="0" u="none" strike="noStrike" kern="1200" cap="none" spc="0" normalizeH="0" baseline="0" noProof="0">
                <a:ln>
                  <a:noFill/>
                </a:ln>
                <a:solidFill>
                  <a:srgbClr val="046977"/>
                </a:solidFill>
                <a:effectLst/>
                <a:uLnTx/>
                <a:uFillTx/>
                <a:latin typeface="Calibri" panose="020F0502020204030204" pitchFamily="34" charset="0"/>
                <a:ea typeface="ヒラギノ角ゴ Pro W3" pitchFamily="127" charset="-128"/>
                <a:cs typeface="Calibri" panose="020F0502020204030204" pitchFamily="34" charset="0"/>
                <a:sym typeface="Fira Sans Extra Condensed Medium"/>
              </a:rPr>
              <a:t>34%</a:t>
            </a:r>
            <a:endParaRPr kumimoji="0" sz="1800" b="0" i="0" u="none" strike="noStrike" kern="1200" cap="none" spc="0" normalizeH="0" baseline="0" noProof="0">
              <a:ln>
                <a:noFill/>
              </a:ln>
              <a:solidFill>
                <a:srgbClr val="046977"/>
              </a:solidFill>
              <a:effectLst/>
              <a:uLnTx/>
              <a:uFillTx/>
              <a:latin typeface="Calibri" panose="020F0502020204030204" pitchFamily="34" charset="0"/>
              <a:ea typeface="ヒラギノ角ゴ Pro W3" pitchFamily="127" charset="-128"/>
              <a:cs typeface="Calibri" panose="020F0502020204030204" pitchFamily="34" charset="0"/>
              <a:sym typeface="Fira Sans Extra Condensed Medium"/>
            </a:endParaRPr>
          </a:p>
        </p:txBody>
      </p:sp>
      <p:sp>
        <p:nvSpPr>
          <p:cNvPr id="21" name="TextBox 20">
            <a:extLst>
              <a:ext uri="{FF2B5EF4-FFF2-40B4-BE49-F238E27FC236}">
                <a16:creationId xmlns:a16="http://schemas.microsoft.com/office/drawing/2014/main" id="{26A88862-530C-C321-C40A-5BB64AD60BB7}"/>
              </a:ext>
            </a:extLst>
          </p:cNvPr>
          <p:cNvSpPr txBox="1"/>
          <p:nvPr/>
        </p:nvSpPr>
        <p:spPr>
          <a:xfrm>
            <a:off x="9799215" y="3608617"/>
            <a:ext cx="725821" cy="369332"/>
          </a:xfrm>
          <a:prstGeom prst="rect">
            <a:avLst/>
          </a:prstGeom>
          <a:noFill/>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 sz="1800" b="0" i="0" u="none" strike="noStrike" kern="1200" cap="none" spc="0" normalizeH="0" baseline="0" noProof="0">
                <a:ln>
                  <a:noFill/>
                </a:ln>
                <a:solidFill>
                  <a:srgbClr val="4BACC6"/>
                </a:solidFill>
                <a:effectLst/>
                <a:uLnTx/>
                <a:uFillTx/>
                <a:latin typeface="Calibri" panose="020F0502020204030204" pitchFamily="34" charset="0"/>
                <a:ea typeface="ヒラギノ角ゴ Pro W3" pitchFamily="127" charset="-128"/>
                <a:cs typeface="Calibri" panose="020F0502020204030204" pitchFamily="34" charset="0"/>
                <a:sym typeface="Fira Sans Extra Condensed Medium"/>
              </a:rPr>
              <a:t>14%</a:t>
            </a:r>
          </a:p>
        </p:txBody>
      </p:sp>
      <p:sp>
        <p:nvSpPr>
          <p:cNvPr id="22" name="TextBox 21">
            <a:extLst>
              <a:ext uri="{FF2B5EF4-FFF2-40B4-BE49-F238E27FC236}">
                <a16:creationId xmlns:a16="http://schemas.microsoft.com/office/drawing/2014/main" id="{08F0F5F1-19A2-A5B5-8090-E6CD6000C222}"/>
              </a:ext>
            </a:extLst>
          </p:cNvPr>
          <p:cNvSpPr txBox="1"/>
          <p:nvPr/>
        </p:nvSpPr>
        <p:spPr>
          <a:xfrm>
            <a:off x="9798477" y="4677723"/>
            <a:ext cx="732981" cy="369332"/>
          </a:xfrm>
          <a:prstGeom prst="rect">
            <a:avLst/>
          </a:prstGeom>
          <a:noFill/>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 sz="1800" b="0" i="0" u="none" strike="noStrike" kern="1200" cap="none" spc="0" normalizeH="0" baseline="0" noProof="0">
                <a:ln>
                  <a:noFill/>
                </a:ln>
                <a:solidFill>
                  <a:srgbClr val="4BACC6">
                    <a:lumMod val="75000"/>
                  </a:srgbClr>
                </a:solidFill>
                <a:effectLst/>
                <a:uLnTx/>
                <a:uFillTx/>
                <a:latin typeface="Calibri" panose="020F0502020204030204" pitchFamily="34" charset="0"/>
                <a:ea typeface="ヒラギノ角ゴ Pro W3" pitchFamily="127" charset="-128"/>
                <a:cs typeface="Calibri" panose="020F0502020204030204" pitchFamily="34" charset="0"/>
                <a:sym typeface="Fira Sans Extra Condensed Medium"/>
              </a:rPr>
              <a:t>15%</a:t>
            </a:r>
          </a:p>
        </p:txBody>
      </p:sp>
      <p:grpSp>
        <p:nvGrpSpPr>
          <p:cNvPr id="47" name="Google Shape;11294;p70">
            <a:extLst>
              <a:ext uri="{FF2B5EF4-FFF2-40B4-BE49-F238E27FC236}">
                <a16:creationId xmlns:a16="http://schemas.microsoft.com/office/drawing/2014/main" id="{8197BB7C-0754-F5C3-0496-7FE87AEDCA47}"/>
              </a:ext>
            </a:extLst>
          </p:cNvPr>
          <p:cNvGrpSpPr/>
          <p:nvPr/>
        </p:nvGrpSpPr>
        <p:grpSpPr>
          <a:xfrm>
            <a:off x="10437808" y="2487853"/>
            <a:ext cx="180000" cy="180000"/>
            <a:chOff x="1284212" y="1963766"/>
            <a:chExt cx="379489" cy="366046"/>
          </a:xfrm>
          <a:solidFill>
            <a:srgbClr val="046977"/>
          </a:solidFill>
        </p:grpSpPr>
        <p:sp>
          <p:nvSpPr>
            <p:cNvPr id="48" name="Google Shape;11295;p70">
              <a:extLst>
                <a:ext uri="{FF2B5EF4-FFF2-40B4-BE49-F238E27FC236}">
                  <a16:creationId xmlns:a16="http://schemas.microsoft.com/office/drawing/2014/main" id="{BD3D7B1F-6EA3-B495-60C0-65A341304E67}"/>
                </a:ext>
              </a:extLst>
            </p:cNvPr>
            <p:cNvSpPr/>
            <p:nvPr/>
          </p:nvSpPr>
          <p:spPr>
            <a:xfrm>
              <a:off x="1436861" y="2112975"/>
              <a:ext cx="69444" cy="68902"/>
            </a:xfrm>
            <a:custGeom>
              <a:avLst/>
              <a:gdLst/>
              <a:ahLst/>
              <a:cxnLst/>
              <a:rect l="l" t="t" r="r" b="b"/>
              <a:pathLst>
                <a:path w="2180" h="2163" extrusionOk="0">
                  <a:moveTo>
                    <a:pt x="1086" y="1"/>
                  </a:moveTo>
                  <a:cubicBezTo>
                    <a:pt x="526" y="1"/>
                    <a:pt x="0" y="443"/>
                    <a:pt x="0" y="1079"/>
                  </a:cubicBezTo>
                  <a:cubicBezTo>
                    <a:pt x="0" y="1675"/>
                    <a:pt x="501" y="2163"/>
                    <a:pt x="1096" y="2163"/>
                  </a:cubicBezTo>
                  <a:cubicBezTo>
                    <a:pt x="1703" y="2163"/>
                    <a:pt x="2179" y="1675"/>
                    <a:pt x="2179" y="1079"/>
                  </a:cubicBezTo>
                  <a:cubicBezTo>
                    <a:pt x="2144" y="1020"/>
                    <a:pt x="2144" y="960"/>
                    <a:pt x="2132" y="889"/>
                  </a:cubicBezTo>
                  <a:cubicBezTo>
                    <a:pt x="2121" y="802"/>
                    <a:pt x="2040" y="744"/>
                    <a:pt x="1963" y="744"/>
                  </a:cubicBezTo>
                  <a:cubicBezTo>
                    <a:pt x="1955" y="744"/>
                    <a:pt x="1948" y="745"/>
                    <a:pt x="1941" y="746"/>
                  </a:cubicBezTo>
                  <a:cubicBezTo>
                    <a:pt x="1846" y="770"/>
                    <a:pt x="1786" y="853"/>
                    <a:pt x="1810" y="948"/>
                  </a:cubicBezTo>
                  <a:cubicBezTo>
                    <a:pt x="1883" y="1428"/>
                    <a:pt x="1488" y="1811"/>
                    <a:pt x="1059" y="1811"/>
                  </a:cubicBezTo>
                  <a:cubicBezTo>
                    <a:pt x="923" y="1811"/>
                    <a:pt x="784" y="1772"/>
                    <a:pt x="655" y="1687"/>
                  </a:cubicBezTo>
                  <a:cubicBezTo>
                    <a:pt x="48" y="1282"/>
                    <a:pt x="346" y="329"/>
                    <a:pt x="1072" y="329"/>
                  </a:cubicBezTo>
                  <a:cubicBezTo>
                    <a:pt x="1239" y="329"/>
                    <a:pt x="1405" y="389"/>
                    <a:pt x="1536" y="496"/>
                  </a:cubicBezTo>
                  <a:cubicBezTo>
                    <a:pt x="1567" y="522"/>
                    <a:pt x="1605" y="534"/>
                    <a:pt x="1642" y="534"/>
                  </a:cubicBezTo>
                  <a:cubicBezTo>
                    <a:pt x="1692" y="534"/>
                    <a:pt x="1741" y="513"/>
                    <a:pt x="1774" y="472"/>
                  </a:cubicBezTo>
                  <a:cubicBezTo>
                    <a:pt x="1834" y="389"/>
                    <a:pt x="1822" y="294"/>
                    <a:pt x="1751" y="234"/>
                  </a:cubicBezTo>
                  <a:cubicBezTo>
                    <a:pt x="1545" y="73"/>
                    <a:pt x="1313" y="1"/>
                    <a:pt x="1086" y="1"/>
                  </a:cubicBezTo>
                  <a:close/>
                </a:path>
              </a:pathLst>
            </a:custGeom>
            <a:grpFill/>
            <a:ln w="3175">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49" name="Google Shape;11296;p70">
              <a:extLst>
                <a:ext uri="{FF2B5EF4-FFF2-40B4-BE49-F238E27FC236}">
                  <a16:creationId xmlns:a16="http://schemas.microsoft.com/office/drawing/2014/main" id="{30216ACA-46A1-2A4E-2868-270AE0AE41CC}"/>
                </a:ext>
              </a:extLst>
            </p:cNvPr>
            <p:cNvSpPr/>
            <p:nvPr/>
          </p:nvSpPr>
          <p:spPr>
            <a:xfrm>
              <a:off x="1284212" y="1963766"/>
              <a:ext cx="379489" cy="366046"/>
            </a:xfrm>
            <a:custGeom>
              <a:avLst/>
              <a:gdLst/>
              <a:ahLst/>
              <a:cxnLst/>
              <a:rect l="l" t="t" r="r" b="b"/>
              <a:pathLst>
                <a:path w="11913" h="11491" extrusionOk="0">
                  <a:moveTo>
                    <a:pt x="1031" y="2185"/>
                  </a:moveTo>
                  <a:cubicBezTo>
                    <a:pt x="1151" y="2185"/>
                    <a:pt x="1275" y="2224"/>
                    <a:pt x="1387" y="2311"/>
                  </a:cubicBezTo>
                  <a:cubicBezTo>
                    <a:pt x="1625" y="2489"/>
                    <a:pt x="1673" y="2834"/>
                    <a:pt x="1506" y="3084"/>
                  </a:cubicBezTo>
                  <a:cubicBezTo>
                    <a:pt x="1389" y="3256"/>
                    <a:pt x="1207" y="3337"/>
                    <a:pt x="1026" y="3337"/>
                  </a:cubicBezTo>
                  <a:cubicBezTo>
                    <a:pt x="767" y="3337"/>
                    <a:pt x="510" y="3171"/>
                    <a:pt x="447" y="2870"/>
                  </a:cubicBezTo>
                  <a:cubicBezTo>
                    <a:pt x="376" y="2492"/>
                    <a:pt x="689" y="2185"/>
                    <a:pt x="1031" y="2185"/>
                  </a:cubicBezTo>
                  <a:close/>
                  <a:moveTo>
                    <a:pt x="4269" y="3025"/>
                  </a:moveTo>
                  <a:cubicBezTo>
                    <a:pt x="4364" y="3073"/>
                    <a:pt x="5435" y="3680"/>
                    <a:pt x="5519" y="3739"/>
                  </a:cubicBezTo>
                  <a:lnTo>
                    <a:pt x="4269" y="4454"/>
                  </a:lnTo>
                  <a:lnTo>
                    <a:pt x="4269" y="3025"/>
                  </a:lnTo>
                  <a:close/>
                  <a:moveTo>
                    <a:pt x="7448" y="3025"/>
                  </a:moveTo>
                  <a:lnTo>
                    <a:pt x="7448" y="4454"/>
                  </a:lnTo>
                  <a:lnTo>
                    <a:pt x="6197" y="3739"/>
                  </a:lnTo>
                  <a:lnTo>
                    <a:pt x="7448" y="3025"/>
                  </a:lnTo>
                  <a:close/>
                  <a:moveTo>
                    <a:pt x="2550" y="2268"/>
                  </a:moveTo>
                  <a:cubicBezTo>
                    <a:pt x="2817" y="2268"/>
                    <a:pt x="3085" y="2336"/>
                    <a:pt x="3328" y="2477"/>
                  </a:cubicBezTo>
                  <a:cubicBezTo>
                    <a:pt x="3697" y="2692"/>
                    <a:pt x="3566" y="2608"/>
                    <a:pt x="3935" y="2811"/>
                  </a:cubicBezTo>
                  <a:lnTo>
                    <a:pt x="3935" y="4644"/>
                  </a:lnTo>
                  <a:lnTo>
                    <a:pt x="2328" y="5573"/>
                  </a:lnTo>
                  <a:lnTo>
                    <a:pt x="1744" y="5240"/>
                  </a:lnTo>
                  <a:cubicBezTo>
                    <a:pt x="1375" y="5037"/>
                    <a:pt x="1125" y="4692"/>
                    <a:pt x="1006" y="4275"/>
                  </a:cubicBezTo>
                  <a:cubicBezTo>
                    <a:pt x="947" y="4085"/>
                    <a:pt x="923" y="3870"/>
                    <a:pt x="959" y="3680"/>
                  </a:cubicBezTo>
                  <a:lnTo>
                    <a:pt x="959" y="3680"/>
                  </a:lnTo>
                  <a:cubicBezTo>
                    <a:pt x="981" y="3681"/>
                    <a:pt x="1003" y="3682"/>
                    <a:pt x="1025" y="3682"/>
                  </a:cubicBezTo>
                  <a:cubicBezTo>
                    <a:pt x="1659" y="3682"/>
                    <a:pt x="2129" y="3028"/>
                    <a:pt x="1875" y="2418"/>
                  </a:cubicBezTo>
                  <a:cubicBezTo>
                    <a:pt x="2090" y="2319"/>
                    <a:pt x="2320" y="2268"/>
                    <a:pt x="2550" y="2268"/>
                  </a:cubicBezTo>
                  <a:close/>
                  <a:moveTo>
                    <a:pt x="9186" y="2275"/>
                  </a:moveTo>
                  <a:cubicBezTo>
                    <a:pt x="10067" y="2275"/>
                    <a:pt x="10781" y="2977"/>
                    <a:pt x="10781" y="3858"/>
                  </a:cubicBezTo>
                  <a:cubicBezTo>
                    <a:pt x="10781" y="4418"/>
                    <a:pt x="10460" y="4954"/>
                    <a:pt x="9972" y="5240"/>
                  </a:cubicBezTo>
                  <a:lnTo>
                    <a:pt x="9400" y="5573"/>
                  </a:lnTo>
                  <a:cubicBezTo>
                    <a:pt x="9186" y="5454"/>
                    <a:pt x="7983" y="4751"/>
                    <a:pt x="7793" y="4644"/>
                  </a:cubicBezTo>
                  <a:lnTo>
                    <a:pt x="7793" y="2834"/>
                  </a:lnTo>
                  <a:cubicBezTo>
                    <a:pt x="8245" y="2596"/>
                    <a:pt x="8567" y="2275"/>
                    <a:pt x="9186" y="2275"/>
                  </a:cubicBezTo>
                  <a:close/>
                  <a:moveTo>
                    <a:pt x="3935" y="5013"/>
                  </a:moveTo>
                  <a:lnTo>
                    <a:pt x="3935" y="6478"/>
                  </a:lnTo>
                  <a:lnTo>
                    <a:pt x="2673" y="5751"/>
                  </a:lnTo>
                  <a:lnTo>
                    <a:pt x="3935" y="5013"/>
                  </a:lnTo>
                  <a:close/>
                  <a:moveTo>
                    <a:pt x="7793" y="5037"/>
                  </a:moveTo>
                  <a:cubicBezTo>
                    <a:pt x="7948" y="5120"/>
                    <a:pt x="8900" y="5668"/>
                    <a:pt x="9055" y="5763"/>
                  </a:cubicBezTo>
                  <a:lnTo>
                    <a:pt x="7793" y="6490"/>
                  </a:lnTo>
                  <a:lnTo>
                    <a:pt x="7793" y="5037"/>
                  </a:lnTo>
                  <a:close/>
                  <a:moveTo>
                    <a:pt x="5852" y="3918"/>
                  </a:moveTo>
                  <a:lnTo>
                    <a:pt x="7448" y="4823"/>
                  </a:lnTo>
                  <a:lnTo>
                    <a:pt x="7448" y="6668"/>
                  </a:lnTo>
                  <a:lnTo>
                    <a:pt x="5852" y="7573"/>
                  </a:lnTo>
                  <a:lnTo>
                    <a:pt x="4257" y="6668"/>
                  </a:lnTo>
                  <a:lnTo>
                    <a:pt x="4257" y="4823"/>
                  </a:lnTo>
                  <a:lnTo>
                    <a:pt x="5852" y="3918"/>
                  </a:lnTo>
                  <a:close/>
                  <a:moveTo>
                    <a:pt x="7448" y="7061"/>
                  </a:moveTo>
                  <a:lnTo>
                    <a:pt x="7448" y="8490"/>
                  </a:lnTo>
                  <a:cubicBezTo>
                    <a:pt x="7352" y="8442"/>
                    <a:pt x="6281" y="7835"/>
                    <a:pt x="6197" y="7776"/>
                  </a:cubicBezTo>
                  <a:lnTo>
                    <a:pt x="7448" y="7061"/>
                  </a:lnTo>
                  <a:close/>
                  <a:moveTo>
                    <a:pt x="4269" y="7073"/>
                  </a:moveTo>
                  <a:lnTo>
                    <a:pt x="5519" y="7787"/>
                  </a:lnTo>
                  <a:lnTo>
                    <a:pt x="4269" y="8502"/>
                  </a:lnTo>
                  <a:lnTo>
                    <a:pt x="4269" y="7073"/>
                  </a:lnTo>
                  <a:close/>
                  <a:moveTo>
                    <a:pt x="9376" y="5954"/>
                  </a:moveTo>
                  <a:lnTo>
                    <a:pt x="9960" y="6287"/>
                  </a:lnTo>
                  <a:cubicBezTo>
                    <a:pt x="10329" y="6490"/>
                    <a:pt x="10579" y="6835"/>
                    <a:pt x="10710" y="7252"/>
                  </a:cubicBezTo>
                  <a:cubicBezTo>
                    <a:pt x="10746" y="7430"/>
                    <a:pt x="10757" y="7609"/>
                    <a:pt x="10757" y="7787"/>
                  </a:cubicBezTo>
                  <a:cubicBezTo>
                    <a:pt x="10736" y="7786"/>
                    <a:pt x="10714" y="7785"/>
                    <a:pt x="10693" y="7785"/>
                  </a:cubicBezTo>
                  <a:cubicBezTo>
                    <a:pt x="10049" y="7785"/>
                    <a:pt x="9612" y="8474"/>
                    <a:pt x="9888" y="9085"/>
                  </a:cubicBezTo>
                  <a:cubicBezTo>
                    <a:pt x="9662" y="9190"/>
                    <a:pt x="9412" y="9249"/>
                    <a:pt x="9161" y="9249"/>
                  </a:cubicBezTo>
                  <a:cubicBezTo>
                    <a:pt x="8898" y="9249"/>
                    <a:pt x="8632" y="9184"/>
                    <a:pt x="8388" y="9038"/>
                  </a:cubicBezTo>
                  <a:cubicBezTo>
                    <a:pt x="8007" y="8811"/>
                    <a:pt x="8138" y="8907"/>
                    <a:pt x="7769" y="8692"/>
                  </a:cubicBezTo>
                  <a:lnTo>
                    <a:pt x="7769" y="6883"/>
                  </a:lnTo>
                  <a:lnTo>
                    <a:pt x="9376" y="5954"/>
                  </a:lnTo>
                  <a:close/>
                  <a:moveTo>
                    <a:pt x="10731" y="8111"/>
                  </a:moveTo>
                  <a:cubicBezTo>
                    <a:pt x="10841" y="8111"/>
                    <a:pt x="10950" y="8142"/>
                    <a:pt x="11043" y="8204"/>
                  </a:cubicBezTo>
                  <a:cubicBezTo>
                    <a:pt x="11484" y="8502"/>
                    <a:pt x="11329" y="9157"/>
                    <a:pt x="10841" y="9264"/>
                  </a:cubicBezTo>
                  <a:cubicBezTo>
                    <a:pt x="10802" y="9271"/>
                    <a:pt x="10764" y="9275"/>
                    <a:pt x="10726" y="9275"/>
                  </a:cubicBezTo>
                  <a:cubicBezTo>
                    <a:pt x="10276" y="9275"/>
                    <a:pt x="9982" y="8767"/>
                    <a:pt x="10246" y="8371"/>
                  </a:cubicBezTo>
                  <a:cubicBezTo>
                    <a:pt x="10358" y="8199"/>
                    <a:pt x="10545" y="8111"/>
                    <a:pt x="10731" y="8111"/>
                  </a:cubicBezTo>
                  <a:close/>
                  <a:moveTo>
                    <a:pt x="5852" y="7978"/>
                  </a:moveTo>
                  <a:cubicBezTo>
                    <a:pt x="6043" y="8097"/>
                    <a:pt x="7233" y="8764"/>
                    <a:pt x="7448" y="8883"/>
                  </a:cubicBezTo>
                  <a:lnTo>
                    <a:pt x="7448" y="9585"/>
                  </a:lnTo>
                  <a:cubicBezTo>
                    <a:pt x="7448" y="10466"/>
                    <a:pt x="6733" y="11181"/>
                    <a:pt x="5852" y="11181"/>
                  </a:cubicBezTo>
                  <a:cubicBezTo>
                    <a:pt x="4971" y="11181"/>
                    <a:pt x="4257" y="10466"/>
                    <a:pt x="4257" y="9585"/>
                  </a:cubicBezTo>
                  <a:lnTo>
                    <a:pt x="4257" y="8883"/>
                  </a:lnTo>
                  <a:lnTo>
                    <a:pt x="5852" y="7978"/>
                  </a:lnTo>
                  <a:close/>
                  <a:moveTo>
                    <a:pt x="5852" y="1"/>
                  </a:moveTo>
                  <a:cubicBezTo>
                    <a:pt x="4792" y="1"/>
                    <a:pt x="3935" y="870"/>
                    <a:pt x="3935" y="1918"/>
                  </a:cubicBezTo>
                  <a:lnTo>
                    <a:pt x="3935" y="2430"/>
                  </a:lnTo>
                  <a:cubicBezTo>
                    <a:pt x="3649" y="2263"/>
                    <a:pt x="3757" y="2322"/>
                    <a:pt x="3483" y="2180"/>
                  </a:cubicBezTo>
                  <a:cubicBezTo>
                    <a:pt x="3183" y="2005"/>
                    <a:pt x="2854" y="1922"/>
                    <a:pt x="2529" y="1922"/>
                  </a:cubicBezTo>
                  <a:cubicBezTo>
                    <a:pt x="2235" y="1922"/>
                    <a:pt x="1945" y="1990"/>
                    <a:pt x="1685" y="2120"/>
                  </a:cubicBezTo>
                  <a:cubicBezTo>
                    <a:pt x="1491" y="1915"/>
                    <a:pt x="1256" y="1827"/>
                    <a:pt x="1027" y="1827"/>
                  </a:cubicBezTo>
                  <a:cubicBezTo>
                    <a:pt x="497" y="1827"/>
                    <a:pt x="0" y="2303"/>
                    <a:pt x="125" y="2918"/>
                  </a:cubicBezTo>
                  <a:cubicBezTo>
                    <a:pt x="185" y="3215"/>
                    <a:pt x="375" y="3454"/>
                    <a:pt x="625" y="3573"/>
                  </a:cubicBezTo>
                  <a:cubicBezTo>
                    <a:pt x="530" y="4335"/>
                    <a:pt x="887" y="5109"/>
                    <a:pt x="1578" y="5501"/>
                  </a:cubicBezTo>
                  <a:cubicBezTo>
                    <a:pt x="1816" y="5644"/>
                    <a:pt x="1744" y="5597"/>
                    <a:pt x="1983" y="5728"/>
                  </a:cubicBezTo>
                  <a:lnTo>
                    <a:pt x="1578" y="5954"/>
                  </a:lnTo>
                  <a:cubicBezTo>
                    <a:pt x="982" y="6299"/>
                    <a:pt x="613" y="6942"/>
                    <a:pt x="613" y="7633"/>
                  </a:cubicBezTo>
                  <a:cubicBezTo>
                    <a:pt x="613" y="8633"/>
                    <a:pt x="1375" y="9466"/>
                    <a:pt x="2375" y="9538"/>
                  </a:cubicBezTo>
                  <a:lnTo>
                    <a:pt x="2387" y="9538"/>
                  </a:lnTo>
                  <a:cubicBezTo>
                    <a:pt x="2471" y="9538"/>
                    <a:pt x="2554" y="9478"/>
                    <a:pt x="2554" y="9395"/>
                  </a:cubicBezTo>
                  <a:cubicBezTo>
                    <a:pt x="2566" y="9300"/>
                    <a:pt x="2495" y="9216"/>
                    <a:pt x="2399" y="9216"/>
                  </a:cubicBezTo>
                  <a:cubicBezTo>
                    <a:pt x="1578" y="9145"/>
                    <a:pt x="959" y="8454"/>
                    <a:pt x="959" y="7633"/>
                  </a:cubicBezTo>
                  <a:cubicBezTo>
                    <a:pt x="959" y="7073"/>
                    <a:pt x="1268" y="6537"/>
                    <a:pt x="1756" y="6252"/>
                  </a:cubicBezTo>
                  <a:lnTo>
                    <a:pt x="2340" y="5918"/>
                  </a:lnTo>
                  <a:lnTo>
                    <a:pt x="3947" y="6847"/>
                  </a:lnTo>
                  <a:lnTo>
                    <a:pt x="3947" y="8657"/>
                  </a:lnTo>
                  <a:cubicBezTo>
                    <a:pt x="3411" y="8954"/>
                    <a:pt x="3280" y="9061"/>
                    <a:pt x="3030" y="9157"/>
                  </a:cubicBezTo>
                  <a:cubicBezTo>
                    <a:pt x="2935" y="9180"/>
                    <a:pt x="2887" y="9276"/>
                    <a:pt x="2911" y="9359"/>
                  </a:cubicBezTo>
                  <a:cubicBezTo>
                    <a:pt x="2932" y="9443"/>
                    <a:pt x="3008" y="9480"/>
                    <a:pt x="3082" y="9480"/>
                  </a:cubicBezTo>
                  <a:cubicBezTo>
                    <a:pt x="3093" y="9480"/>
                    <a:pt x="3103" y="9480"/>
                    <a:pt x="3114" y="9478"/>
                  </a:cubicBezTo>
                  <a:cubicBezTo>
                    <a:pt x="3423" y="9395"/>
                    <a:pt x="3578" y="9252"/>
                    <a:pt x="3947" y="9061"/>
                  </a:cubicBezTo>
                  <a:lnTo>
                    <a:pt x="3947" y="9573"/>
                  </a:lnTo>
                  <a:cubicBezTo>
                    <a:pt x="3947" y="10621"/>
                    <a:pt x="4816" y="11490"/>
                    <a:pt x="5864" y="11490"/>
                  </a:cubicBezTo>
                  <a:cubicBezTo>
                    <a:pt x="6924" y="11490"/>
                    <a:pt x="7793" y="10621"/>
                    <a:pt x="7793" y="9573"/>
                  </a:cubicBezTo>
                  <a:lnTo>
                    <a:pt x="7793" y="9085"/>
                  </a:lnTo>
                  <a:cubicBezTo>
                    <a:pt x="8269" y="9347"/>
                    <a:pt x="8591" y="9585"/>
                    <a:pt x="9186" y="9585"/>
                  </a:cubicBezTo>
                  <a:cubicBezTo>
                    <a:pt x="9495" y="9585"/>
                    <a:pt x="9829" y="9514"/>
                    <a:pt x="10115" y="9359"/>
                  </a:cubicBezTo>
                  <a:cubicBezTo>
                    <a:pt x="10277" y="9521"/>
                    <a:pt x="10500" y="9615"/>
                    <a:pt x="10736" y="9615"/>
                  </a:cubicBezTo>
                  <a:cubicBezTo>
                    <a:pt x="10794" y="9615"/>
                    <a:pt x="10853" y="9609"/>
                    <a:pt x="10912" y="9597"/>
                  </a:cubicBezTo>
                  <a:cubicBezTo>
                    <a:pt x="11781" y="9419"/>
                    <a:pt x="11912" y="8216"/>
                    <a:pt x="11091" y="7847"/>
                  </a:cubicBezTo>
                  <a:cubicBezTo>
                    <a:pt x="11162" y="7121"/>
                    <a:pt x="10805" y="6371"/>
                    <a:pt x="10138" y="5990"/>
                  </a:cubicBezTo>
                  <a:cubicBezTo>
                    <a:pt x="9900" y="5847"/>
                    <a:pt x="9972" y="5894"/>
                    <a:pt x="9734" y="5763"/>
                  </a:cubicBezTo>
                  <a:lnTo>
                    <a:pt x="10138" y="5537"/>
                  </a:lnTo>
                  <a:cubicBezTo>
                    <a:pt x="11067" y="5013"/>
                    <a:pt x="11377" y="3823"/>
                    <a:pt x="10853" y="2906"/>
                  </a:cubicBezTo>
                  <a:cubicBezTo>
                    <a:pt x="10507" y="2311"/>
                    <a:pt x="9876" y="1941"/>
                    <a:pt x="9174" y="1941"/>
                  </a:cubicBezTo>
                  <a:cubicBezTo>
                    <a:pt x="8471" y="1941"/>
                    <a:pt x="8067" y="2311"/>
                    <a:pt x="7769" y="2442"/>
                  </a:cubicBezTo>
                  <a:cubicBezTo>
                    <a:pt x="7757" y="2025"/>
                    <a:pt x="7805" y="1834"/>
                    <a:pt x="7733" y="1525"/>
                  </a:cubicBezTo>
                  <a:cubicBezTo>
                    <a:pt x="7711" y="1438"/>
                    <a:pt x="7640" y="1380"/>
                    <a:pt x="7546" y="1380"/>
                  </a:cubicBezTo>
                  <a:cubicBezTo>
                    <a:pt x="7537" y="1380"/>
                    <a:pt x="7528" y="1381"/>
                    <a:pt x="7519" y="1382"/>
                  </a:cubicBezTo>
                  <a:cubicBezTo>
                    <a:pt x="7436" y="1406"/>
                    <a:pt x="7376" y="1489"/>
                    <a:pt x="7388" y="1596"/>
                  </a:cubicBezTo>
                  <a:cubicBezTo>
                    <a:pt x="7448" y="1858"/>
                    <a:pt x="7412" y="2013"/>
                    <a:pt x="7436" y="2632"/>
                  </a:cubicBezTo>
                  <a:lnTo>
                    <a:pt x="5840" y="3549"/>
                  </a:lnTo>
                  <a:lnTo>
                    <a:pt x="4245" y="2632"/>
                  </a:lnTo>
                  <a:lnTo>
                    <a:pt x="4245" y="1941"/>
                  </a:lnTo>
                  <a:cubicBezTo>
                    <a:pt x="4245" y="1060"/>
                    <a:pt x="4959" y="346"/>
                    <a:pt x="5840" y="346"/>
                  </a:cubicBezTo>
                  <a:cubicBezTo>
                    <a:pt x="6364" y="346"/>
                    <a:pt x="6840" y="596"/>
                    <a:pt x="7150" y="1025"/>
                  </a:cubicBezTo>
                  <a:cubicBezTo>
                    <a:pt x="7186" y="1076"/>
                    <a:pt x="7241" y="1100"/>
                    <a:pt x="7294" y="1100"/>
                  </a:cubicBezTo>
                  <a:cubicBezTo>
                    <a:pt x="7328" y="1100"/>
                    <a:pt x="7360" y="1091"/>
                    <a:pt x="7388" y="1072"/>
                  </a:cubicBezTo>
                  <a:cubicBezTo>
                    <a:pt x="7459" y="1013"/>
                    <a:pt x="7471" y="906"/>
                    <a:pt x="7436" y="834"/>
                  </a:cubicBezTo>
                  <a:cubicBezTo>
                    <a:pt x="7078" y="310"/>
                    <a:pt x="6483" y="1"/>
                    <a:pt x="5852" y="1"/>
                  </a:cubicBezTo>
                  <a:close/>
                </a:path>
              </a:pathLst>
            </a:custGeom>
            <a:grpFill/>
            <a:ln w="3175">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grpSp>
      <p:grpSp>
        <p:nvGrpSpPr>
          <p:cNvPr id="50" name="Google Shape;10890;p69">
            <a:extLst>
              <a:ext uri="{FF2B5EF4-FFF2-40B4-BE49-F238E27FC236}">
                <a16:creationId xmlns:a16="http://schemas.microsoft.com/office/drawing/2014/main" id="{88C299F5-4DB6-4176-6593-A816737A085F}"/>
              </a:ext>
            </a:extLst>
          </p:cNvPr>
          <p:cNvGrpSpPr/>
          <p:nvPr/>
        </p:nvGrpSpPr>
        <p:grpSpPr>
          <a:xfrm>
            <a:off x="10425208" y="3705519"/>
            <a:ext cx="180000" cy="180000"/>
            <a:chOff x="5864861" y="2772517"/>
            <a:chExt cx="284366" cy="344097"/>
          </a:xfrm>
          <a:solidFill>
            <a:schemeClr val="accent5"/>
          </a:solidFill>
        </p:grpSpPr>
        <p:sp>
          <p:nvSpPr>
            <p:cNvPr id="53" name="Google Shape;10891;p69">
              <a:extLst>
                <a:ext uri="{FF2B5EF4-FFF2-40B4-BE49-F238E27FC236}">
                  <a16:creationId xmlns:a16="http://schemas.microsoft.com/office/drawing/2014/main" id="{ACDDD33E-BA40-46F9-06EB-89BC19CE2FF3}"/>
                </a:ext>
              </a:extLst>
            </p:cNvPr>
            <p:cNvSpPr/>
            <p:nvPr/>
          </p:nvSpPr>
          <p:spPr>
            <a:xfrm>
              <a:off x="6089464" y="3014490"/>
              <a:ext cx="15147" cy="15147"/>
            </a:xfrm>
            <a:custGeom>
              <a:avLst/>
              <a:gdLst/>
              <a:ahLst/>
              <a:cxnLst/>
              <a:rect l="l" t="t" r="r" b="b"/>
              <a:pathLst>
                <a:path w="477" h="477" extrusionOk="0">
                  <a:moveTo>
                    <a:pt x="238" y="1"/>
                  </a:moveTo>
                  <a:cubicBezTo>
                    <a:pt x="107" y="1"/>
                    <a:pt x="0" y="108"/>
                    <a:pt x="0" y="239"/>
                  </a:cubicBezTo>
                  <a:cubicBezTo>
                    <a:pt x="0" y="382"/>
                    <a:pt x="107" y="477"/>
                    <a:pt x="238" y="477"/>
                  </a:cubicBezTo>
                  <a:cubicBezTo>
                    <a:pt x="369" y="477"/>
                    <a:pt x="476" y="382"/>
                    <a:pt x="476" y="239"/>
                  </a:cubicBezTo>
                  <a:cubicBezTo>
                    <a:pt x="476" y="108"/>
                    <a:pt x="369" y="1"/>
                    <a:pt x="238"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54" name="Google Shape;10892;p69">
              <a:extLst>
                <a:ext uri="{FF2B5EF4-FFF2-40B4-BE49-F238E27FC236}">
                  <a16:creationId xmlns:a16="http://schemas.microsoft.com/office/drawing/2014/main" id="{5FFAEEBE-D540-33CC-487E-02F9EB135A58}"/>
                </a:ext>
              </a:extLst>
            </p:cNvPr>
            <p:cNvSpPr/>
            <p:nvPr/>
          </p:nvSpPr>
          <p:spPr>
            <a:xfrm>
              <a:off x="6051644" y="3070823"/>
              <a:ext cx="13274" cy="13274"/>
            </a:xfrm>
            <a:custGeom>
              <a:avLst/>
              <a:gdLst/>
              <a:ahLst/>
              <a:cxnLst/>
              <a:rect l="l" t="t" r="r" b="b"/>
              <a:pathLst>
                <a:path w="418" h="418" extrusionOk="0">
                  <a:moveTo>
                    <a:pt x="203" y="1"/>
                  </a:moveTo>
                  <a:cubicBezTo>
                    <a:pt x="84" y="1"/>
                    <a:pt x="0" y="96"/>
                    <a:pt x="0" y="215"/>
                  </a:cubicBezTo>
                  <a:cubicBezTo>
                    <a:pt x="0" y="322"/>
                    <a:pt x="84" y="417"/>
                    <a:pt x="203" y="417"/>
                  </a:cubicBezTo>
                  <a:cubicBezTo>
                    <a:pt x="334" y="417"/>
                    <a:pt x="417" y="334"/>
                    <a:pt x="417" y="215"/>
                  </a:cubicBezTo>
                  <a:cubicBezTo>
                    <a:pt x="417" y="96"/>
                    <a:pt x="334" y="1"/>
                    <a:pt x="203"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55" name="Google Shape;10893;p69">
              <a:extLst>
                <a:ext uri="{FF2B5EF4-FFF2-40B4-BE49-F238E27FC236}">
                  <a16:creationId xmlns:a16="http://schemas.microsoft.com/office/drawing/2014/main" id="{CF4973E8-E55A-FCD8-E8E2-24D4A6288355}"/>
                </a:ext>
              </a:extLst>
            </p:cNvPr>
            <p:cNvSpPr/>
            <p:nvPr/>
          </p:nvSpPr>
          <p:spPr>
            <a:xfrm>
              <a:off x="5943518" y="3005789"/>
              <a:ext cx="13242" cy="12893"/>
            </a:xfrm>
            <a:custGeom>
              <a:avLst/>
              <a:gdLst/>
              <a:ahLst/>
              <a:cxnLst/>
              <a:rect l="l" t="t" r="r" b="b"/>
              <a:pathLst>
                <a:path w="417" h="406" extrusionOk="0">
                  <a:moveTo>
                    <a:pt x="203" y="1"/>
                  </a:moveTo>
                  <a:cubicBezTo>
                    <a:pt x="84" y="1"/>
                    <a:pt x="0" y="84"/>
                    <a:pt x="0" y="203"/>
                  </a:cubicBezTo>
                  <a:cubicBezTo>
                    <a:pt x="0" y="322"/>
                    <a:pt x="84" y="406"/>
                    <a:pt x="203" y="406"/>
                  </a:cubicBezTo>
                  <a:cubicBezTo>
                    <a:pt x="322" y="406"/>
                    <a:pt x="417" y="322"/>
                    <a:pt x="417" y="203"/>
                  </a:cubicBezTo>
                  <a:cubicBezTo>
                    <a:pt x="417" y="84"/>
                    <a:pt x="322" y="1"/>
                    <a:pt x="203"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56" name="Google Shape;10894;p69">
              <a:extLst>
                <a:ext uri="{FF2B5EF4-FFF2-40B4-BE49-F238E27FC236}">
                  <a16:creationId xmlns:a16="http://schemas.microsoft.com/office/drawing/2014/main" id="{E936C593-6F07-04A2-284D-0F8CFEDBD9A5}"/>
                </a:ext>
              </a:extLst>
            </p:cNvPr>
            <p:cNvSpPr/>
            <p:nvPr/>
          </p:nvSpPr>
          <p:spPr>
            <a:xfrm>
              <a:off x="5965429" y="3070823"/>
              <a:ext cx="13655" cy="13274"/>
            </a:xfrm>
            <a:custGeom>
              <a:avLst/>
              <a:gdLst/>
              <a:ahLst/>
              <a:cxnLst/>
              <a:rect l="l" t="t" r="r" b="b"/>
              <a:pathLst>
                <a:path w="430" h="418" extrusionOk="0">
                  <a:moveTo>
                    <a:pt x="215" y="1"/>
                  </a:moveTo>
                  <a:cubicBezTo>
                    <a:pt x="96" y="1"/>
                    <a:pt x="1" y="96"/>
                    <a:pt x="1" y="215"/>
                  </a:cubicBezTo>
                  <a:cubicBezTo>
                    <a:pt x="1" y="322"/>
                    <a:pt x="96" y="417"/>
                    <a:pt x="215" y="417"/>
                  </a:cubicBezTo>
                  <a:cubicBezTo>
                    <a:pt x="334" y="417"/>
                    <a:pt x="429" y="334"/>
                    <a:pt x="429" y="215"/>
                  </a:cubicBezTo>
                  <a:cubicBezTo>
                    <a:pt x="429" y="96"/>
                    <a:pt x="334" y="1"/>
                    <a:pt x="215"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57" name="Google Shape;10895;p69">
              <a:extLst>
                <a:ext uri="{FF2B5EF4-FFF2-40B4-BE49-F238E27FC236}">
                  <a16:creationId xmlns:a16="http://schemas.microsoft.com/office/drawing/2014/main" id="{D308CE0A-6C09-585B-B3EA-57D3C60DAB2C}"/>
                </a:ext>
              </a:extLst>
            </p:cNvPr>
            <p:cNvSpPr/>
            <p:nvPr/>
          </p:nvSpPr>
          <p:spPr>
            <a:xfrm>
              <a:off x="6004392" y="3019412"/>
              <a:ext cx="16290" cy="15909"/>
            </a:xfrm>
            <a:custGeom>
              <a:avLst/>
              <a:gdLst/>
              <a:ahLst/>
              <a:cxnLst/>
              <a:rect l="l" t="t" r="r" b="b"/>
              <a:pathLst>
                <a:path w="513" h="501" extrusionOk="0">
                  <a:moveTo>
                    <a:pt x="250" y="0"/>
                  </a:moveTo>
                  <a:cubicBezTo>
                    <a:pt x="119" y="0"/>
                    <a:pt x="0" y="119"/>
                    <a:pt x="0" y="250"/>
                  </a:cubicBezTo>
                  <a:cubicBezTo>
                    <a:pt x="0" y="381"/>
                    <a:pt x="119" y="500"/>
                    <a:pt x="250" y="500"/>
                  </a:cubicBezTo>
                  <a:cubicBezTo>
                    <a:pt x="393" y="500"/>
                    <a:pt x="512" y="381"/>
                    <a:pt x="512" y="250"/>
                  </a:cubicBezTo>
                  <a:cubicBezTo>
                    <a:pt x="512" y="119"/>
                    <a:pt x="405" y="0"/>
                    <a:pt x="250" y="0"/>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58" name="Google Shape;10896;p69">
              <a:extLst>
                <a:ext uri="{FF2B5EF4-FFF2-40B4-BE49-F238E27FC236}">
                  <a16:creationId xmlns:a16="http://schemas.microsoft.com/office/drawing/2014/main" id="{053AF753-8245-AA81-2854-E6D051A78ABD}"/>
                </a:ext>
              </a:extLst>
            </p:cNvPr>
            <p:cNvSpPr/>
            <p:nvPr/>
          </p:nvSpPr>
          <p:spPr>
            <a:xfrm>
              <a:off x="5864861" y="2772517"/>
              <a:ext cx="284366" cy="344097"/>
            </a:xfrm>
            <a:custGeom>
              <a:avLst/>
              <a:gdLst/>
              <a:ahLst/>
              <a:cxnLst/>
              <a:rect l="l" t="t" r="r" b="b"/>
              <a:pathLst>
                <a:path w="8955" h="10836" extrusionOk="0">
                  <a:moveTo>
                    <a:pt x="2983" y="6406"/>
                  </a:moveTo>
                  <a:cubicBezTo>
                    <a:pt x="3566" y="6406"/>
                    <a:pt x="4114" y="6556"/>
                    <a:pt x="4632" y="6871"/>
                  </a:cubicBezTo>
                  <a:cubicBezTo>
                    <a:pt x="5211" y="7197"/>
                    <a:pt x="5769" y="7306"/>
                    <a:pt x="6260" y="7306"/>
                  </a:cubicBezTo>
                  <a:cubicBezTo>
                    <a:pt x="6628" y="7306"/>
                    <a:pt x="6957" y="7245"/>
                    <a:pt x="7228" y="7168"/>
                  </a:cubicBezTo>
                  <a:cubicBezTo>
                    <a:pt x="7645" y="7049"/>
                    <a:pt x="7966" y="6871"/>
                    <a:pt x="8145" y="6751"/>
                  </a:cubicBezTo>
                  <a:lnTo>
                    <a:pt x="8145" y="6751"/>
                  </a:lnTo>
                  <a:cubicBezTo>
                    <a:pt x="8514" y="7954"/>
                    <a:pt x="8204" y="9276"/>
                    <a:pt x="7299" y="10216"/>
                  </a:cubicBezTo>
                  <a:cubicBezTo>
                    <a:pt x="7109" y="10407"/>
                    <a:pt x="6835" y="10526"/>
                    <a:pt x="6561" y="10526"/>
                  </a:cubicBezTo>
                  <a:lnTo>
                    <a:pt x="2906" y="10526"/>
                  </a:lnTo>
                  <a:cubicBezTo>
                    <a:pt x="2644" y="10526"/>
                    <a:pt x="2370" y="10407"/>
                    <a:pt x="2180" y="10228"/>
                  </a:cubicBezTo>
                  <a:cubicBezTo>
                    <a:pt x="1346" y="9383"/>
                    <a:pt x="941" y="8133"/>
                    <a:pt x="1275" y="6823"/>
                  </a:cubicBezTo>
                  <a:cubicBezTo>
                    <a:pt x="1406" y="6751"/>
                    <a:pt x="1775" y="6573"/>
                    <a:pt x="2263" y="6478"/>
                  </a:cubicBezTo>
                  <a:cubicBezTo>
                    <a:pt x="2509" y="6430"/>
                    <a:pt x="2748" y="6406"/>
                    <a:pt x="2983" y="6406"/>
                  </a:cubicBezTo>
                  <a:close/>
                  <a:moveTo>
                    <a:pt x="3239" y="1"/>
                  </a:moveTo>
                  <a:cubicBezTo>
                    <a:pt x="3001" y="1"/>
                    <a:pt x="2823" y="191"/>
                    <a:pt x="2823" y="417"/>
                  </a:cubicBezTo>
                  <a:lnTo>
                    <a:pt x="2823" y="786"/>
                  </a:lnTo>
                  <a:cubicBezTo>
                    <a:pt x="2823" y="1036"/>
                    <a:pt x="3013" y="1203"/>
                    <a:pt x="3239" y="1203"/>
                  </a:cubicBezTo>
                  <a:lnTo>
                    <a:pt x="3454" y="1203"/>
                  </a:lnTo>
                  <a:lnTo>
                    <a:pt x="3454" y="2525"/>
                  </a:lnTo>
                  <a:cubicBezTo>
                    <a:pt x="3454" y="2608"/>
                    <a:pt x="3537" y="2680"/>
                    <a:pt x="3620" y="2680"/>
                  </a:cubicBezTo>
                  <a:cubicBezTo>
                    <a:pt x="3704" y="2680"/>
                    <a:pt x="3787" y="2608"/>
                    <a:pt x="3787" y="2525"/>
                  </a:cubicBezTo>
                  <a:lnTo>
                    <a:pt x="3787" y="1203"/>
                  </a:lnTo>
                  <a:lnTo>
                    <a:pt x="5692" y="1203"/>
                  </a:lnTo>
                  <a:lnTo>
                    <a:pt x="5692" y="3858"/>
                  </a:lnTo>
                  <a:cubicBezTo>
                    <a:pt x="5692" y="4096"/>
                    <a:pt x="5835" y="4311"/>
                    <a:pt x="6049" y="4394"/>
                  </a:cubicBezTo>
                  <a:cubicBezTo>
                    <a:pt x="6978" y="4763"/>
                    <a:pt x="7692" y="5513"/>
                    <a:pt x="8049" y="6418"/>
                  </a:cubicBezTo>
                  <a:cubicBezTo>
                    <a:pt x="7907" y="6525"/>
                    <a:pt x="7573" y="6716"/>
                    <a:pt x="7133" y="6847"/>
                  </a:cubicBezTo>
                  <a:cubicBezTo>
                    <a:pt x="6830" y="6934"/>
                    <a:pt x="6535" y="6978"/>
                    <a:pt x="6245" y="6978"/>
                  </a:cubicBezTo>
                  <a:cubicBezTo>
                    <a:pt x="5748" y="6978"/>
                    <a:pt x="5270" y="6848"/>
                    <a:pt x="4811" y="6585"/>
                  </a:cubicBezTo>
                  <a:cubicBezTo>
                    <a:pt x="4225" y="6246"/>
                    <a:pt x="3592" y="6086"/>
                    <a:pt x="2961" y="6086"/>
                  </a:cubicBezTo>
                  <a:cubicBezTo>
                    <a:pt x="2437" y="6086"/>
                    <a:pt x="1914" y="6196"/>
                    <a:pt x="1418" y="6406"/>
                  </a:cubicBezTo>
                  <a:cubicBezTo>
                    <a:pt x="1775" y="5501"/>
                    <a:pt x="2477" y="4763"/>
                    <a:pt x="3430" y="4394"/>
                  </a:cubicBezTo>
                  <a:cubicBezTo>
                    <a:pt x="3656" y="4311"/>
                    <a:pt x="3787" y="4096"/>
                    <a:pt x="3787" y="3858"/>
                  </a:cubicBezTo>
                  <a:lnTo>
                    <a:pt x="3787" y="3322"/>
                  </a:lnTo>
                  <a:cubicBezTo>
                    <a:pt x="3787" y="3239"/>
                    <a:pt x="3716" y="3156"/>
                    <a:pt x="3620" y="3156"/>
                  </a:cubicBezTo>
                  <a:cubicBezTo>
                    <a:pt x="3537" y="3156"/>
                    <a:pt x="3454" y="3239"/>
                    <a:pt x="3454" y="3322"/>
                  </a:cubicBezTo>
                  <a:lnTo>
                    <a:pt x="3454" y="3858"/>
                  </a:lnTo>
                  <a:cubicBezTo>
                    <a:pt x="3454" y="3965"/>
                    <a:pt x="3394" y="4049"/>
                    <a:pt x="3299" y="4096"/>
                  </a:cubicBezTo>
                  <a:cubicBezTo>
                    <a:pt x="703" y="5120"/>
                    <a:pt x="1" y="8478"/>
                    <a:pt x="1942" y="10442"/>
                  </a:cubicBezTo>
                  <a:cubicBezTo>
                    <a:pt x="2192" y="10692"/>
                    <a:pt x="2537" y="10835"/>
                    <a:pt x="2894" y="10835"/>
                  </a:cubicBezTo>
                  <a:lnTo>
                    <a:pt x="6549" y="10835"/>
                  </a:lnTo>
                  <a:cubicBezTo>
                    <a:pt x="6906" y="10835"/>
                    <a:pt x="7252" y="10692"/>
                    <a:pt x="7502" y="10442"/>
                  </a:cubicBezTo>
                  <a:cubicBezTo>
                    <a:pt x="8907" y="9026"/>
                    <a:pt x="8954" y="6930"/>
                    <a:pt x="7907" y="5466"/>
                  </a:cubicBezTo>
                  <a:cubicBezTo>
                    <a:pt x="7478" y="4858"/>
                    <a:pt x="6871" y="4370"/>
                    <a:pt x="6168" y="4096"/>
                  </a:cubicBezTo>
                  <a:cubicBezTo>
                    <a:pt x="6061" y="4049"/>
                    <a:pt x="6002" y="3965"/>
                    <a:pt x="6002" y="3858"/>
                  </a:cubicBezTo>
                  <a:lnTo>
                    <a:pt x="6002" y="1203"/>
                  </a:lnTo>
                  <a:lnTo>
                    <a:pt x="6228" y="1203"/>
                  </a:lnTo>
                  <a:cubicBezTo>
                    <a:pt x="6466" y="1203"/>
                    <a:pt x="6644" y="1013"/>
                    <a:pt x="6644" y="786"/>
                  </a:cubicBezTo>
                  <a:lnTo>
                    <a:pt x="6644" y="417"/>
                  </a:lnTo>
                  <a:cubicBezTo>
                    <a:pt x="6644" y="179"/>
                    <a:pt x="6454" y="1"/>
                    <a:pt x="6228" y="1"/>
                  </a:cubicBezTo>
                  <a:lnTo>
                    <a:pt x="5394" y="1"/>
                  </a:lnTo>
                  <a:cubicBezTo>
                    <a:pt x="5299" y="1"/>
                    <a:pt x="5228" y="72"/>
                    <a:pt x="5228" y="167"/>
                  </a:cubicBezTo>
                  <a:cubicBezTo>
                    <a:pt x="5228" y="263"/>
                    <a:pt x="5299" y="334"/>
                    <a:pt x="5394" y="334"/>
                  </a:cubicBezTo>
                  <a:lnTo>
                    <a:pt x="6228" y="334"/>
                  </a:lnTo>
                  <a:cubicBezTo>
                    <a:pt x="6287" y="334"/>
                    <a:pt x="6335" y="382"/>
                    <a:pt x="6335" y="441"/>
                  </a:cubicBezTo>
                  <a:lnTo>
                    <a:pt x="6335" y="810"/>
                  </a:lnTo>
                  <a:cubicBezTo>
                    <a:pt x="6335" y="870"/>
                    <a:pt x="6287" y="905"/>
                    <a:pt x="6228" y="905"/>
                  </a:cubicBezTo>
                  <a:lnTo>
                    <a:pt x="3239" y="905"/>
                  </a:lnTo>
                  <a:cubicBezTo>
                    <a:pt x="3168" y="905"/>
                    <a:pt x="3132" y="870"/>
                    <a:pt x="3132" y="810"/>
                  </a:cubicBezTo>
                  <a:lnTo>
                    <a:pt x="3132" y="441"/>
                  </a:lnTo>
                  <a:cubicBezTo>
                    <a:pt x="3132" y="382"/>
                    <a:pt x="3168" y="334"/>
                    <a:pt x="3239" y="334"/>
                  </a:cubicBezTo>
                  <a:lnTo>
                    <a:pt x="4609" y="334"/>
                  </a:lnTo>
                  <a:cubicBezTo>
                    <a:pt x="4692" y="334"/>
                    <a:pt x="4763" y="263"/>
                    <a:pt x="4763" y="167"/>
                  </a:cubicBezTo>
                  <a:cubicBezTo>
                    <a:pt x="4763" y="72"/>
                    <a:pt x="4692" y="1"/>
                    <a:pt x="4609"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grpSp>
      <p:grpSp>
        <p:nvGrpSpPr>
          <p:cNvPr id="59" name="Google Shape;14446;p75">
            <a:extLst>
              <a:ext uri="{FF2B5EF4-FFF2-40B4-BE49-F238E27FC236}">
                <a16:creationId xmlns:a16="http://schemas.microsoft.com/office/drawing/2014/main" id="{F9DD8812-1AC0-D5CA-1732-B3F5FE685E26}"/>
              </a:ext>
            </a:extLst>
          </p:cNvPr>
          <p:cNvGrpSpPr/>
          <p:nvPr/>
        </p:nvGrpSpPr>
        <p:grpSpPr>
          <a:xfrm>
            <a:off x="10446455" y="4772537"/>
            <a:ext cx="180000" cy="180000"/>
            <a:chOff x="2280029" y="1970604"/>
            <a:chExt cx="353631" cy="354395"/>
          </a:xfrm>
          <a:solidFill>
            <a:srgbClr val="046977"/>
          </a:solidFill>
        </p:grpSpPr>
        <p:sp>
          <p:nvSpPr>
            <p:cNvPr id="60" name="Google Shape;14447;p75">
              <a:extLst>
                <a:ext uri="{FF2B5EF4-FFF2-40B4-BE49-F238E27FC236}">
                  <a16:creationId xmlns:a16="http://schemas.microsoft.com/office/drawing/2014/main" id="{B4637F80-33FA-A986-B874-369145CAE14A}"/>
                </a:ext>
              </a:extLst>
            </p:cNvPr>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grpFill/>
            <a:ln w="3175">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61" name="Google Shape;14448;p75">
              <a:extLst>
                <a:ext uri="{FF2B5EF4-FFF2-40B4-BE49-F238E27FC236}">
                  <a16:creationId xmlns:a16="http://schemas.microsoft.com/office/drawing/2014/main" id="{E597F235-4FFB-C944-69B6-D04C5E463BCF}"/>
                </a:ext>
              </a:extLst>
            </p:cNvPr>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grpFill/>
            <a:ln w="3175">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62" name="Google Shape;14449;p75">
              <a:extLst>
                <a:ext uri="{FF2B5EF4-FFF2-40B4-BE49-F238E27FC236}">
                  <a16:creationId xmlns:a16="http://schemas.microsoft.com/office/drawing/2014/main" id="{31FEFA9C-B37E-E246-042C-D95194A889ED}"/>
                </a:ext>
              </a:extLst>
            </p:cNvPr>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grpFill/>
            <a:ln w="3175">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63" name="Google Shape;14450;p75">
              <a:extLst>
                <a:ext uri="{FF2B5EF4-FFF2-40B4-BE49-F238E27FC236}">
                  <a16:creationId xmlns:a16="http://schemas.microsoft.com/office/drawing/2014/main" id="{48838740-77EA-8174-A0B6-ECC71FFF6F02}"/>
                </a:ext>
              </a:extLst>
            </p:cNvPr>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grpFill/>
            <a:ln w="3175">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grpSp>
      <p:pic>
        <p:nvPicPr>
          <p:cNvPr id="6" name="Picture 5">
            <a:extLst>
              <a:ext uri="{FF2B5EF4-FFF2-40B4-BE49-F238E27FC236}">
                <a16:creationId xmlns:a16="http://schemas.microsoft.com/office/drawing/2014/main" id="{75A17F0E-0D50-1787-0177-D65B54AEC75B}"/>
              </a:ext>
            </a:extLst>
          </p:cNvPr>
          <p:cNvPicPr>
            <a:picLocks noChangeAspect="1"/>
          </p:cNvPicPr>
          <p:nvPr/>
        </p:nvPicPr>
        <p:blipFill>
          <a:blip r:embed="rId3"/>
          <a:stretch>
            <a:fillRect/>
          </a:stretch>
        </p:blipFill>
        <p:spPr>
          <a:xfrm>
            <a:off x="-8625" y="4709895"/>
            <a:ext cx="152421" cy="2152950"/>
          </a:xfrm>
          <a:prstGeom prst="rect">
            <a:avLst/>
          </a:prstGeom>
        </p:spPr>
      </p:pic>
      <p:pic>
        <p:nvPicPr>
          <p:cNvPr id="18" name="Picture 17">
            <a:extLst>
              <a:ext uri="{FF2B5EF4-FFF2-40B4-BE49-F238E27FC236}">
                <a16:creationId xmlns:a16="http://schemas.microsoft.com/office/drawing/2014/main" id="{D85D3B0D-CBB8-0051-674A-915C7476DD78}"/>
              </a:ext>
            </a:extLst>
          </p:cNvPr>
          <p:cNvPicPr>
            <a:picLocks noChangeAspect="1"/>
          </p:cNvPicPr>
          <p:nvPr/>
        </p:nvPicPr>
        <p:blipFill>
          <a:blip r:embed="rId4"/>
          <a:stretch>
            <a:fillRect/>
          </a:stretch>
        </p:blipFill>
        <p:spPr>
          <a:xfrm>
            <a:off x="143796" y="5844073"/>
            <a:ext cx="1876687" cy="600159"/>
          </a:xfrm>
          <a:prstGeom prst="rect">
            <a:avLst/>
          </a:prstGeom>
        </p:spPr>
      </p:pic>
    </p:spTree>
    <p:extLst>
      <p:ext uri="{BB962C8B-B14F-4D97-AF65-F5344CB8AC3E}">
        <p14:creationId xmlns:p14="http://schemas.microsoft.com/office/powerpoint/2010/main" val="1397534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1328;p38">
            <a:extLst>
              <a:ext uri="{FF2B5EF4-FFF2-40B4-BE49-F238E27FC236}">
                <a16:creationId xmlns:a16="http://schemas.microsoft.com/office/drawing/2014/main" id="{1E435709-DED8-4945-F45E-26EA68893D1D}"/>
              </a:ext>
            </a:extLst>
          </p:cNvPr>
          <p:cNvSpPr/>
          <p:nvPr/>
        </p:nvSpPr>
        <p:spPr>
          <a:xfrm>
            <a:off x="5466394" y="4732647"/>
            <a:ext cx="6016008" cy="972951"/>
          </a:xfrm>
          <a:prstGeom prst="homePlate">
            <a:avLst>
              <a:gd name="adj" fmla="val 0"/>
            </a:avLst>
          </a:prstGeom>
          <a:solidFill>
            <a:schemeClr val="accent5">
              <a:lumMod val="40000"/>
              <a:lumOff val="60000"/>
            </a:schemeClr>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spcFirstLastPara="1" wrap="square" lIns="91425" tIns="91425" rIns="91425" bIns="91425"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srgbClr val="4BACC6"/>
              </a:solidFill>
              <a:effectLst/>
              <a:uLnTx/>
              <a:uFillTx/>
              <a:latin typeface="Calibri" panose="020F0502020204030204" pitchFamily="34" charset="0"/>
              <a:ea typeface="Fira Sans Extra Condensed"/>
              <a:cs typeface="Calibri" panose="020F0502020204030204" pitchFamily="34" charset="0"/>
              <a:sym typeface="Fira Sans Extra Condensed"/>
            </a:endParaRPr>
          </a:p>
        </p:txBody>
      </p:sp>
      <p:sp>
        <p:nvSpPr>
          <p:cNvPr id="6" name="Title 5">
            <a:extLst>
              <a:ext uri="{FF2B5EF4-FFF2-40B4-BE49-F238E27FC236}">
                <a16:creationId xmlns:a16="http://schemas.microsoft.com/office/drawing/2014/main" id="{A3F8C248-A03C-F16A-8F82-C066AED76372}"/>
              </a:ext>
            </a:extLst>
          </p:cNvPr>
          <p:cNvSpPr>
            <a:spLocks noGrp="1"/>
          </p:cNvSpPr>
          <p:nvPr>
            <p:ph type="title"/>
          </p:nvPr>
        </p:nvSpPr>
        <p:spPr>
          <a:xfrm>
            <a:off x="456416" y="136525"/>
            <a:ext cx="11268860" cy="1026130"/>
          </a:xfrm>
        </p:spPr>
        <p:txBody>
          <a:bodyPr>
            <a:normAutofit/>
          </a:bodyPr>
          <a:lstStyle/>
          <a:p>
            <a:pPr>
              <a:spcAft>
                <a:spcPts val="1200"/>
              </a:spcAft>
            </a:pPr>
            <a:r>
              <a:rPr lang="en-CA" sz="2400" b="1" cap="none" dirty="0">
                <a:solidFill>
                  <a:srgbClr val="005BAA"/>
                </a:solidFill>
                <a:latin typeface="Century Gothic" panose="020B0502020202020204" pitchFamily="34" charset="0"/>
                <a:cs typeface="Calibri" panose="020F0502020204030204" pitchFamily="34" charset="0"/>
              </a:rPr>
              <a:t>The WMO initiative on environmental sustainability of observing systems and methods will advance recommendations…</a:t>
            </a:r>
          </a:p>
        </p:txBody>
      </p:sp>
      <p:sp>
        <p:nvSpPr>
          <p:cNvPr id="5" name="Slide Number Placeholder 4">
            <a:extLst>
              <a:ext uri="{FF2B5EF4-FFF2-40B4-BE49-F238E27FC236}">
                <a16:creationId xmlns:a16="http://schemas.microsoft.com/office/drawing/2014/main" id="{FD905569-6CFB-091E-7CF5-18BA95A2D54A}"/>
              </a:ext>
            </a:extLst>
          </p:cNvPr>
          <p:cNvSpPr>
            <a:spLocks noGrp="1"/>
          </p:cNvSpPr>
          <p:nvPr>
            <p:ph type="sldNum" sz="quarter" idx="10"/>
          </p:nvPr>
        </p:nvSpPr>
        <p:spPr>
          <a:xfrm>
            <a:off x="609601" y="6356351"/>
            <a:ext cx="11364096" cy="365125"/>
          </a:xfrm>
          <a:prstGeom prst="rect">
            <a:avLst/>
          </a:prstGeom>
        </p:spPr>
        <p:txBody>
          <a:bodyPr vert="horz" lIns="91440" tIns="45720" rIns="91440" bIns="45720" rtlCol="0" anchor="ctr"/>
          <a:lstStyle>
            <a:defPPr>
              <a:defRPr lang="en-C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59AF2F-52C6-9B46-B8B2-0579234AE62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5394B7CA-E4DE-9EEA-F919-9E546F19FCDB}"/>
              </a:ext>
            </a:extLst>
          </p:cNvPr>
          <p:cNvSpPr/>
          <p:nvPr/>
        </p:nvSpPr>
        <p:spPr>
          <a:xfrm>
            <a:off x="609599" y="1457868"/>
            <a:ext cx="7019537" cy="64633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ts val="120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The transition to more environmentally sustainable observing systems and methods is challenged by: </a:t>
            </a:r>
          </a:p>
        </p:txBody>
      </p:sp>
      <p:cxnSp>
        <p:nvCxnSpPr>
          <p:cNvPr id="3" name="Straight Connector 2">
            <a:extLst>
              <a:ext uri="{FF2B5EF4-FFF2-40B4-BE49-F238E27FC236}">
                <a16:creationId xmlns:a16="http://schemas.microsoft.com/office/drawing/2014/main" id="{62EE2DAA-FA0F-6840-F0E7-F1699EE0A7AA}"/>
              </a:ext>
            </a:extLst>
          </p:cNvPr>
          <p:cNvCxnSpPr/>
          <p:nvPr/>
        </p:nvCxnSpPr>
        <p:spPr>
          <a:xfrm>
            <a:off x="456415" y="1263284"/>
            <a:ext cx="11125985" cy="11310"/>
          </a:xfrm>
          <a:prstGeom prst="line">
            <a:avLst/>
          </a:prstGeom>
          <a:ln>
            <a:solidFill>
              <a:schemeClr val="accent5"/>
            </a:solidFill>
          </a:ln>
        </p:spPr>
        <p:style>
          <a:lnRef idx="2">
            <a:schemeClr val="accent5"/>
          </a:lnRef>
          <a:fillRef idx="0">
            <a:schemeClr val="accent5"/>
          </a:fillRef>
          <a:effectRef idx="1">
            <a:schemeClr val="accent5"/>
          </a:effectRef>
          <a:fontRef idx="minor">
            <a:schemeClr val="tx1"/>
          </a:fontRef>
        </p:style>
      </p:cxnSp>
      <p:sp>
        <p:nvSpPr>
          <p:cNvPr id="10" name="TextBox 9">
            <a:extLst>
              <a:ext uri="{FF2B5EF4-FFF2-40B4-BE49-F238E27FC236}">
                <a16:creationId xmlns:a16="http://schemas.microsoft.com/office/drawing/2014/main" id="{649147B4-B2C7-BC22-857B-D525445C2344}"/>
              </a:ext>
            </a:extLst>
          </p:cNvPr>
          <p:cNvSpPr txBox="1"/>
          <p:nvPr/>
        </p:nvSpPr>
        <p:spPr>
          <a:xfrm>
            <a:off x="7898631" y="1490675"/>
            <a:ext cx="3474871" cy="1200329"/>
          </a:xfrm>
          <a:prstGeom prst="rect">
            <a:avLst/>
          </a:prstGeom>
          <a:noFill/>
        </p:spPr>
        <p:txBody>
          <a:bodyPr wrap="square">
            <a:spAutoFit/>
          </a:bodyPr>
          <a:lstStyle/>
          <a:p>
            <a:pPr marL="0" marR="0" lvl="0" indent="0" algn="ctr" defTabSz="457200" rtl="0" eaLnBrk="1" fontAlgn="base" latinLnBrk="0" hangingPunct="1">
              <a:lnSpc>
                <a:spcPct val="100000"/>
              </a:lnSpc>
              <a:spcBef>
                <a:spcPct val="0"/>
              </a:spcBef>
              <a:spcAft>
                <a:spcPts val="1200"/>
              </a:spcAft>
              <a:buClrTx/>
              <a:buSzTx/>
              <a:buFontTx/>
              <a:buNone/>
              <a:tabLst/>
              <a:defRPr/>
            </a:pPr>
            <a:r>
              <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The 2022 Survey demonstrated that organizations are taking positive steps toward sustainability, but crucial gaps remain</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1" name="TextBox 10">
            <a:extLst>
              <a:ext uri="{FF2B5EF4-FFF2-40B4-BE49-F238E27FC236}">
                <a16:creationId xmlns:a16="http://schemas.microsoft.com/office/drawing/2014/main" id="{953E1B36-5BD6-C472-B213-94D8EB559B81}"/>
              </a:ext>
            </a:extLst>
          </p:cNvPr>
          <p:cNvSpPr txBox="1"/>
          <p:nvPr/>
        </p:nvSpPr>
        <p:spPr>
          <a:xfrm>
            <a:off x="609599" y="6051081"/>
            <a:ext cx="10959008" cy="369332"/>
          </a:xfrm>
          <a:prstGeom prst="rect">
            <a:avLst/>
          </a:prstGeom>
          <a:solidFill>
            <a:srgbClr val="D9D9D9"/>
          </a:solid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CA"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…to </a:t>
            </a:r>
            <a:r>
              <a:rPr kumimoji="0" lang="en-CA" b="1"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mitigate challenges </a:t>
            </a:r>
            <a:r>
              <a:rPr kumimoji="0" lang="en-CA"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experienced by Members</a:t>
            </a:r>
            <a:endParaRPr kumimoji="0" lang="en-GB"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3" name="TextBox 12">
            <a:extLst>
              <a:ext uri="{FF2B5EF4-FFF2-40B4-BE49-F238E27FC236}">
                <a16:creationId xmlns:a16="http://schemas.microsoft.com/office/drawing/2014/main" id="{9A8550BE-B32B-A54F-B8A9-1D4A26BBF6CA}"/>
              </a:ext>
            </a:extLst>
          </p:cNvPr>
          <p:cNvSpPr txBox="1"/>
          <p:nvPr/>
        </p:nvSpPr>
        <p:spPr>
          <a:xfrm>
            <a:off x="6459900" y="4758948"/>
            <a:ext cx="4454435" cy="923330"/>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Together, Members can actively work toward a more environmentally responsible future in all observational domains</a:t>
            </a:r>
            <a:endPar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7" name="TextBox 16">
            <a:extLst>
              <a:ext uri="{FF2B5EF4-FFF2-40B4-BE49-F238E27FC236}">
                <a16:creationId xmlns:a16="http://schemas.microsoft.com/office/drawing/2014/main" id="{E4C8C4D4-7687-DC45-E4FC-F1E0C4D85BC4}"/>
              </a:ext>
            </a:extLst>
          </p:cNvPr>
          <p:cNvSpPr txBox="1"/>
          <p:nvPr/>
        </p:nvSpPr>
        <p:spPr>
          <a:xfrm>
            <a:off x="1533136" y="2374371"/>
            <a:ext cx="6096000" cy="369332"/>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ts val="120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The criticality of observations via established systems/methods</a:t>
            </a:r>
          </a:p>
        </p:txBody>
      </p:sp>
      <p:sp>
        <p:nvSpPr>
          <p:cNvPr id="19" name="TextBox 18">
            <a:extLst>
              <a:ext uri="{FF2B5EF4-FFF2-40B4-BE49-F238E27FC236}">
                <a16:creationId xmlns:a16="http://schemas.microsoft.com/office/drawing/2014/main" id="{FE7851D0-2C03-1D48-7601-FE36BDF9EEFE}"/>
              </a:ext>
            </a:extLst>
          </p:cNvPr>
          <p:cNvSpPr txBox="1"/>
          <p:nvPr/>
        </p:nvSpPr>
        <p:spPr>
          <a:xfrm>
            <a:off x="1533136" y="3109415"/>
            <a:ext cx="6096000" cy="369332"/>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ts val="120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Financial and operational feasibility considerations</a:t>
            </a:r>
          </a:p>
        </p:txBody>
      </p:sp>
      <p:sp>
        <p:nvSpPr>
          <p:cNvPr id="21" name="TextBox 20">
            <a:extLst>
              <a:ext uri="{FF2B5EF4-FFF2-40B4-BE49-F238E27FC236}">
                <a16:creationId xmlns:a16="http://schemas.microsoft.com/office/drawing/2014/main" id="{FFA39C56-18B6-E121-E648-78BE84236991}"/>
              </a:ext>
            </a:extLst>
          </p:cNvPr>
          <p:cNvSpPr txBox="1"/>
          <p:nvPr/>
        </p:nvSpPr>
        <p:spPr>
          <a:xfrm>
            <a:off x="1533136" y="3749488"/>
            <a:ext cx="6096000" cy="646331"/>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ts val="120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The requirement for clear guidance from WMO to Members and the vendor community to inform implementation</a:t>
            </a:r>
          </a:p>
        </p:txBody>
      </p:sp>
      <p:sp>
        <p:nvSpPr>
          <p:cNvPr id="22" name="Google Shape;1328;p38">
            <a:extLst>
              <a:ext uri="{FF2B5EF4-FFF2-40B4-BE49-F238E27FC236}">
                <a16:creationId xmlns:a16="http://schemas.microsoft.com/office/drawing/2014/main" id="{C33AEA2B-B656-692E-CDDC-F245A20E6D15}"/>
              </a:ext>
            </a:extLst>
          </p:cNvPr>
          <p:cNvSpPr/>
          <p:nvPr/>
        </p:nvSpPr>
        <p:spPr>
          <a:xfrm>
            <a:off x="697170" y="4732647"/>
            <a:ext cx="5540662" cy="972951"/>
          </a:xfrm>
          <a:prstGeom prst="homePlate">
            <a:avLst>
              <a:gd name="adj" fmla="val 50000"/>
            </a:avLst>
          </a:prstGeom>
          <a:solidFill>
            <a:schemeClr val="accent5">
              <a:lumMod val="20000"/>
              <a:lumOff val="80000"/>
            </a:schemeClr>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spcFirstLastPara="1" wrap="square" lIns="91425" tIns="91425" rIns="91425" bIns="91425"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srgbClr val="4BACC6"/>
              </a:solidFill>
              <a:effectLst/>
              <a:uLnTx/>
              <a:uFillTx/>
              <a:latin typeface="Calibri" panose="020F0502020204030204" pitchFamily="34" charset="0"/>
              <a:ea typeface="Fira Sans Extra Condensed"/>
              <a:cs typeface="Calibri" panose="020F0502020204030204" pitchFamily="34" charset="0"/>
              <a:sym typeface="Fira Sans Extra Condensed"/>
            </a:endParaRPr>
          </a:p>
        </p:txBody>
      </p:sp>
      <p:sp>
        <p:nvSpPr>
          <p:cNvPr id="15" name="TextBox 14">
            <a:extLst>
              <a:ext uri="{FF2B5EF4-FFF2-40B4-BE49-F238E27FC236}">
                <a16:creationId xmlns:a16="http://schemas.microsoft.com/office/drawing/2014/main" id="{4C616BB5-17E9-4CD8-C7CB-937C236CDBDD}"/>
              </a:ext>
            </a:extLst>
          </p:cNvPr>
          <p:cNvSpPr txBox="1"/>
          <p:nvPr/>
        </p:nvSpPr>
        <p:spPr>
          <a:xfrm>
            <a:off x="1025752" y="4757457"/>
            <a:ext cx="4440642" cy="923330"/>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Our commitment aligns with the WMO’s vision for environmentally sustainable observing systems within GBON and WIGOS</a:t>
            </a:r>
          </a:p>
        </p:txBody>
      </p:sp>
      <p:pic>
        <p:nvPicPr>
          <p:cNvPr id="27" name="Graphic 26" descr="Inbox Check outline">
            <a:extLst>
              <a:ext uri="{FF2B5EF4-FFF2-40B4-BE49-F238E27FC236}">
                <a16:creationId xmlns:a16="http://schemas.microsoft.com/office/drawing/2014/main" id="{E089C6AB-3DB0-677F-677E-A35FB3E372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498" y="2201580"/>
            <a:ext cx="612000" cy="612000"/>
          </a:xfrm>
          <a:prstGeom prst="rect">
            <a:avLst/>
          </a:prstGeom>
        </p:spPr>
      </p:pic>
      <p:pic>
        <p:nvPicPr>
          <p:cNvPr id="29" name="Graphic 28" descr="Closed book outline">
            <a:extLst>
              <a:ext uri="{FF2B5EF4-FFF2-40B4-BE49-F238E27FC236}">
                <a16:creationId xmlns:a16="http://schemas.microsoft.com/office/drawing/2014/main" id="{3129F651-8918-A0A8-909C-B4DE7D5C3B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8498" y="3752875"/>
            <a:ext cx="612000" cy="612000"/>
          </a:xfrm>
          <a:prstGeom prst="rect">
            <a:avLst/>
          </a:prstGeom>
        </p:spPr>
      </p:pic>
      <p:pic>
        <p:nvPicPr>
          <p:cNvPr id="31" name="Graphic 30" descr="Piggy Bank outline">
            <a:extLst>
              <a:ext uri="{FF2B5EF4-FFF2-40B4-BE49-F238E27FC236}">
                <a16:creationId xmlns:a16="http://schemas.microsoft.com/office/drawing/2014/main" id="{5BFE175E-56C9-D3AD-707E-32BF2A1050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8498" y="2977228"/>
            <a:ext cx="612000" cy="612000"/>
          </a:xfrm>
          <a:prstGeom prst="rect">
            <a:avLst/>
          </a:prstGeom>
        </p:spPr>
      </p:pic>
      <p:pic>
        <p:nvPicPr>
          <p:cNvPr id="1026" name="Picture 2" descr="What Is Environmental Monitoring? | Digi International">
            <a:extLst>
              <a:ext uri="{FF2B5EF4-FFF2-40B4-BE49-F238E27FC236}">
                <a16:creationId xmlns:a16="http://schemas.microsoft.com/office/drawing/2014/main" id="{88792181-4105-5D0B-6267-FE73B16D1D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46719" y="2743703"/>
            <a:ext cx="3174275" cy="17458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463BE8-0E7F-2854-FB37-B527C5B1A4C3}"/>
              </a:ext>
            </a:extLst>
          </p:cNvPr>
          <p:cNvSpPr txBox="1"/>
          <p:nvPr/>
        </p:nvSpPr>
        <p:spPr>
          <a:xfrm>
            <a:off x="8046719" y="4474336"/>
            <a:ext cx="3174274" cy="215444"/>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CA" sz="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Credit: Digi International</a:t>
            </a:r>
          </a:p>
        </p:txBody>
      </p:sp>
      <p:pic>
        <p:nvPicPr>
          <p:cNvPr id="4" name="Picture 3">
            <a:extLst>
              <a:ext uri="{FF2B5EF4-FFF2-40B4-BE49-F238E27FC236}">
                <a16:creationId xmlns:a16="http://schemas.microsoft.com/office/drawing/2014/main" id="{1539400C-01E3-2988-1BE8-AA4D4CF82A2C}"/>
              </a:ext>
            </a:extLst>
          </p:cNvPr>
          <p:cNvPicPr>
            <a:picLocks noChangeAspect="1"/>
          </p:cNvPicPr>
          <p:nvPr/>
        </p:nvPicPr>
        <p:blipFill>
          <a:blip r:embed="rId10"/>
          <a:stretch>
            <a:fillRect/>
          </a:stretch>
        </p:blipFill>
        <p:spPr>
          <a:xfrm>
            <a:off x="-8625" y="4709895"/>
            <a:ext cx="152421" cy="2152950"/>
          </a:xfrm>
          <a:prstGeom prst="rect">
            <a:avLst/>
          </a:prstGeom>
        </p:spPr>
      </p:pic>
      <p:pic>
        <p:nvPicPr>
          <p:cNvPr id="8" name="Picture 7">
            <a:extLst>
              <a:ext uri="{FF2B5EF4-FFF2-40B4-BE49-F238E27FC236}">
                <a16:creationId xmlns:a16="http://schemas.microsoft.com/office/drawing/2014/main" id="{7FA01BED-E4F7-62FA-9F67-87FFD27CD5F3}"/>
              </a:ext>
            </a:extLst>
          </p:cNvPr>
          <p:cNvPicPr>
            <a:picLocks noChangeAspect="1"/>
          </p:cNvPicPr>
          <p:nvPr/>
        </p:nvPicPr>
        <p:blipFill>
          <a:blip r:embed="rId11"/>
          <a:stretch>
            <a:fillRect/>
          </a:stretch>
        </p:blipFill>
        <p:spPr>
          <a:xfrm>
            <a:off x="143796" y="5856216"/>
            <a:ext cx="1876687" cy="600159"/>
          </a:xfrm>
          <a:prstGeom prst="rect">
            <a:avLst/>
          </a:prstGeom>
        </p:spPr>
      </p:pic>
    </p:spTree>
    <p:extLst>
      <p:ext uri="{BB962C8B-B14F-4D97-AF65-F5344CB8AC3E}">
        <p14:creationId xmlns:p14="http://schemas.microsoft.com/office/powerpoint/2010/main" val="1876497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026E-0B27-89A0-A66D-40227564345A}"/>
              </a:ext>
            </a:extLst>
          </p:cNvPr>
          <p:cNvSpPr>
            <a:spLocks noGrp="1"/>
          </p:cNvSpPr>
          <p:nvPr>
            <p:ph type="title"/>
          </p:nvPr>
        </p:nvSpPr>
        <p:spPr>
          <a:xfrm>
            <a:off x="450183" y="145347"/>
            <a:ext cx="10972800" cy="808171"/>
          </a:xfrm>
        </p:spPr>
        <p:txBody>
          <a:bodyPr>
            <a:noAutofit/>
          </a:bodyPr>
          <a:lstStyle/>
          <a:p>
            <a:r>
              <a:rPr lang="en-CA" sz="2400" b="1" dirty="0">
                <a:solidFill>
                  <a:srgbClr val="005BAA"/>
                </a:solidFill>
              </a:rPr>
              <a:t>The WMO Virtual Workshop on Environmental Sustainability of Observing Systems and Methods…</a:t>
            </a:r>
          </a:p>
        </p:txBody>
      </p:sp>
      <p:sp>
        <p:nvSpPr>
          <p:cNvPr id="4" name="Slide Number Placeholder 3">
            <a:extLst>
              <a:ext uri="{FF2B5EF4-FFF2-40B4-BE49-F238E27FC236}">
                <a16:creationId xmlns:a16="http://schemas.microsoft.com/office/drawing/2014/main" id="{A3B52DAC-AE5E-AAF4-EE66-B4BCCA948C5B}"/>
              </a:ext>
            </a:extLst>
          </p:cNvPr>
          <p:cNvSpPr>
            <a:spLocks noGrp="1"/>
          </p:cNvSpPr>
          <p:nvPr>
            <p:ph type="sldNum" sz="quarter" idx="10"/>
          </p:nvPr>
        </p:nvSpPr>
        <p:spPr>
          <a:xfrm>
            <a:off x="10656278" y="6405347"/>
            <a:ext cx="1310217"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8075564-AF6E-40FC-905A-F6C5E8D29614}" type="slidenum">
              <a:rPr kumimoji="0" lang="en-US" altLang="en-US" sz="1200" b="0" i="0" u="none" strike="noStrike" kern="1200" cap="none" spc="0" normalizeH="0" baseline="0" noProof="0" smtClean="0">
                <a:ln>
                  <a:noFill/>
                </a:ln>
                <a:solidFill>
                  <a:srgbClr val="7F7F7F"/>
                </a:solidFill>
                <a:effectLst/>
                <a:uLnTx/>
                <a:uFillTx/>
                <a:latin typeface="Century Gothic" panose="020B050202020202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7F7F7F"/>
              </a:solidFill>
              <a:effectLst/>
              <a:uLnTx/>
              <a:uFillTx/>
              <a:latin typeface="Century Gothic" panose="020B0502020202020204" pitchFamily="34" charset="0"/>
              <a:ea typeface="ヒラギノ角ゴ Pro W3" pitchFamily="127" charset="-128"/>
              <a:cs typeface="+mn-cs"/>
            </a:endParaRPr>
          </a:p>
        </p:txBody>
      </p:sp>
      <p:sp>
        <p:nvSpPr>
          <p:cNvPr id="5" name="TextBox 4">
            <a:extLst>
              <a:ext uri="{FF2B5EF4-FFF2-40B4-BE49-F238E27FC236}">
                <a16:creationId xmlns:a16="http://schemas.microsoft.com/office/drawing/2014/main" id="{F0E8F4D7-83D2-7018-FC84-4D818FDC5647}"/>
              </a:ext>
            </a:extLst>
          </p:cNvPr>
          <p:cNvSpPr txBox="1"/>
          <p:nvPr/>
        </p:nvSpPr>
        <p:spPr>
          <a:xfrm>
            <a:off x="456888" y="6111159"/>
            <a:ext cx="11122230" cy="369332"/>
          </a:xfrm>
          <a:prstGeom prst="rect">
            <a:avLst/>
          </a:prstGeom>
          <a:solidFill>
            <a:srgbClr val="D9D9D9"/>
          </a:solid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CA"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…provided an international forum for </a:t>
            </a:r>
            <a:r>
              <a:rPr kumimoji="0" lang="en-CA"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discussion and collaboration </a:t>
            </a:r>
            <a:r>
              <a:rPr kumimoji="0" lang="en-CA"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to advance recommendations </a:t>
            </a:r>
            <a:endParaRPr kumimoji="0" lang="en-CA" b="1" i="0" u="none" strike="noStrike" kern="1200" cap="none" spc="0" normalizeH="0" baseline="0" noProof="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0A40A25B-FB6B-9DD0-BB66-A38DC29C5A2E}"/>
              </a:ext>
            </a:extLst>
          </p:cNvPr>
          <p:cNvCxnSpPr/>
          <p:nvPr/>
        </p:nvCxnSpPr>
        <p:spPr>
          <a:xfrm>
            <a:off x="450183" y="1035710"/>
            <a:ext cx="11125985" cy="11310"/>
          </a:xfrm>
          <a:prstGeom prst="line">
            <a:avLst/>
          </a:prstGeom>
          <a:ln>
            <a:solidFill>
              <a:schemeClr val="accent5"/>
            </a:solidFill>
          </a:ln>
        </p:spPr>
        <p:style>
          <a:lnRef idx="2">
            <a:schemeClr val="accent5"/>
          </a:lnRef>
          <a:fillRef idx="0">
            <a:schemeClr val="accent5"/>
          </a:fillRef>
          <a:effectRef idx="1">
            <a:schemeClr val="accent5"/>
          </a:effectRef>
          <a:fontRef idx="minor">
            <a:schemeClr val="tx1"/>
          </a:fontRef>
        </p:style>
      </p:cxnSp>
      <p:graphicFrame>
        <p:nvGraphicFramePr>
          <p:cNvPr id="32" name="Google Shape;622;p22">
            <a:extLst>
              <a:ext uri="{FF2B5EF4-FFF2-40B4-BE49-F238E27FC236}">
                <a16:creationId xmlns:a16="http://schemas.microsoft.com/office/drawing/2014/main" id="{98D3B91F-BECB-FF59-51B5-8DA31AAB8114}"/>
              </a:ext>
            </a:extLst>
          </p:cNvPr>
          <p:cNvGraphicFramePr/>
          <p:nvPr/>
        </p:nvGraphicFramePr>
        <p:xfrm>
          <a:off x="470072" y="1326354"/>
          <a:ext cx="3525440" cy="945054"/>
        </p:xfrm>
        <a:graphic>
          <a:graphicData uri="http://schemas.openxmlformats.org/drawingml/2006/table">
            <a:tbl>
              <a:tblPr>
                <a:noFill/>
              </a:tblPr>
              <a:tblGrid>
                <a:gridCol w="1175147">
                  <a:extLst>
                    <a:ext uri="{9D8B030D-6E8A-4147-A177-3AD203B41FA5}">
                      <a16:colId xmlns:a16="http://schemas.microsoft.com/office/drawing/2014/main" val="20000"/>
                    </a:ext>
                  </a:extLst>
                </a:gridCol>
                <a:gridCol w="2350293">
                  <a:extLst>
                    <a:ext uri="{9D8B030D-6E8A-4147-A177-3AD203B41FA5}">
                      <a16:colId xmlns:a16="http://schemas.microsoft.com/office/drawing/2014/main" val="20001"/>
                    </a:ext>
                  </a:extLst>
                </a:gridCol>
              </a:tblGrid>
              <a:tr h="454021">
                <a:tc>
                  <a:txBody>
                    <a:bodyPr/>
                    <a:lstStyle/>
                    <a:p>
                      <a:pPr marL="0" lvl="0" indent="0" algn="ctr" rtl="0">
                        <a:spcBef>
                          <a:spcPts val="0"/>
                        </a:spcBef>
                        <a:spcAft>
                          <a:spcPts val="0"/>
                        </a:spcAft>
                        <a:buNone/>
                      </a:pPr>
                      <a:r>
                        <a:rPr lang="en" sz="1800" b="1">
                          <a:solidFill>
                            <a:schemeClr val="lt1"/>
                          </a:solidFill>
                          <a:latin typeface="Calibri" panose="020F0502020204030204" pitchFamily="34" charset="0"/>
                          <a:ea typeface="Fira Sans Extra Condensed"/>
                          <a:cs typeface="Calibri" panose="020F0502020204030204" pitchFamily="34" charset="0"/>
                          <a:sym typeface="Fira Sans Extra Condensed"/>
                        </a:rPr>
                        <a:t>Day 1</a:t>
                      </a:r>
                      <a:endParaRPr sz="1800" b="1">
                        <a:solidFill>
                          <a:schemeClr val="lt1"/>
                        </a:solidFill>
                        <a:latin typeface="Calibri" panose="020F0502020204030204" pitchFamily="34" charset="0"/>
                        <a:ea typeface="Fira Sans Extra Condensed"/>
                        <a:cs typeface="Calibri" panose="020F0502020204030204" pitchFamily="34" charset="0"/>
                        <a:sym typeface="Fira Sans Extra Condensed"/>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5">
                        <a:lumMod val="75000"/>
                      </a:schemeClr>
                    </a:solidFill>
                  </a:tcPr>
                </a:tc>
                <a:tc>
                  <a:txBody>
                    <a:bodyPr/>
                    <a:lstStyle/>
                    <a:p>
                      <a:pPr marL="0" lvl="0" indent="0" algn="ctr" rtl="0">
                        <a:spcBef>
                          <a:spcPts val="0"/>
                        </a:spcBef>
                        <a:spcAft>
                          <a:spcPts val="0"/>
                        </a:spcAft>
                        <a:buNone/>
                      </a:pPr>
                      <a:r>
                        <a:rPr lang="en" sz="1600">
                          <a:solidFill>
                            <a:schemeClr val="dk1"/>
                          </a:solidFill>
                          <a:latin typeface="Calibri" panose="020F0502020204030204" pitchFamily="34" charset="0"/>
                          <a:ea typeface="Roboto"/>
                          <a:cs typeface="Calibri" panose="020F0502020204030204" pitchFamily="34" charset="0"/>
                          <a:sym typeface="Roboto"/>
                        </a:rPr>
                        <a:t>September 12</a:t>
                      </a:r>
                      <a:r>
                        <a:rPr lang="en" sz="1600" baseline="30000">
                          <a:solidFill>
                            <a:schemeClr val="dk1"/>
                          </a:solidFill>
                          <a:latin typeface="Calibri" panose="020F0502020204030204" pitchFamily="34" charset="0"/>
                          <a:ea typeface="Roboto"/>
                          <a:cs typeface="Calibri" panose="020F0502020204030204" pitchFamily="34" charset="0"/>
                          <a:sym typeface="Roboto"/>
                        </a:rPr>
                        <a:t>th</a:t>
                      </a:r>
                      <a:r>
                        <a:rPr lang="en" sz="1600">
                          <a:solidFill>
                            <a:schemeClr val="dk1"/>
                          </a:solidFill>
                          <a:latin typeface="Calibri" panose="020F0502020204030204" pitchFamily="34" charset="0"/>
                          <a:ea typeface="Roboto"/>
                          <a:cs typeface="Calibri" panose="020F0502020204030204" pitchFamily="34" charset="0"/>
                          <a:sym typeface="Roboto"/>
                        </a:rPr>
                        <a:t>, 2023</a:t>
                      </a:r>
                      <a:endParaRPr sz="1600">
                        <a:solidFill>
                          <a:schemeClr val="dk1"/>
                        </a:solidFill>
                        <a:latin typeface="Calibri" panose="020F0502020204030204" pitchFamily="34" charset="0"/>
                        <a:ea typeface="Roboto"/>
                        <a:cs typeface="Calibri" panose="020F0502020204030204" pitchFamily="34" charset="0"/>
                        <a:sym typeface="Roboto"/>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bg1">
                        <a:lumMod val="65000"/>
                        <a:alpha val="12549"/>
                      </a:schemeClr>
                    </a:solidFill>
                  </a:tcPr>
                </a:tc>
                <a:extLst>
                  <a:ext uri="{0D108BD9-81ED-4DB2-BD59-A6C34878D82A}">
                    <a16:rowId xmlns:a16="http://schemas.microsoft.com/office/drawing/2014/main" val="10001"/>
                  </a:ext>
                </a:extLst>
              </a:tr>
              <a:tr h="487884">
                <a:tc gridSpan="2">
                  <a:txBody>
                    <a:bodyPr/>
                    <a:lstStyle/>
                    <a:p>
                      <a:pPr marL="0" lvl="0" indent="0" algn="ctr" rtl="0">
                        <a:spcBef>
                          <a:spcPts val="0"/>
                        </a:spcBef>
                        <a:spcAft>
                          <a:spcPts val="0"/>
                        </a:spcAft>
                        <a:buNone/>
                      </a:pPr>
                      <a:r>
                        <a:rPr lang="en-CA" b="1">
                          <a:latin typeface="Calibri" panose="020F0502020204030204" pitchFamily="34" charset="0"/>
                          <a:cs typeface="Calibri" panose="020F0502020204030204" pitchFamily="34" charset="0"/>
                          <a:sym typeface="Fira Sans Extra Condensed"/>
                        </a:rPr>
                        <a:t>Observing Systems</a:t>
                      </a:r>
                      <a:endParaRPr b="1">
                        <a:latin typeface="Calibri" panose="020F0502020204030204" pitchFamily="34" charset="0"/>
                        <a:cs typeface="Calibri" panose="020F0502020204030204" pitchFamily="34" charset="0"/>
                        <a:sym typeface="Fira Sans Extra Condensed"/>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5">
                        <a:lumMod val="20000"/>
                        <a:lumOff val="80000"/>
                      </a:schemeClr>
                    </a:solidFill>
                  </a:tcPr>
                </a:tc>
                <a:tc hMerge="1">
                  <a:txBody>
                    <a:bodyPr/>
                    <a:lstStyle/>
                    <a:p>
                      <a:pPr marL="0" lvl="0" indent="0" algn="ctr" rtl="0">
                        <a:spcBef>
                          <a:spcPts val="0"/>
                        </a:spcBef>
                        <a:spcAft>
                          <a:spcPts val="0"/>
                        </a:spcAft>
                        <a:buNone/>
                      </a:pPr>
                      <a:endParaRPr>
                        <a:solidFill>
                          <a:schemeClr val="dk1"/>
                        </a:solidFill>
                        <a:latin typeface="Calibri" panose="020F0502020204030204" pitchFamily="34" charset="0"/>
                        <a:ea typeface="Roboto"/>
                        <a:cs typeface="Calibri" panose="020F0502020204030204" pitchFamily="34" charset="0"/>
                        <a:sym typeface="Roboto"/>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bg1">
                        <a:lumMod val="65000"/>
                        <a:alpha val="12549"/>
                      </a:schemeClr>
                    </a:solidFill>
                  </a:tcPr>
                </a:tc>
                <a:extLst>
                  <a:ext uri="{0D108BD9-81ED-4DB2-BD59-A6C34878D82A}">
                    <a16:rowId xmlns:a16="http://schemas.microsoft.com/office/drawing/2014/main" val="3013796940"/>
                  </a:ext>
                </a:extLst>
              </a:tr>
            </a:tbl>
          </a:graphicData>
        </a:graphic>
      </p:graphicFrame>
      <p:graphicFrame>
        <p:nvGraphicFramePr>
          <p:cNvPr id="33" name="Google Shape;623;p22">
            <a:extLst>
              <a:ext uri="{FF2B5EF4-FFF2-40B4-BE49-F238E27FC236}">
                <a16:creationId xmlns:a16="http://schemas.microsoft.com/office/drawing/2014/main" id="{E4A02F64-B329-1BB8-2BD7-1B69A5D3983E}"/>
              </a:ext>
            </a:extLst>
          </p:cNvPr>
          <p:cNvGraphicFramePr/>
          <p:nvPr/>
        </p:nvGraphicFramePr>
        <p:xfrm>
          <a:off x="453139" y="2458412"/>
          <a:ext cx="7178351" cy="1571542"/>
        </p:xfrm>
        <a:graphic>
          <a:graphicData uri="http://schemas.openxmlformats.org/drawingml/2006/table">
            <a:tbl>
              <a:tblPr>
                <a:tableStyleId>{BDBED569-4797-4DF1-A0F4-6AAB3CD982D8}</a:tableStyleId>
              </a:tblPr>
              <a:tblGrid>
                <a:gridCol w="1181567">
                  <a:extLst>
                    <a:ext uri="{9D8B030D-6E8A-4147-A177-3AD203B41FA5}">
                      <a16:colId xmlns:a16="http://schemas.microsoft.com/office/drawing/2014/main" val="20000"/>
                    </a:ext>
                  </a:extLst>
                </a:gridCol>
                <a:gridCol w="5996784">
                  <a:extLst>
                    <a:ext uri="{9D8B030D-6E8A-4147-A177-3AD203B41FA5}">
                      <a16:colId xmlns:a16="http://schemas.microsoft.com/office/drawing/2014/main" val="20001"/>
                    </a:ext>
                  </a:extLst>
                </a:gridCol>
              </a:tblGrid>
              <a:tr h="1571542">
                <a:tc>
                  <a:txBody>
                    <a:bodyPr/>
                    <a:lstStyle/>
                    <a:p>
                      <a:pPr marL="0" lvl="0" indent="0" algn="ctr" rtl="0">
                        <a:spcBef>
                          <a:spcPts val="0"/>
                        </a:spcBef>
                        <a:spcAft>
                          <a:spcPts val="0"/>
                        </a:spcAft>
                        <a:buNone/>
                      </a:pPr>
                      <a:r>
                        <a:rPr lang="en" b="1">
                          <a:solidFill>
                            <a:schemeClr val="bg1"/>
                          </a:solidFill>
                          <a:latin typeface="Calibri" panose="020F0502020204030204" pitchFamily="34" charset="0"/>
                          <a:cs typeface="Calibri" panose="020F0502020204030204" pitchFamily="34" charset="0"/>
                          <a:sym typeface="Fira Sans Extra Condensed"/>
                        </a:rPr>
                        <a:t>Objectives and Purpose </a:t>
                      </a:r>
                      <a:endParaRPr b="1">
                        <a:solidFill>
                          <a:schemeClr val="bg1"/>
                        </a:solidFill>
                        <a:latin typeface="Calibri" panose="020F0502020204030204" pitchFamily="34" charset="0"/>
                        <a:cs typeface="Calibri" panose="020F0502020204030204" pitchFamily="34" charset="0"/>
                        <a:sym typeface="Fira Sans Extra Condensed"/>
                      </a:endParaRPr>
                    </a:p>
                  </a:txBody>
                  <a:tcPr marL="91425" marR="91425" marT="91425" marB="914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marL="285750" indent="-285750" algn="l">
                        <a:spcAft>
                          <a:spcPts val="600"/>
                        </a:spcAft>
                        <a:buFont typeface="Arial" panose="020B0604020202020204" pitchFamily="34" charset="0"/>
                        <a:buChar char="•"/>
                      </a:pPr>
                      <a:r>
                        <a:rPr lang="en-US" sz="1600">
                          <a:latin typeface="Calibri" panose="020F0502020204030204" pitchFamily="34" charset="0"/>
                          <a:cs typeface="Calibri" panose="020F0502020204030204" pitchFamily="34" charset="0"/>
                        </a:rPr>
                        <a:t>Share information among initiative stakeholders (NMHSs, industry) via presentations and focused discussions to establish common ground/baseline</a:t>
                      </a:r>
                    </a:p>
                    <a:p>
                      <a:pPr marL="285750" indent="-285750" algn="l">
                        <a:buFont typeface="Arial" panose="020B0604020202020204" pitchFamily="34" charset="0"/>
                        <a:buChar char="•"/>
                      </a:pPr>
                      <a:r>
                        <a:rPr lang="en-US" sz="1600">
                          <a:latin typeface="Calibri" panose="020F0502020204030204" pitchFamily="34" charset="0"/>
                          <a:cs typeface="Calibri" panose="020F0502020204030204" pitchFamily="34" charset="0"/>
                        </a:rPr>
                        <a:t>Present and discuss key outcomes from the survey and identify remaining gaps</a:t>
                      </a:r>
                    </a:p>
                  </a:txBody>
                  <a:tcPr marL="91425" marR="91425" marT="91425" marB="914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34" name="Google Shape;623;p22">
            <a:extLst>
              <a:ext uri="{FF2B5EF4-FFF2-40B4-BE49-F238E27FC236}">
                <a16:creationId xmlns:a16="http://schemas.microsoft.com/office/drawing/2014/main" id="{DC2CE1E5-F476-28FA-8382-640889A09381}"/>
              </a:ext>
            </a:extLst>
          </p:cNvPr>
          <p:cNvGraphicFramePr/>
          <p:nvPr/>
        </p:nvGraphicFramePr>
        <p:xfrm>
          <a:off x="453138" y="4220299"/>
          <a:ext cx="7178351" cy="914350"/>
        </p:xfrm>
        <a:graphic>
          <a:graphicData uri="http://schemas.openxmlformats.org/drawingml/2006/table">
            <a:tbl>
              <a:tblPr>
                <a:tableStyleId>{BDBED569-4797-4DF1-A0F4-6AAB3CD982D8}</a:tableStyleId>
              </a:tblPr>
              <a:tblGrid>
                <a:gridCol w="1181567">
                  <a:extLst>
                    <a:ext uri="{9D8B030D-6E8A-4147-A177-3AD203B41FA5}">
                      <a16:colId xmlns:a16="http://schemas.microsoft.com/office/drawing/2014/main" val="20000"/>
                    </a:ext>
                  </a:extLst>
                </a:gridCol>
                <a:gridCol w="5996784">
                  <a:extLst>
                    <a:ext uri="{9D8B030D-6E8A-4147-A177-3AD203B41FA5}">
                      <a16:colId xmlns:a16="http://schemas.microsoft.com/office/drawing/2014/main" val="20001"/>
                    </a:ext>
                  </a:extLst>
                </a:gridCol>
              </a:tblGrid>
              <a:tr h="914350">
                <a:tc>
                  <a:txBody>
                    <a:bodyPr/>
                    <a:lstStyle/>
                    <a:p>
                      <a:pPr marL="0" lvl="0" indent="0" algn="ctr" rtl="0">
                        <a:spcBef>
                          <a:spcPts val="0"/>
                        </a:spcBef>
                        <a:spcAft>
                          <a:spcPts val="0"/>
                        </a:spcAft>
                        <a:buNone/>
                      </a:pPr>
                      <a:r>
                        <a:rPr lang="en" b="1">
                          <a:solidFill>
                            <a:schemeClr val="bg1"/>
                          </a:solidFill>
                          <a:latin typeface="Calibri" panose="020F0502020204030204" pitchFamily="34" charset="0"/>
                          <a:cs typeface="Calibri" panose="020F0502020204030204" pitchFamily="34" charset="0"/>
                          <a:sym typeface="Fira Sans Extra Condensed"/>
                        </a:rPr>
                        <a:t>Goal/ Outcome</a:t>
                      </a:r>
                      <a:endParaRPr b="1">
                        <a:solidFill>
                          <a:schemeClr val="bg1"/>
                        </a:solidFill>
                        <a:latin typeface="Calibri" panose="020F0502020204030204" pitchFamily="34" charset="0"/>
                        <a:cs typeface="Calibri" panose="020F0502020204030204" pitchFamily="34" charset="0"/>
                        <a:sym typeface="Fira Sans Extra Condensed"/>
                      </a:endParaRPr>
                    </a:p>
                  </a:txBody>
                  <a:tcPr marL="91425" marR="91425" marT="91425" marB="914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75000"/>
                      </a:schemeClr>
                    </a:solidFill>
                  </a:tcPr>
                </a:tc>
                <a:tc>
                  <a:txBody>
                    <a:bodyPr/>
                    <a:lstStyle/>
                    <a:p>
                      <a:pPr marL="285750" indent="-285750" algn="l">
                        <a:buFont typeface="Arial" panose="020B0604020202020204" pitchFamily="34" charset="0"/>
                        <a:buChar char="•"/>
                      </a:pPr>
                      <a:r>
                        <a:rPr lang="en-US" sz="1600">
                          <a:latin typeface="Calibri" panose="020F0502020204030204" pitchFamily="34" charset="0"/>
                          <a:cs typeface="Calibri" panose="020F0502020204030204" pitchFamily="34" charset="0"/>
                        </a:rPr>
                        <a:t>Develop recommendations on a path forward to Members, the vendor community, and WMO</a:t>
                      </a:r>
                    </a:p>
                  </a:txBody>
                  <a:tcPr marL="91425" marR="91425" marT="91425" marB="914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35" name="Table 34">
            <a:extLst>
              <a:ext uri="{FF2B5EF4-FFF2-40B4-BE49-F238E27FC236}">
                <a16:creationId xmlns:a16="http://schemas.microsoft.com/office/drawing/2014/main" id="{F28FC798-F250-AC19-1B9A-8C25B7AE1E81}"/>
              </a:ext>
            </a:extLst>
          </p:cNvPr>
          <p:cNvGraphicFramePr>
            <a:graphicFrameLocks noGrp="1"/>
          </p:cNvGraphicFramePr>
          <p:nvPr/>
        </p:nvGraphicFramePr>
        <p:xfrm>
          <a:off x="4109799" y="1327929"/>
          <a:ext cx="3525440" cy="941905"/>
        </p:xfrm>
        <a:graphic>
          <a:graphicData uri="http://schemas.openxmlformats.org/drawingml/2006/table">
            <a:tbl>
              <a:tblPr>
                <a:noFill/>
              </a:tblPr>
              <a:tblGrid>
                <a:gridCol w="1175147">
                  <a:extLst>
                    <a:ext uri="{9D8B030D-6E8A-4147-A177-3AD203B41FA5}">
                      <a16:colId xmlns:a16="http://schemas.microsoft.com/office/drawing/2014/main" val="1503898611"/>
                    </a:ext>
                  </a:extLst>
                </a:gridCol>
                <a:gridCol w="2350293">
                  <a:extLst>
                    <a:ext uri="{9D8B030D-6E8A-4147-A177-3AD203B41FA5}">
                      <a16:colId xmlns:a16="http://schemas.microsoft.com/office/drawing/2014/main" val="2413472812"/>
                    </a:ext>
                  </a:extLst>
                </a:gridCol>
              </a:tblGrid>
              <a:tr h="451093">
                <a:tc>
                  <a:txBody>
                    <a:bodyPr/>
                    <a:lstStyle/>
                    <a:p>
                      <a:pPr marL="0" lvl="0" indent="0" algn="ctr" rtl="0">
                        <a:spcBef>
                          <a:spcPts val="0"/>
                        </a:spcBef>
                        <a:spcAft>
                          <a:spcPts val="0"/>
                        </a:spcAft>
                        <a:buNone/>
                      </a:pPr>
                      <a:r>
                        <a:rPr lang="en" sz="1800" b="1">
                          <a:solidFill>
                            <a:schemeClr val="lt1"/>
                          </a:solidFill>
                          <a:latin typeface="Calibri" panose="020F0502020204030204" pitchFamily="34" charset="0"/>
                          <a:ea typeface="Fira Sans Extra Condensed"/>
                          <a:cs typeface="Calibri" panose="020F0502020204030204" pitchFamily="34" charset="0"/>
                          <a:sym typeface="Fira Sans Extra Condensed"/>
                        </a:rPr>
                        <a:t>Day 2</a:t>
                      </a:r>
                      <a:endParaRPr sz="1800" b="1">
                        <a:solidFill>
                          <a:schemeClr val="lt1"/>
                        </a:solidFill>
                        <a:latin typeface="Calibri" panose="020F0502020204030204" pitchFamily="34" charset="0"/>
                        <a:ea typeface="Fira Sans Extra Condensed"/>
                        <a:cs typeface="Calibri" panose="020F0502020204030204" pitchFamily="34" charset="0"/>
                        <a:sym typeface="Fira Sans Extra Condensed"/>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5">
                        <a:lumMod val="75000"/>
                      </a:schemeClr>
                    </a:solidFill>
                  </a:tcPr>
                </a:tc>
                <a:tc>
                  <a:txBody>
                    <a:bodyPr/>
                    <a:lstStyle/>
                    <a:p>
                      <a:pPr marL="0" lvl="0" indent="0" algn="ctr" rtl="0">
                        <a:spcBef>
                          <a:spcPts val="0"/>
                        </a:spcBef>
                        <a:spcAft>
                          <a:spcPts val="0"/>
                        </a:spcAft>
                        <a:buNone/>
                      </a:pPr>
                      <a:r>
                        <a:rPr lang="en" sz="1600">
                          <a:solidFill>
                            <a:schemeClr val="dk1"/>
                          </a:solidFill>
                          <a:latin typeface="Calibri" panose="020F0502020204030204" pitchFamily="34" charset="0"/>
                          <a:ea typeface="Roboto"/>
                          <a:cs typeface="Calibri" panose="020F0502020204030204" pitchFamily="34" charset="0"/>
                          <a:sym typeface="Roboto"/>
                        </a:rPr>
                        <a:t>September 13</a:t>
                      </a:r>
                      <a:r>
                        <a:rPr lang="en" sz="1600" baseline="30000">
                          <a:solidFill>
                            <a:schemeClr val="dk1"/>
                          </a:solidFill>
                          <a:latin typeface="Calibri" panose="020F0502020204030204" pitchFamily="34" charset="0"/>
                          <a:ea typeface="Roboto"/>
                          <a:cs typeface="Calibri" panose="020F0502020204030204" pitchFamily="34" charset="0"/>
                          <a:sym typeface="Roboto"/>
                        </a:rPr>
                        <a:t>th</a:t>
                      </a:r>
                      <a:r>
                        <a:rPr lang="en" sz="1600">
                          <a:solidFill>
                            <a:schemeClr val="dk1"/>
                          </a:solidFill>
                          <a:latin typeface="Calibri" panose="020F0502020204030204" pitchFamily="34" charset="0"/>
                          <a:ea typeface="Roboto"/>
                          <a:cs typeface="Calibri" panose="020F0502020204030204" pitchFamily="34" charset="0"/>
                          <a:sym typeface="Roboto"/>
                        </a:rPr>
                        <a:t>, 2023</a:t>
                      </a:r>
                      <a:endParaRPr sz="1600">
                        <a:solidFill>
                          <a:schemeClr val="dk1"/>
                        </a:solidFill>
                        <a:latin typeface="Calibri" panose="020F0502020204030204" pitchFamily="34" charset="0"/>
                        <a:ea typeface="Roboto"/>
                        <a:cs typeface="Calibri" panose="020F0502020204030204" pitchFamily="34" charset="0"/>
                        <a:sym typeface="Roboto"/>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bg1">
                        <a:lumMod val="65000"/>
                        <a:alpha val="12549"/>
                      </a:schemeClr>
                    </a:solidFill>
                  </a:tcPr>
                </a:tc>
                <a:extLst>
                  <a:ext uri="{0D108BD9-81ED-4DB2-BD59-A6C34878D82A}">
                    <a16:rowId xmlns:a16="http://schemas.microsoft.com/office/drawing/2014/main" val="2665162603"/>
                  </a:ext>
                </a:extLst>
              </a:tr>
              <a:tr h="484735">
                <a:tc gridSpan="2">
                  <a:txBody>
                    <a:bodyPr/>
                    <a:lstStyle/>
                    <a:p>
                      <a:pPr marL="0" lvl="0" indent="0" algn="ctr" rtl="0">
                        <a:spcBef>
                          <a:spcPts val="0"/>
                        </a:spcBef>
                        <a:spcAft>
                          <a:spcPts val="0"/>
                        </a:spcAft>
                        <a:buNone/>
                      </a:pPr>
                      <a:r>
                        <a:rPr lang="en-CA" b="1">
                          <a:latin typeface="Calibri" panose="020F0502020204030204" pitchFamily="34" charset="0"/>
                          <a:cs typeface="Calibri" panose="020F0502020204030204" pitchFamily="34" charset="0"/>
                          <a:sym typeface="Fira Sans Extra Condensed"/>
                        </a:rPr>
                        <a:t>Policies, practices, and standards </a:t>
                      </a:r>
                      <a:endParaRPr b="1">
                        <a:latin typeface="Calibri" panose="020F0502020204030204" pitchFamily="34" charset="0"/>
                        <a:cs typeface="Calibri" panose="020F0502020204030204" pitchFamily="34" charset="0"/>
                        <a:sym typeface="Fira Sans Extra Condensed"/>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5">
                        <a:lumMod val="20000"/>
                        <a:lumOff val="80000"/>
                      </a:schemeClr>
                    </a:solidFill>
                  </a:tcPr>
                </a:tc>
                <a:tc hMerge="1">
                  <a:txBody>
                    <a:bodyPr/>
                    <a:lstStyle/>
                    <a:p>
                      <a:pPr marL="0" lvl="0" indent="0" algn="ctr" rtl="0">
                        <a:spcBef>
                          <a:spcPts val="0"/>
                        </a:spcBef>
                        <a:spcAft>
                          <a:spcPts val="0"/>
                        </a:spcAft>
                        <a:buNone/>
                      </a:pPr>
                      <a:endParaRPr>
                        <a:solidFill>
                          <a:schemeClr val="dk1"/>
                        </a:solidFill>
                        <a:latin typeface="Calibri" panose="020F0502020204030204" pitchFamily="34" charset="0"/>
                        <a:ea typeface="Roboto"/>
                        <a:cs typeface="Calibri" panose="020F0502020204030204" pitchFamily="34" charset="0"/>
                        <a:sym typeface="Roboto"/>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bg1">
                        <a:lumMod val="65000"/>
                        <a:alpha val="12549"/>
                      </a:schemeClr>
                    </a:solidFill>
                  </a:tcPr>
                </a:tc>
                <a:extLst>
                  <a:ext uri="{0D108BD9-81ED-4DB2-BD59-A6C34878D82A}">
                    <a16:rowId xmlns:a16="http://schemas.microsoft.com/office/drawing/2014/main" val="3284824774"/>
                  </a:ext>
                </a:extLst>
              </a:tr>
            </a:tbl>
          </a:graphicData>
        </a:graphic>
      </p:graphicFrame>
      <p:graphicFrame>
        <p:nvGraphicFramePr>
          <p:cNvPr id="36" name="Chart 35">
            <a:extLst>
              <a:ext uri="{FF2B5EF4-FFF2-40B4-BE49-F238E27FC236}">
                <a16:creationId xmlns:a16="http://schemas.microsoft.com/office/drawing/2014/main" id="{4D8CA52A-65CE-FCB6-1E2A-CD0ED651AD0F}"/>
              </a:ext>
            </a:extLst>
          </p:cNvPr>
          <p:cNvGraphicFramePr>
            <a:graphicFrameLocks/>
          </p:cNvGraphicFramePr>
          <p:nvPr/>
        </p:nvGraphicFramePr>
        <p:xfrm>
          <a:off x="7534348" y="3314052"/>
          <a:ext cx="4415937" cy="3126082"/>
        </p:xfrm>
        <a:graphic>
          <a:graphicData uri="http://schemas.openxmlformats.org/drawingml/2006/chart">
            <c:chart xmlns:c="http://schemas.openxmlformats.org/drawingml/2006/chart" xmlns:r="http://schemas.openxmlformats.org/officeDocument/2006/relationships" r:id="rId2"/>
          </a:graphicData>
        </a:graphic>
      </p:graphicFrame>
      <p:sp>
        <p:nvSpPr>
          <p:cNvPr id="37" name="TextBox 36">
            <a:extLst>
              <a:ext uri="{FF2B5EF4-FFF2-40B4-BE49-F238E27FC236}">
                <a16:creationId xmlns:a16="http://schemas.microsoft.com/office/drawing/2014/main" id="{7D1F0382-C1CD-0C93-A2F4-F706D154033C}"/>
              </a:ext>
            </a:extLst>
          </p:cNvPr>
          <p:cNvSpPr txBox="1"/>
          <p:nvPr/>
        </p:nvSpPr>
        <p:spPr>
          <a:xfrm>
            <a:off x="7749526" y="3263575"/>
            <a:ext cx="3985585"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Participant Registration Demographics:</a:t>
            </a:r>
          </a:p>
        </p:txBody>
      </p:sp>
      <p:sp>
        <p:nvSpPr>
          <p:cNvPr id="3" name="Google Shape;618;p22">
            <a:extLst>
              <a:ext uri="{FF2B5EF4-FFF2-40B4-BE49-F238E27FC236}">
                <a16:creationId xmlns:a16="http://schemas.microsoft.com/office/drawing/2014/main" id="{58B3F267-38B1-A550-5E3A-8C4F3565BA93}"/>
              </a:ext>
            </a:extLst>
          </p:cNvPr>
          <p:cNvSpPr/>
          <p:nvPr/>
        </p:nvSpPr>
        <p:spPr>
          <a:xfrm>
            <a:off x="9886950" y="1326354"/>
            <a:ext cx="1692167" cy="1798352"/>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grpSp>
        <p:nvGrpSpPr>
          <p:cNvPr id="7" name="Google Shape;619;p22">
            <a:extLst>
              <a:ext uri="{FF2B5EF4-FFF2-40B4-BE49-F238E27FC236}">
                <a16:creationId xmlns:a16="http://schemas.microsoft.com/office/drawing/2014/main" id="{88824271-D0FB-EE5F-63B3-E30C42A32037}"/>
              </a:ext>
            </a:extLst>
          </p:cNvPr>
          <p:cNvGrpSpPr/>
          <p:nvPr/>
        </p:nvGrpSpPr>
        <p:grpSpPr>
          <a:xfrm>
            <a:off x="9963074" y="1515700"/>
            <a:ext cx="1539918" cy="1467530"/>
            <a:chOff x="6889975" y="1097527"/>
            <a:chExt cx="1730101" cy="1453016"/>
          </a:xfrm>
        </p:grpSpPr>
        <p:sp>
          <p:nvSpPr>
            <p:cNvPr id="8" name="Google Shape;620;p22">
              <a:extLst>
                <a:ext uri="{FF2B5EF4-FFF2-40B4-BE49-F238E27FC236}">
                  <a16:creationId xmlns:a16="http://schemas.microsoft.com/office/drawing/2014/main" id="{82E82A00-8BF5-46EE-CDF8-915C5FFAA8AF}"/>
                </a:ext>
              </a:extLst>
            </p:cNvPr>
            <p:cNvSpPr txBox="1"/>
            <p:nvPr/>
          </p:nvSpPr>
          <p:spPr>
            <a:xfrm>
              <a:off x="6979865" y="1960992"/>
              <a:ext cx="1550320" cy="589551"/>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 sz="4000" b="1" i="0" u="none" strike="noStrike" kern="1200" cap="none" spc="0" normalizeH="0" baseline="0" noProof="0">
                  <a:ln>
                    <a:noFill/>
                  </a:ln>
                  <a:solidFill>
                    <a:srgbClr val="4BACC6"/>
                  </a:solidFill>
                  <a:effectLst/>
                  <a:uLnTx/>
                  <a:uFillTx/>
                  <a:latin typeface="Calibri" panose="020F0502020204030204" pitchFamily="34" charset="0"/>
                  <a:ea typeface="Fira Sans Extra Condensed"/>
                  <a:cs typeface="Calibri" panose="020F0502020204030204" pitchFamily="34" charset="0"/>
                  <a:sym typeface="Fira Sans Extra Condensed"/>
                </a:rPr>
                <a:t>408</a:t>
              </a:r>
              <a:endParaRPr kumimoji="0" sz="4000" b="1" i="0" u="none" strike="noStrike" kern="1200" cap="none" spc="0" normalizeH="0" baseline="0" noProof="0">
                <a:ln>
                  <a:noFill/>
                </a:ln>
                <a:solidFill>
                  <a:srgbClr val="4BACC6"/>
                </a:solidFill>
                <a:effectLst/>
                <a:uLnTx/>
                <a:uFillTx/>
                <a:latin typeface="Calibri" panose="020F0502020204030204" pitchFamily="34" charset="0"/>
                <a:ea typeface="Fira Sans Extra Condensed"/>
                <a:cs typeface="Calibri" panose="020F0502020204030204" pitchFamily="34" charset="0"/>
                <a:sym typeface="Fira Sans Extra Condensed"/>
              </a:endParaRPr>
            </a:p>
          </p:txBody>
        </p:sp>
        <p:sp>
          <p:nvSpPr>
            <p:cNvPr id="9" name="Google Shape;621;p22">
              <a:extLst>
                <a:ext uri="{FF2B5EF4-FFF2-40B4-BE49-F238E27FC236}">
                  <a16:creationId xmlns:a16="http://schemas.microsoft.com/office/drawing/2014/main" id="{ACDBCDBB-C80F-991D-B7DC-FE11165F7F84}"/>
                </a:ext>
              </a:extLst>
            </p:cNvPr>
            <p:cNvSpPr txBox="1"/>
            <p:nvPr/>
          </p:nvSpPr>
          <p:spPr>
            <a:xfrm>
              <a:off x="6889975" y="1097527"/>
              <a:ext cx="1730101" cy="725969"/>
            </a:xfrm>
            <a:prstGeom prst="rect">
              <a:avLst/>
            </a:prstGeom>
            <a:noFill/>
            <a:ln>
              <a:noFill/>
            </a:ln>
          </p:spPr>
          <p:txBody>
            <a:bodyPr spcFirstLastPara="1" wrap="square" lIns="91425" tIns="91425" rIns="91425" bIns="91425"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 sz="1800" b="0" i="0" u="none" strike="noStrike" kern="1200" cap="none" spc="0" normalizeH="0" baseline="0" noProof="0">
                  <a:ln>
                    <a:noFill/>
                  </a:ln>
                  <a:solidFill>
                    <a:prstClr val="white"/>
                  </a:solidFill>
                  <a:effectLst/>
                  <a:uLnTx/>
                  <a:uFillTx/>
                  <a:latin typeface="Calibri" panose="020F0502020204030204" pitchFamily="34" charset="0"/>
                  <a:ea typeface="Roboto"/>
                  <a:cs typeface="Calibri" panose="020F0502020204030204" pitchFamily="34" charset="0"/>
                  <a:sym typeface="Roboto"/>
                </a:rPr>
                <a:t>Number of international registrations </a:t>
              </a:r>
              <a:endParaRPr kumimoji="0" sz="1800" b="0" i="0" u="none" strike="noStrike" kern="1200" cap="none" spc="0" normalizeH="0" baseline="0" noProof="0">
                <a:ln>
                  <a:noFill/>
                </a:ln>
                <a:solidFill>
                  <a:prstClr val="white"/>
                </a:solidFill>
                <a:effectLst/>
                <a:uLnTx/>
                <a:uFillTx/>
                <a:latin typeface="Calibri" panose="020F0502020204030204" pitchFamily="34" charset="0"/>
                <a:ea typeface="Roboto"/>
                <a:cs typeface="Calibri" panose="020F0502020204030204" pitchFamily="34" charset="0"/>
                <a:sym typeface="Roboto"/>
              </a:endParaRPr>
            </a:p>
          </p:txBody>
        </p:sp>
      </p:grpSp>
      <p:graphicFrame>
        <p:nvGraphicFramePr>
          <p:cNvPr id="10" name="Google Shape;617;p22">
            <a:extLst>
              <a:ext uri="{FF2B5EF4-FFF2-40B4-BE49-F238E27FC236}">
                <a16:creationId xmlns:a16="http://schemas.microsoft.com/office/drawing/2014/main" id="{8D176609-82BF-5A59-70DC-862118707118}"/>
              </a:ext>
            </a:extLst>
          </p:cNvPr>
          <p:cNvGraphicFramePr/>
          <p:nvPr/>
        </p:nvGraphicFramePr>
        <p:xfrm>
          <a:off x="7791372" y="1326354"/>
          <a:ext cx="1977541" cy="1798352"/>
        </p:xfrm>
        <a:graphic>
          <a:graphicData uri="http://schemas.openxmlformats.org/drawingml/2006/table">
            <a:tbl>
              <a:tblPr>
                <a:tableStyleId>{FABFCF23-3B69-468F-B69F-88F6DE6A72F2}</a:tableStyleId>
              </a:tblPr>
              <a:tblGrid>
                <a:gridCol w="1977541">
                  <a:extLst>
                    <a:ext uri="{9D8B030D-6E8A-4147-A177-3AD203B41FA5}">
                      <a16:colId xmlns:a16="http://schemas.microsoft.com/office/drawing/2014/main" val="20001"/>
                    </a:ext>
                  </a:extLst>
                </a:gridCol>
              </a:tblGrid>
              <a:tr h="368685">
                <a:tc>
                  <a:txBody>
                    <a:bodyPr/>
                    <a:lstStyle/>
                    <a:p>
                      <a:pPr algn="ctr"/>
                      <a:r>
                        <a:rPr lang="en-US" sz="1800" b="1">
                          <a:solidFill>
                            <a:schemeClr val="bg1"/>
                          </a:solidFill>
                          <a:latin typeface="Calibri" panose="020F0502020204030204" pitchFamily="34" charset="0"/>
                          <a:cs typeface="Calibri" panose="020F0502020204030204" pitchFamily="34" charset="0"/>
                        </a:rPr>
                        <a:t>Target Audience</a:t>
                      </a:r>
                    </a:p>
                  </a:txBody>
                  <a:tcPr>
                    <a:solidFill>
                      <a:schemeClr val="accent5"/>
                    </a:solidFill>
                  </a:tcPr>
                </a:tc>
                <a:extLst>
                  <a:ext uri="{0D108BD9-81ED-4DB2-BD59-A6C34878D82A}">
                    <a16:rowId xmlns:a16="http://schemas.microsoft.com/office/drawing/2014/main" val="10000"/>
                  </a:ext>
                </a:extLst>
              </a:tr>
              <a:tr h="400302">
                <a:tc>
                  <a:txBody>
                    <a:bodyPr/>
                    <a:lstStyle/>
                    <a:p>
                      <a:pPr marL="0" lvl="0" indent="0" algn="ctr" rtl="0">
                        <a:spcBef>
                          <a:spcPts val="0"/>
                        </a:spcBef>
                        <a:spcAft>
                          <a:spcPts val="0"/>
                        </a:spcAft>
                        <a:buNone/>
                      </a:pPr>
                      <a:r>
                        <a:rPr lang="en" sz="1400">
                          <a:solidFill>
                            <a:schemeClr val="dk1"/>
                          </a:solidFill>
                          <a:latin typeface="Calibri" panose="020F0502020204030204" pitchFamily="34" charset="0"/>
                          <a:cs typeface="Calibri" panose="020F0502020204030204" pitchFamily="34" charset="0"/>
                          <a:sym typeface="Roboto"/>
                        </a:rPr>
                        <a:t>WMO Members</a:t>
                      </a:r>
                      <a:endParaRPr sz="1400">
                        <a:solidFill>
                          <a:schemeClr val="dk1"/>
                        </a:solidFill>
                        <a:latin typeface="Calibri" panose="020F0502020204030204" pitchFamily="34" charset="0"/>
                        <a:ea typeface="Roboto"/>
                        <a:cs typeface="Calibri" panose="020F0502020204030204" pitchFamily="34" charset="0"/>
                        <a:sym typeface="Roboto"/>
                      </a:endParaRPr>
                    </a:p>
                  </a:txBody>
                  <a:tcPr marL="91425" marR="91425" marT="91425" marB="91425" anchor="ctr"/>
                </a:tc>
                <a:extLst>
                  <a:ext uri="{0D108BD9-81ED-4DB2-BD59-A6C34878D82A}">
                    <a16:rowId xmlns:a16="http://schemas.microsoft.com/office/drawing/2014/main" val="10001"/>
                  </a:ext>
                </a:extLst>
              </a:tr>
              <a:tr h="400302">
                <a:tc>
                  <a:txBody>
                    <a:bodyPr/>
                    <a:lstStyle/>
                    <a:p>
                      <a:pPr marL="0" lvl="0" indent="0" algn="ctr" rtl="0">
                        <a:spcBef>
                          <a:spcPts val="0"/>
                        </a:spcBef>
                        <a:spcAft>
                          <a:spcPts val="0"/>
                        </a:spcAft>
                        <a:buNone/>
                      </a:pPr>
                      <a:r>
                        <a:rPr lang="en" sz="1400">
                          <a:solidFill>
                            <a:schemeClr val="dk1"/>
                          </a:solidFill>
                          <a:latin typeface="Calibri" panose="020F0502020204030204" pitchFamily="34" charset="0"/>
                          <a:cs typeface="Calibri" panose="020F0502020204030204" pitchFamily="34" charset="0"/>
                          <a:sym typeface="Roboto"/>
                        </a:rPr>
                        <a:t>Vendor community</a:t>
                      </a:r>
                      <a:endParaRPr sz="1400">
                        <a:solidFill>
                          <a:schemeClr val="dk1"/>
                        </a:solidFill>
                        <a:latin typeface="Calibri" panose="020F0502020204030204" pitchFamily="34" charset="0"/>
                        <a:ea typeface="Roboto"/>
                        <a:cs typeface="Calibri" panose="020F0502020204030204" pitchFamily="34" charset="0"/>
                        <a:sym typeface="Roboto"/>
                      </a:endParaRPr>
                    </a:p>
                  </a:txBody>
                  <a:tcPr marL="91425" marR="91425" marT="91425" marB="91425" anchor="ctr"/>
                </a:tc>
                <a:extLst>
                  <a:ext uri="{0D108BD9-81ED-4DB2-BD59-A6C34878D82A}">
                    <a16:rowId xmlns:a16="http://schemas.microsoft.com/office/drawing/2014/main" val="10002"/>
                  </a:ext>
                </a:extLst>
              </a:tr>
              <a:tr h="629063">
                <a:tc>
                  <a:txBody>
                    <a:bodyPr/>
                    <a:lstStyle/>
                    <a:p>
                      <a:pPr marL="0" lvl="0" indent="0" algn="ctr">
                        <a:buFont typeface="Arial" panose="020B0604020202020204" pitchFamily="34" charset="0"/>
                        <a:buNone/>
                      </a:pPr>
                      <a:r>
                        <a:rPr lang="en-US" sz="1400">
                          <a:latin typeface="Calibri" panose="020F0502020204030204" pitchFamily="34" charset="0"/>
                          <a:cs typeface="Calibri" panose="020F0502020204030204" pitchFamily="34" charset="0"/>
                        </a:rPr>
                        <a:t>Any other interested parties</a:t>
                      </a:r>
                    </a:p>
                  </a:txBody>
                  <a:tcPr marL="91425" marR="91425" marT="91425" marB="91425" anchor="ctr"/>
                </a:tc>
                <a:extLst>
                  <a:ext uri="{0D108BD9-81ED-4DB2-BD59-A6C34878D82A}">
                    <a16:rowId xmlns:a16="http://schemas.microsoft.com/office/drawing/2014/main" val="10003"/>
                  </a:ext>
                </a:extLst>
              </a:tr>
            </a:tbl>
          </a:graphicData>
        </a:graphic>
      </p:graphicFrame>
      <p:sp>
        <p:nvSpPr>
          <p:cNvPr id="13" name="Rectangle 12">
            <a:extLst>
              <a:ext uri="{FF2B5EF4-FFF2-40B4-BE49-F238E27FC236}">
                <a16:creationId xmlns:a16="http://schemas.microsoft.com/office/drawing/2014/main" id="{7D188BBB-AA1A-3CBB-6B88-7C07671CF394}"/>
              </a:ext>
            </a:extLst>
          </p:cNvPr>
          <p:cNvSpPr/>
          <p:nvPr/>
        </p:nvSpPr>
        <p:spPr>
          <a:xfrm>
            <a:off x="2912342" y="5324994"/>
            <a:ext cx="4719147" cy="504000"/>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TextBox 13">
            <a:extLst>
              <a:ext uri="{FF2B5EF4-FFF2-40B4-BE49-F238E27FC236}">
                <a16:creationId xmlns:a16="http://schemas.microsoft.com/office/drawing/2014/main" id="{0F1C5FF9-D44F-5A25-931A-AC4DEE8C083C}"/>
              </a:ext>
            </a:extLst>
          </p:cNvPr>
          <p:cNvSpPr txBox="1"/>
          <p:nvPr/>
        </p:nvSpPr>
        <p:spPr>
          <a:xfrm>
            <a:off x="3317631" y="5392328"/>
            <a:ext cx="3964027"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16 presentations + 6 breakout sessions</a:t>
            </a:r>
          </a:p>
        </p:txBody>
      </p:sp>
      <p:pic>
        <p:nvPicPr>
          <p:cNvPr id="16" name="Graphic 15" descr="Users with solid fill">
            <a:extLst>
              <a:ext uri="{FF2B5EF4-FFF2-40B4-BE49-F238E27FC236}">
                <a16:creationId xmlns:a16="http://schemas.microsoft.com/office/drawing/2014/main" id="{D90044B8-7B1D-4FEA-F5A8-61C1F47974F4}"/>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2962" y="5354928"/>
            <a:ext cx="540000" cy="540000"/>
          </a:xfrm>
          <a:prstGeom prst="rect">
            <a:avLst/>
          </a:prstGeom>
        </p:spPr>
      </p:pic>
      <p:pic>
        <p:nvPicPr>
          <p:cNvPr id="17" name="Graphic 16" descr="Board Of Directors with solid fill">
            <a:extLst>
              <a:ext uri="{FF2B5EF4-FFF2-40B4-BE49-F238E27FC236}">
                <a16:creationId xmlns:a16="http://schemas.microsoft.com/office/drawing/2014/main" id="{89429933-054E-F6C3-7976-FFEA726B1A56}"/>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7429" y="5356830"/>
            <a:ext cx="504000" cy="504000"/>
          </a:xfrm>
          <a:prstGeom prst="rect">
            <a:avLst/>
          </a:prstGeom>
        </p:spPr>
      </p:pic>
      <p:pic>
        <p:nvPicPr>
          <p:cNvPr id="18" name="Graphic 17" descr="Good Idea with solid fill">
            <a:extLst>
              <a:ext uri="{FF2B5EF4-FFF2-40B4-BE49-F238E27FC236}">
                <a16:creationId xmlns:a16="http://schemas.microsoft.com/office/drawing/2014/main" id="{2247AF51-A996-2AC5-BAFA-9AC844919BF9}"/>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55652" y="5356830"/>
            <a:ext cx="504000" cy="504000"/>
          </a:xfrm>
          <a:prstGeom prst="rect">
            <a:avLst/>
          </a:prstGeom>
        </p:spPr>
      </p:pic>
      <p:pic>
        <p:nvPicPr>
          <p:cNvPr id="11" name="Picture 10">
            <a:extLst>
              <a:ext uri="{FF2B5EF4-FFF2-40B4-BE49-F238E27FC236}">
                <a16:creationId xmlns:a16="http://schemas.microsoft.com/office/drawing/2014/main" id="{769F81EF-1BF6-0BED-7E31-F6512D156FF7}"/>
              </a:ext>
            </a:extLst>
          </p:cNvPr>
          <p:cNvPicPr>
            <a:picLocks noChangeAspect="1"/>
          </p:cNvPicPr>
          <p:nvPr/>
        </p:nvPicPr>
        <p:blipFill>
          <a:blip r:embed="rId9"/>
          <a:stretch>
            <a:fillRect/>
          </a:stretch>
        </p:blipFill>
        <p:spPr>
          <a:xfrm>
            <a:off x="-8625" y="4709895"/>
            <a:ext cx="152421" cy="2152950"/>
          </a:xfrm>
          <a:prstGeom prst="rect">
            <a:avLst/>
          </a:prstGeom>
        </p:spPr>
      </p:pic>
      <p:pic>
        <p:nvPicPr>
          <p:cNvPr id="12" name="Picture 11">
            <a:extLst>
              <a:ext uri="{FF2B5EF4-FFF2-40B4-BE49-F238E27FC236}">
                <a16:creationId xmlns:a16="http://schemas.microsoft.com/office/drawing/2014/main" id="{B7761600-C8CD-2EE3-7E5A-43DE6B6CE92B}"/>
              </a:ext>
            </a:extLst>
          </p:cNvPr>
          <p:cNvPicPr>
            <a:picLocks noChangeAspect="1"/>
          </p:cNvPicPr>
          <p:nvPr/>
        </p:nvPicPr>
        <p:blipFill>
          <a:blip r:embed="rId10"/>
          <a:stretch>
            <a:fillRect/>
          </a:stretch>
        </p:blipFill>
        <p:spPr>
          <a:xfrm>
            <a:off x="143796" y="6010774"/>
            <a:ext cx="1876687" cy="600159"/>
          </a:xfrm>
          <a:prstGeom prst="rect">
            <a:avLst/>
          </a:prstGeom>
        </p:spPr>
      </p:pic>
    </p:spTree>
    <p:extLst>
      <p:ext uri="{BB962C8B-B14F-4D97-AF65-F5344CB8AC3E}">
        <p14:creationId xmlns:p14="http://schemas.microsoft.com/office/powerpoint/2010/main" val="3745501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026E-0B27-89A0-A66D-40227564345A}"/>
              </a:ext>
            </a:extLst>
          </p:cNvPr>
          <p:cNvSpPr>
            <a:spLocks noGrp="1"/>
          </p:cNvSpPr>
          <p:nvPr>
            <p:ph type="title"/>
          </p:nvPr>
        </p:nvSpPr>
        <p:spPr>
          <a:xfrm>
            <a:off x="531603" y="157500"/>
            <a:ext cx="10972800" cy="808171"/>
          </a:xfrm>
        </p:spPr>
        <p:txBody>
          <a:bodyPr>
            <a:noAutofit/>
          </a:bodyPr>
          <a:lstStyle/>
          <a:p>
            <a:r>
              <a:rPr lang="en-CA" sz="2400" b="1" dirty="0">
                <a:solidFill>
                  <a:srgbClr val="005BAA"/>
                </a:solidFill>
              </a:rPr>
              <a:t>A holistic, end-to-end approach to observing systems can identify avenues to enhance environmental sustainability…</a:t>
            </a:r>
          </a:p>
        </p:txBody>
      </p:sp>
      <p:sp>
        <p:nvSpPr>
          <p:cNvPr id="4" name="Slide Number Placeholder 3">
            <a:extLst>
              <a:ext uri="{FF2B5EF4-FFF2-40B4-BE49-F238E27FC236}">
                <a16:creationId xmlns:a16="http://schemas.microsoft.com/office/drawing/2014/main" id="{A3B52DAC-AE5E-AAF4-EE66-B4BCCA948C5B}"/>
              </a:ext>
            </a:extLst>
          </p:cNvPr>
          <p:cNvSpPr>
            <a:spLocks noGrp="1"/>
          </p:cNvSpPr>
          <p:nvPr>
            <p:ph type="sldNum" sz="quarter" idx="10"/>
          </p:nvPr>
        </p:nvSpPr>
        <p:spPr>
          <a:xfrm>
            <a:off x="10656278" y="6405347"/>
            <a:ext cx="1310217"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8075564-AF6E-40FC-905A-F6C5E8D29614}" type="slidenum">
              <a:rPr kumimoji="0" lang="en-US" altLang="en-US" sz="1200" b="0" i="0" u="none" strike="noStrike" kern="1200" cap="none" spc="0" normalizeH="0" baseline="0" noProof="0" smtClean="0">
                <a:ln>
                  <a:noFill/>
                </a:ln>
                <a:solidFill>
                  <a:srgbClr val="7F7F7F"/>
                </a:solidFill>
                <a:effectLst/>
                <a:uLnTx/>
                <a:uFillTx/>
                <a:latin typeface="Century Gothic" panose="020B050202020202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7F7F7F"/>
              </a:solidFill>
              <a:effectLst/>
              <a:uLnTx/>
              <a:uFillTx/>
              <a:latin typeface="Century Gothic" panose="020B0502020202020204" pitchFamily="34" charset="0"/>
              <a:ea typeface="ヒラギノ角ゴ Pro W3" pitchFamily="127" charset="-128"/>
              <a:cs typeface="+mn-cs"/>
            </a:endParaRPr>
          </a:p>
        </p:txBody>
      </p:sp>
      <p:sp>
        <p:nvSpPr>
          <p:cNvPr id="5" name="TextBox 4">
            <a:extLst>
              <a:ext uri="{FF2B5EF4-FFF2-40B4-BE49-F238E27FC236}">
                <a16:creationId xmlns:a16="http://schemas.microsoft.com/office/drawing/2014/main" id="{F0E8F4D7-83D2-7018-FC84-4D818FDC5647}"/>
              </a:ext>
            </a:extLst>
          </p:cNvPr>
          <p:cNvSpPr txBox="1"/>
          <p:nvPr/>
        </p:nvSpPr>
        <p:spPr>
          <a:xfrm>
            <a:off x="456888" y="6139440"/>
            <a:ext cx="11122230" cy="369332"/>
          </a:xfrm>
          <a:prstGeom prst="rect">
            <a:avLst/>
          </a:prstGeom>
          <a:solidFill>
            <a:srgbClr val="D9D9D9"/>
          </a:solid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CA"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…opening the door for </a:t>
            </a:r>
            <a:r>
              <a:rPr kumimoji="0" lang="en-CA"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innovation</a:t>
            </a:r>
            <a:r>
              <a:rPr kumimoji="0" lang="en-CA"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 and </a:t>
            </a:r>
            <a:r>
              <a:rPr kumimoji="0" lang="en-CA"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collaboration</a:t>
            </a:r>
            <a:r>
              <a:rPr kumimoji="0" lang="en-CA"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 to advance viable solutions</a:t>
            </a:r>
            <a:endParaRPr kumimoji="0" lang="en-CA" b="0" i="0" u="none" strike="noStrike" kern="1200" cap="none" spc="0" normalizeH="0" baseline="0" noProof="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0A40A25B-FB6B-9DD0-BB66-A38DC29C5A2E}"/>
              </a:ext>
            </a:extLst>
          </p:cNvPr>
          <p:cNvCxnSpPr/>
          <p:nvPr/>
        </p:nvCxnSpPr>
        <p:spPr>
          <a:xfrm>
            <a:off x="456889" y="1121857"/>
            <a:ext cx="11125985" cy="11310"/>
          </a:xfrm>
          <a:prstGeom prst="line">
            <a:avLst/>
          </a:prstGeom>
          <a:ln>
            <a:solidFill>
              <a:schemeClr val="accent5"/>
            </a:solidFill>
          </a:ln>
        </p:spPr>
        <p:style>
          <a:lnRef idx="2">
            <a:schemeClr val="accent5"/>
          </a:lnRef>
          <a:fillRef idx="0">
            <a:schemeClr val="accent5"/>
          </a:fillRef>
          <a:effectRef idx="1">
            <a:schemeClr val="accent5"/>
          </a:effectRef>
          <a:fontRef idx="minor">
            <a:schemeClr val="tx1"/>
          </a:fontRef>
        </p:style>
      </p:cxnSp>
      <p:sp>
        <p:nvSpPr>
          <p:cNvPr id="19" name="TextBox 18">
            <a:extLst>
              <a:ext uri="{FF2B5EF4-FFF2-40B4-BE49-F238E27FC236}">
                <a16:creationId xmlns:a16="http://schemas.microsoft.com/office/drawing/2014/main" id="{E6FE816C-ACF8-618A-3188-D59B3ABE03BC}"/>
              </a:ext>
            </a:extLst>
          </p:cNvPr>
          <p:cNvSpPr txBox="1"/>
          <p:nvPr/>
        </p:nvSpPr>
        <p:spPr>
          <a:xfrm>
            <a:off x="609600" y="2015026"/>
            <a:ext cx="4462272"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0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Key approach: life cycle assessment </a:t>
            </a:r>
          </a:p>
        </p:txBody>
      </p:sp>
      <p:sp>
        <p:nvSpPr>
          <p:cNvPr id="20" name="TextBox 19">
            <a:extLst>
              <a:ext uri="{FF2B5EF4-FFF2-40B4-BE49-F238E27FC236}">
                <a16:creationId xmlns:a16="http://schemas.microsoft.com/office/drawing/2014/main" id="{B686D556-56F0-2146-76EB-3377FB177347}"/>
              </a:ext>
            </a:extLst>
          </p:cNvPr>
          <p:cNvSpPr txBox="1"/>
          <p:nvPr/>
        </p:nvSpPr>
        <p:spPr>
          <a:xfrm>
            <a:off x="609599" y="1393016"/>
            <a:ext cx="10912337" cy="400110"/>
          </a:xfrm>
          <a:prstGeom prst="rect">
            <a:avLst/>
          </a:prstGeom>
          <a:solidFill>
            <a:srgbClr val="DBEEF4"/>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0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Core issue: </a:t>
            </a:r>
            <a:r>
              <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maintaining system capabilities and essential data collection while reducing environmental impacts </a:t>
            </a:r>
            <a:endParaRPr kumimoji="0" lang="en-CA" sz="20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23" name="TextBox 22">
            <a:extLst>
              <a:ext uri="{FF2B5EF4-FFF2-40B4-BE49-F238E27FC236}">
                <a16:creationId xmlns:a16="http://schemas.microsoft.com/office/drawing/2014/main" id="{D67DFCC7-2140-D5EA-C6C4-63107C4D6016}"/>
              </a:ext>
            </a:extLst>
          </p:cNvPr>
          <p:cNvSpPr txBox="1"/>
          <p:nvPr/>
        </p:nvSpPr>
        <p:spPr>
          <a:xfrm>
            <a:off x="703867" y="2427629"/>
            <a:ext cx="4867232" cy="1554272"/>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Considering the full life cycle of weather and climate observing systems</a:t>
            </a:r>
          </a:p>
          <a:p>
            <a:pPr marL="285750" marR="0" lvl="0" indent="-2857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Thinking beyond technologies and factoring in design, manufacturing, installation, operation, maintenance, and decommissioning phases</a:t>
            </a:r>
            <a:endParaRPr kumimoji="0" lang="en-CA" sz="1800" b="0" i="0" u="none" strike="noStrike" kern="1200" cap="none" spc="0" normalizeH="0" baseline="0" noProof="0">
              <a:ln>
                <a:noFill/>
              </a:ln>
              <a:solidFill>
                <a:prstClr val="black"/>
              </a:solidFill>
              <a:effectLst/>
              <a:uLnTx/>
              <a:uFillTx/>
              <a:latin typeface="Century Gothic" panose="020B0502020202020204" pitchFamily="34" charset="0"/>
              <a:ea typeface="ヒラギノ角ゴ Pro W3" pitchFamily="127" charset="-128"/>
              <a:cs typeface="+mn-cs"/>
            </a:endParaRPr>
          </a:p>
        </p:txBody>
      </p:sp>
      <p:sp>
        <p:nvSpPr>
          <p:cNvPr id="25" name="TextBox 24">
            <a:extLst>
              <a:ext uri="{FF2B5EF4-FFF2-40B4-BE49-F238E27FC236}">
                <a16:creationId xmlns:a16="http://schemas.microsoft.com/office/drawing/2014/main" id="{BC2F94E5-0CCF-7F64-FB6C-F65ACD7C2339}"/>
              </a:ext>
            </a:extLst>
          </p:cNvPr>
          <p:cNvSpPr txBox="1"/>
          <p:nvPr/>
        </p:nvSpPr>
        <p:spPr>
          <a:xfrm>
            <a:off x="6544582" y="3850019"/>
            <a:ext cx="4977354" cy="636072"/>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Extending life cycles, reducing maintenance </a:t>
            </a:r>
          </a:p>
          <a:p>
            <a:pPr marL="285750" marR="0" lvl="0" indent="-285750" algn="l" defTabSz="45720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Sustainable materials</a:t>
            </a:r>
          </a:p>
        </p:txBody>
      </p:sp>
      <p:sp>
        <p:nvSpPr>
          <p:cNvPr id="28" name="TextBox 27">
            <a:extLst>
              <a:ext uri="{FF2B5EF4-FFF2-40B4-BE49-F238E27FC236}">
                <a16:creationId xmlns:a16="http://schemas.microsoft.com/office/drawing/2014/main" id="{01B8034B-4B55-3FD0-056F-32DB937B426D}"/>
              </a:ext>
            </a:extLst>
          </p:cNvPr>
          <p:cNvSpPr txBox="1"/>
          <p:nvPr/>
        </p:nvSpPr>
        <p:spPr>
          <a:xfrm>
            <a:off x="6337192" y="3465096"/>
            <a:ext cx="4553312" cy="400110"/>
          </a:xfrm>
          <a:prstGeom prst="rect">
            <a:avLst/>
          </a:prstGeom>
          <a:solidFill>
            <a:schemeClr val="bg1">
              <a:lumMod val="95000"/>
            </a:schemeClr>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0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What we procure</a:t>
            </a:r>
          </a:p>
        </p:txBody>
      </p:sp>
      <p:sp>
        <p:nvSpPr>
          <p:cNvPr id="29" name="TextBox 28">
            <a:extLst>
              <a:ext uri="{FF2B5EF4-FFF2-40B4-BE49-F238E27FC236}">
                <a16:creationId xmlns:a16="http://schemas.microsoft.com/office/drawing/2014/main" id="{DE005504-778A-3885-1A50-E3FF5CA6A83B}"/>
              </a:ext>
            </a:extLst>
          </p:cNvPr>
          <p:cNvSpPr txBox="1"/>
          <p:nvPr/>
        </p:nvSpPr>
        <p:spPr>
          <a:xfrm>
            <a:off x="6544583" y="5000237"/>
            <a:ext cx="4978924" cy="933589"/>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Renewable energy sources</a:t>
            </a:r>
          </a:p>
          <a:p>
            <a:pPr marL="285750" marR="0" lvl="0" indent="-285750" algn="l" defTabSz="45720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Mitigating risks to ecosystems</a:t>
            </a:r>
          </a:p>
          <a:p>
            <a:pPr marL="285750" marR="0" lvl="0" indent="-285750" algn="l" defTabSz="45720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Minimizing on-site presence</a:t>
            </a:r>
          </a:p>
        </p:txBody>
      </p:sp>
      <p:sp>
        <p:nvSpPr>
          <p:cNvPr id="30" name="TextBox 29">
            <a:extLst>
              <a:ext uri="{FF2B5EF4-FFF2-40B4-BE49-F238E27FC236}">
                <a16:creationId xmlns:a16="http://schemas.microsoft.com/office/drawing/2014/main" id="{A14DDC63-9E0A-AF7D-747E-F6142BF55F22}"/>
              </a:ext>
            </a:extLst>
          </p:cNvPr>
          <p:cNvSpPr txBox="1"/>
          <p:nvPr/>
        </p:nvSpPr>
        <p:spPr>
          <a:xfrm>
            <a:off x="6337192" y="4615314"/>
            <a:ext cx="4553311" cy="400110"/>
          </a:xfrm>
          <a:prstGeom prst="rect">
            <a:avLst/>
          </a:prstGeom>
          <a:solidFill>
            <a:schemeClr val="bg1">
              <a:lumMod val="95000"/>
            </a:schemeClr>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0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How we operate</a:t>
            </a:r>
          </a:p>
        </p:txBody>
      </p:sp>
      <p:sp>
        <p:nvSpPr>
          <p:cNvPr id="39" name="TextBox 38">
            <a:extLst>
              <a:ext uri="{FF2B5EF4-FFF2-40B4-BE49-F238E27FC236}">
                <a16:creationId xmlns:a16="http://schemas.microsoft.com/office/drawing/2014/main" id="{14878512-267F-9E4B-6DCA-3AECFB749EE1}"/>
              </a:ext>
            </a:extLst>
          </p:cNvPr>
          <p:cNvSpPr txBox="1"/>
          <p:nvPr/>
        </p:nvSpPr>
        <p:spPr>
          <a:xfrm>
            <a:off x="6544582" y="2423707"/>
            <a:ext cx="4978924" cy="933589"/>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Tiered networks</a:t>
            </a:r>
          </a:p>
          <a:p>
            <a:pPr marL="285750" marR="0" lvl="0" indent="-285750" algn="l" defTabSz="45720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Re-thinking specifications</a:t>
            </a:r>
          </a:p>
          <a:p>
            <a:pPr marL="285750" marR="0" lvl="0" indent="-285750" algn="l" defTabSz="45720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Flexibility via tech choices, autonomous systems</a:t>
            </a:r>
            <a:endParaRPr kumimoji="0" lang="en-CA" sz="1800" b="0" i="0" u="none" strike="noStrike" kern="1200" cap="none" spc="0" normalizeH="0" baseline="0" noProof="0">
              <a:ln>
                <a:noFill/>
              </a:ln>
              <a:solidFill>
                <a:prstClr val="black"/>
              </a:solidFill>
              <a:effectLst/>
              <a:uLnTx/>
              <a:uFillTx/>
              <a:latin typeface="Century Gothic" panose="020B0502020202020204" pitchFamily="34" charset="0"/>
              <a:ea typeface="ヒラギノ角ゴ Pro W3" pitchFamily="127" charset="-128"/>
              <a:cs typeface="+mn-cs"/>
            </a:endParaRPr>
          </a:p>
        </p:txBody>
      </p:sp>
      <p:sp>
        <p:nvSpPr>
          <p:cNvPr id="40" name="TextBox 39">
            <a:extLst>
              <a:ext uri="{FF2B5EF4-FFF2-40B4-BE49-F238E27FC236}">
                <a16:creationId xmlns:a16="http://schemas.microsoft.com/office/drawing/2014/main" id="{63BA39C7-FC70-8D7C-C49D-178D6847323C}"/>
              </a:ext>
            </a:extLst>
          </p:cNvPr>
          <p:cNvSpPr txBox="1"/>
          <p:nvPr/>
        </p:nvSpPr>
        <p:spPr>
          <a:xfrm>
            <a:off x="6337192" y="2038784"/>
            <a:ext cx="4553312" cy="400110"/>
          </a:xfrm>
          <a:prstGeom prst="rect">
            <a:avLst/>
          </a:prstGeom>
          <a:solidFill>
            <a:schemeClr val="bg1">
              <a:lumMod val="95000"/>
            </a:schemeClr>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0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How we design observing systems</a:t>
            </a:r>
          </a:p>
        </p:txBody>
      </p:sp>
      <p:pic>
        <p:nvPicPr>
          <p:cNvPr id="41" name="Picture 40">
            <a:extLst>
              <a:ext uri="{FF2B5EF4-FFF2-40B4-BE49-F238E27FC236}">
                <a16:creationId xmlns:a16="http://schemas.microsoft.com/office/drawing/2014/main" id="{CED91887-8E7A-1056-ACA3-E743665BAC12}"/>
              </a:ext>
            </a:extLst>
          </p:cNvPr>
          <p:cNvPicPr>
            <a:picLocks noChangeAspect="1"/>
          </p:cNvPicPr>
          <p:nvPr/>
        </p:nvPicPr>
        <p:blipFill>
          <a:blip r:embed="rId3"/>
          <a:stretch>
            <a:fillRect/>
          </a:stretch>
        </p:blipFill>
        <p:spPr>
          <a:xfrm>
            <a:off x="703867" y="4242276"/>
            <a:ext cx="1244896" cy="1533814"/>
          </a:xfrm>
          <a:prstGeom prst="rect">
            <a:avLst/>
          </a:prstGeom>
        </p:spPr>
      </p:pic>
      <p:pic>
        <p:nvPicPr>
          <p:cNvPr id="42" name="Picture 41">
            <a:extLst>
              <a:ext uri="{FF2B5EF4-FFF2-40B4-BE49-F238E27FC236}">
                <a16:creationId xmlns:a16="http://schemas.microsoft.com/office/drawing/2014/main" id="{E18F074E-07A2-CCF0-2EA9-63CE583B4A09}"/>
              </a:ext>
            </a:extLst>
          </p:cNvPr>
          <p:cNvPicPr>
            <a:picLocks noChangeAspect="1"/>
          </p:cNvPicPr>
          <p:nvPr/>
        </p:nvPicPr>
        <p:blipFill rotWithShape="1">
          <a:blip r:embed="rId4"/>
          <a:srcRect l="32245"/>
          <a:stretch/>
        </p:blipFill>
        <p:spPr>
          <a:xfrm>
            <a:off x="2079607" y="4242276"/>
            <a:ext cx="1819715" cy="1533814"/>
          </a:xfrm>
          <a:prstGeom prst="rect">
            <a:avLst/>
          </a:prstGeom>
        </p:spPr>
      </p:pic>
      <p:pic>
        <p:nvPicPr>
          <p:cNvPr id="44" name="Picture 43">
            <a:extLst>
              <a:ext uri="{FF2B5EF4-FFF2-40B4-BE49-F238E27FC236}">
                <a16:creationId xmlns:a16="http://schemas.microsoft.com/office/drawing/2014/main" id="{76464F03-0916-CDF4-DE68-63DE0AABF9A4}"/>
              </a:ext>
            </a:extLst>
          </p:cNvPr>
          <p:cNvPicPr>
            <a:picLocks noChangeAspect="1"/>
          </p:cNvPicPr>
          <p:nvPr/>
        </p:nvPicPr>
        <p:blipFill>
          <a:blip r:embed="rId5"/>
          <a:stretch>
            <a:fillRect/>
          </a:stretch>
        </p:blipFill>
        <p:spPr>
          <a:xfrm>
            <a:off x="4022599" y="4242277"/>
            <a:ext cx="1921002" cy="1534768"/>
          </a:xfrm>
          <a:prstGeom prst="rect">
            <a:avLst/>
          </a:prstGeom>
        </p:spPr>
      </p:pic>
      <p:sp>
        <p:nvSpPr>
          <p:cNvPr id="45" name="TextBox 44">
            <a:extLst>
              <a:ext uri="{FF2B5EF4-FFF2-40B4-BE49-F238E27FC236}">
                <a16:creationId xmlns:a16="http://schemas.microsoft.com/office/drawing/2014/main" id="{92C01039-5511-D27D-B8F6-FBBEB6A59E78}"/>
              </a:ext>
            </a:extLst>
          </p:cNvPr>
          <p:cNvSpPr txBox="1"/>
          <p:nvPr/>
        </p:nvSpPr>
        <p:spPr>
          <a:xfrm>
            <a:off x="609599" y="5736598"/>
            <a:ext cx="2667000" cy="21544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800" b="0" i="0" u="none" strike="noStrike" kern="1200" cap="none" spc="0" normalizeH="0" baseline="0" noProof="0">
                <a:ln>
                  <a:noFill/>
                </a:ln>
                <a:solidFill>
                  <a:prstClr val="black"/>
                </a:solidFill>
                <a:effectLst/>
                <a:uLnTx/>
                <a:uFillTx/>
                <a:latin typeface="Century Gothic" panose="020B0502020202020204" pitchFamily="34" charset="0"/>
                <a:ea typeface="ヒラギノ角ゴ Pro W3" pitchFamily="127" charset="-128"/>
                <a:cs typeface="+mn-cs"/>
              </a:rPr>
              <a:t>Credit: Renae Baker</a:t>
            </a:r>
          </a:p>
        </p:txBody>
      </p:sp>
      <p:sp>
        <p:nvSpPr>
          <p:cNvPr id="46" name="TextBox 45">
            <a:extLst>
              <a:ext uri="{FF2B5EF4-FFF2-40B4-BE49-F238E27FC236}">
                <a16:creationId xmlns:a16="http://schemas.microsoft.com/office/drawing/2014/main" id="{958B6128-5647-F544-3CAE-011C876FE6D9}"/>
              </a:ext>
            </a:extLst>
          </p:cNvPr>
          <p:cNvSpPr txBox="1"/>
          <p:nvPr/>
        </p:nvSpPr>
        <p:spPr>
          <a:xfrm>
            <a:off x="3924299" y="5736598"/>
            <a:ext cx="2667000" cy="21544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800" b="0" i="0" u="none" strike="noStrike" kern="1200" cap="none" spc="0" normalizeH="0" baseline="0" noProof="0">
                <a:ln>
                  <a:noFill/>
                </a:ln>
                <a:solidFill>
                  <a:prstClr val="black"/>
                </a:solidFill>
                <a:effectLst/>
                <a:uLnTx/>
                <a:uFillTx/>
                <a:latin typeface="Century Gothic" panose="020B0502020202020204" pitchFamily="34" charset="0"/>
                <a:ea typeface="ヒラギノ角ゴ Pro W3" pitchFamily="127" charset="-128"/>
                <a:cs typeface="+mn-cs"/>
              </a:rPr>
              <a:t>Credit: Dawn Petraitis</a:t>
            </a:r>
          </a:p>
        </p:txBody>
      </p:sp>
      <p:sp>
        <p:nvSpPr>
          <p:cNvPr id="47" name="TextBox 46">
            <a:extLst>
              <a:ext uri="{FF2B5EF4-FFF2-40B4-BE49-F238E27FC236}">
                <a16:creationId xmlns:a16="http://schemas.microsoft.com/office/drawing/2014/main" id="{855C67D9-F612-FAF4-FEEE-E40C717881A5}"/>
              </a:ext>
            </a:extLst>
          </p:cNvPr>
          <p:cNvSpPr txBox="1"/>
          <p:nvPr/>
        </p:nvSpPr>
        <p:spPr>
          <a:xfrm>
            <a:off x="1991486" y="5736598"/>
            <a:ext cx="2132458" cy="21544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800" b="0" i="0" u="none" strike="noStrike" kern="1200" cap="none" spc="0" normalizeH="0" baseline="0" noProof="0">
                <a:ln>
                  <a:noFill/>
                </a:ln>
                <a:solidFill>
                  <a:prstClr val="black"/>
                </a:solidFill>
                <a:effectLst/>
                <a:uLnTx/>
                <a:uFillTx/>
                <a:latin typeface="Century Gothic" panose="020B0502020202020204" pitchFamily="34" charset="0"/>
                <a:ea typeface="ヒラギノ角ゴ Pro W3" pitchFamily="127" charset="-128"/>
                <a:cs typeface="+mn-cs"/>
              </a:rPr>
              <a:t>Credit: Olivier Desprez de Gésincourt</a:t>
            </a:r>
          </a:p>
        </p:txBody>
      </p:sp>
      <p:pic>
        <p:nvPicPr>
          <p:cNvPr id="3" name="Picture 2">
            <a:extLst>
              <a:ext uri="{FF2B5EF4-FFF2-40B4-BE49-F238E27FC236}">
                <a16:creationId xmlns:a16="http://schemas.microsoft.com/office/drawing/2014/main" id="{AB7FD843-423C-00E3-BA8A-6EF627D073E1}"/>
              </a:ext>
            </a:extLst>
          </p:cNvPr>
          <p:cNvPicPr>
            <a:picLocks noChangeAspect="1"/>
          </p:cNvPicPr>
          <p:nvPr/>
        </p:nvPicPr>
        <p:blipFill>
          <a:blip r:embed="rId6"/>
          <a:stretch>
            <a:fillRect/>
          </a:stretch>
        </p:blipFill>
        <p:spPr>
          <a:xfrm>
            <a:off x="-8625" y="4709895"/>
            <a:ext cx="152421" cy="2152950"/>
          </a:xfrm>
          <a:prstGeom prst="rect">
            <a:avLst/>
          </a:prstGeom>
        </p:spPr>
      </p:pic>
      <p:pic>
        <p:nvPicPr>
          <p:cNvPr id="7" name="Picture 6">
            <a:extLst>
              <a:ext uri="{FF2B5EF4-FFF2-40B4-BE49-F238E27FC236}">
                <a16:creationId xmlns:a16="http://schemas.microsoft.com/office/drawing/2014/main" id="{E3E3E36F-8E3D-EDAE-647A-34CCC9F7E530}"/>
              </a:ext>
            </a:extLst>
          </p:cNvPr>
          <p:cNvPicPr>
            <a:picLocks noChangeAspect="1"/>
          </p:cNvPicPr>
          <p:nvPr/>
        </p:nvPicPr>
        <p:blipFill>
          <a:blip r:embed="rId7"/>
          <a:stretch>
            <a:fillRect/>
          </a:stretch>
        </p:blipFill>
        <p:spPr>
          <a:xfrm>
            <a:off x="143796" y="6010774"/>
            <a:ext cx="1876687" cy="600159"/>
          </a:xfrm>
          <a:prstGeom prst="rect">
            <a:avLst/>
          </a:prstGeom>
        </p:spPr>
      </p:pic>
    </p:spTree>
    <p:extLst>
      <p:ext uri="{BB962C8B-B14F-4D97-AF65-F5344CB8AC3E}">
        <p14:creationId xmlns:p14="http://schemas.microsoft.com/office/powerpoint/2010/main" val="456275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A5C1E12B-A08D-2317-629C-6BFBC3F2A2DC}"/>
              </a:ext>
            </a:extLst>
          </p:cNvPr>
          <p:cNvSpPr/>
          <p:nvPr/>
        </p:nvSpPr>
        <p:spPr>
          <a:xfrm>
            <a:off x="593614" y="447522"/>
            <a:ext cx="4066275" cy="39703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ts val="3360"/>
              </a:lnSpc>
              <a:defRPr sz="1800"/>
            </a:pPr>
            <a:r>
              <a:rPr lang="hr-HR" sz="24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Content</a:t>
            </a:r>
            <a:r>
              <a:rPr lang="en-US" sz="24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s</a:t>
            </a:r>
          </a:p>
        </p:txBody>
      </p:sp>
      <p:sp>
        <p:nvSpPr>
          <p:cNvPr id="3" name="CuadroTexto 3">
            <a:extLst>
              <a:ext uri="{FF2B5EF4-FFF2-40B4-BE49-F238E27FC236}">
                <a16:creationId xmlns:a16="http://schemas.microsoft.com/office/drawing/2014/main" id="{BAD84F13-C100-1B34-217A-704EB82E3E7C}"/>
              </a:ext>
            </a:extLst>
          </p:cNvPr>
          <p:cNvSpPr txBox="1"/>
          <p:nvPr/>
        </p:nvSpPr>
        <p:spPr>
          <a:xfrm>
            <a:off x="2147052" y="1053461"/>
            <a:ext cx="8336045" cy="6309420"/>
          </a:xfrm>
          <a:prstGeom prst="rect">
            <a:avLst/>
          </a:prstGeom>
          <a:noFill/>
        </p:spPr>
        <p:txBody>
          <a:bodyPr wrap="square" rtlCol="0">
            <a:spAutoFit/>
          </a:bodyPr>
          <a:lstStyle/>
          <a:p>
            <a:pPr marL="342900" indent="-342900">
              <a:spcBef>
                <a:spcPts val="600"/>
              </a:spcBef>
              <a:spcAft>
                <a:spcPts val="600"/>
              </a:spcAft>
              <a:buFont typeface="Wingdings" panose="05000000000000000000" pitchFamily="2" charset="2"/>
              <a:buChar char="§"/>
            </a:pPr>
            <a:r>
              <a:rPr lang="en-US"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rPr>
              <a:t>Context</a:t>
            </a:r>
            <a:endParaRPr lang="hr-HR"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endParaRPr>
          </a:p>
          <a:p>
            <a:pPr marL="342900" indent="-342900">
              <a:spcBef>
                <a:spcPts val="600"/>
              </a:spcBef>
              <a:spcAft>
                <a:spcPts val="600"/>
              </a:spcAft>
              <a:buFont typeface="Wingdings" panose="05000000000000000000" pitchFamily="2" charset="2"/>
              <a:buChar char="§"/>
            </a:pPr>
            <a:r>
              <a:rPr lang="en-US" sz="2200" b="1" dirty="0">
                <a:solidFill>
                  <a:srgbClr val="005BAA"/>
                </a:solidFill>
                <a:latin typeface="Arial" panose="020B0604020202020204" pitchFamily="34" charset="0"/>
                <a:ea typeface="Verdana" panose="020B0604030504040204" pitchFamily="34" charset="0"/>
                <a:cs typeface="Arial" panose="020B0604020202020204" pitchFamily="34" charset="0"/>
              </a:rPr>
              <a:t>Background </a:t>
            </a:r>
            <a:endParaRPr lang="hr-HR" sz="2200" b="1" dirty="0">
              <a:solidFill>
                <a:srgbClr val="005BAA"/>
              </a:solidFill>
              <a:latin typeface="Arial" panose="020B0604020202020204" pitchFamily="34" charset="0"/>
              <a:ea typeface="Verdana" panose="020B0604030504040204" pitchFamily="34" charset="0"/>
              <a:cs typeface="Arial" panose="020B0604020202020204" pitchFamily="34" charset="0"/>
            </a:endParaRPr>
          </a:p>
          <a:p>
            <a:pPr marL="342900" indent="-342900">
              <a:spcBef>
                <a:spcPts val="600"/>
              </a:spcBef>
              <a:spcAft>
                <a:spcPts val="600"/>
              </a:spcAft>
              <a:buFont typeface="Wingdings" panose="05000000000000000000" pitchFamily="2" charset="2"/>
              <a:buChar char="§"/>
            </a:pPr>
            <a:r>
              <a:rPr lang="en-US"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rPr>
              <a:t>FP for </a:t>
            </a:r>
            <a:r>
              <a:rPr lang="en-US" sz="2200" b="1" i="0" u="none" strike="noStrike" baseline="0" dirty="0" err="1">
                <a:solidFill>
                  <a:srgbClr val="005BAA"/>
                </a:solidFill>
                <a:latin typeface="Arial" panose="020B0604020202020204" pitchFamily="34" charset="0"/>
                <a:ea typeface="Verdana" panose="020B0604030504040204" pitchFamily="34" charset="0"/>
                <a:cs typeface="Arial" panose="020B0604020202020204" pitchFamily="34" charset="0"/>
              </a:rPr>
              <a:t>EnvS</a:t>
            </a:r>
            <a:r>
              <a:rPr lang="en-US"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rPr>
              <a:t> </a:t>
            </a:r>
            <a:r>
              <a:rPr lang="en-US"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 SG-</a:t>
            </a:r>
            <a:r>
              <a:rPr lang="en-US" sz="2200" b="1" i="0" u="none" strike="noStrike" baseline="0" dirty="0" err="1">
                <a:solidFill>
                  <a:srgbClr val="005BAA"/>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EnvS</a:t>
            </a:r>
            <a:endParaRPr lang="hr-HR"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endParaRPr>
          </a:p>
          <a:p>
            <a:pPr marL="342900" indent="-342900">
              <a:spcBef>
                <a:spcPts val="600"/>
              </a:spcBef>
              <a:spcAft>
                <a:spcPts val="600"/>
              </a:spcAft>
              <a:buFont typeface="Wingdings" panose="05000000000000000000" pitchFamily="2" charset="2"/>
              <a:buChar char="§"/>
            </a:pPr>
            <a:r>
              <a:rPr lang="en-US" sz="2200" b="1" dirty="0">
                <a:solidFill>
                  <a:srgbClr val="005BAA"/>
                </a:solidFill>
                <a:latin typeface="Arial" panose="020B0604020202020204" pitchFamily="34" charset="0"/>
                <a:ea typeface="Verdana" panose="020B0604030504040204" pitchFamily="34" charset="0"/>
                <a:cs typeface="Arial" panose="020B0604020202020204" pitchFamily="34" charset="0"/>
              </a:rPr>
              <a:t>Accomplishments</a:t>
            </a:r>
            <a:endParaRPr lang="hr-HR" sz="2200" b="1" dirty="0">
              <a:solidFill>
                <a:srgbClr val="005BAA"/>
              </a:solidFill>
              <a:latin typeface="Arial" panose="020B0604020202020204" pitchFamily="34" charset="0"/>
              <a:ea typeface="Verdana" panose="020B0604030504040204" pitchFamily="34" charset="0"/>
              <a:cs typeface="Arial" panose="020B0604020202020204" pitchFamily="34" charset="0"/>
            </a:endParaRPr>
          </a:p>
          <a:p>
            <a:pPr marL="800100" lvl="1" indent="-342900">
              <a:spcBef>
                <a:spcPts val="600"/>
              </a:spcBef>
              <a:spcAft>
                <a:spcPts val="600"/>
              </a:spcAft>
              <a:buFont typeface="Arial" panose="020B0604020202020204" pitchFamily="34" charset="0"/>
              <a:buChar char="•"/>
            </a:pPr>
            <a:r>
              <a:rPr lang="en-US"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rPr>
              <a:t>International Survey</a:t>
            </a:r>
            <a:endParaRPr lang="hr-HR"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endParaRPr>
          </a:p>
          <a:p>
            <a:pPr marL="800100" lvl="1" indent="-342900">
              <a:spcBef>
                <a:spcPts val="600"/>
              </a:spcBef>
              <a:spcAft>
                <a:spcPts val="600"/>
              </a:spcAft>
              <a:buFont typeface="Arial" panose="020B0604020202020204" pitchFamily="34" charset="0"/>
              <a:buChar char="•"/>
            </a:pPr>
            <a:r>
              <a:rPr lang="en-US" sz="2200" b="1" dirty="0">
                <a:solidFill>
                  <a:srgbClr val="005BAA"/>
                </a:solidFill>
                <a:latin typeface="Arial" panose="020B0604020202020204" pitchFamily="34" charset="0"/>
                <a:ea typeface="Verdana" panose="020B0604030504040204" pitchFamily="34" charset="0"/>
                <a:cs typeface="Arial" panose="020B0604020202020204" pitchFamily="34" charset="0"/>
              </a:rPr>
              <a:t>TECO Panel Discussion</a:t>
            </a:r>
          </a:p>
          <a:p>
            <a:pPr marL="800100" lvl="1" indent="-342900">
              <a:spcBef>
                <a:spcPts val="600"/>
              </a:spcBef>
              <a:spcAft>
                <a:spcPts val="600"/>
              </a:spcAft>
              <a:buFont typeface="Arial" panose="020B0604020202020204" pitchFamily="34" charset="0"/>
              <a:buChar char="•"/>
            </a:pPr>
            <a:r>
              <a:rPr lang="en-US" sz="2200" b="1" dirty="0">
                <a:solidFill>
                  <a:srgbClr val="005BAA"/>
                </a:solidFill>
                <a:latin typeface="Arial" panose="020B0604020202020204" pitchFamily="34" charset="0"/>
                <a:ea typeface="Verdana" panose="020B0604030504040204" pitchFamily="34" charset="0"/>
                <a:cs typeface="Arial" panose="020B0604020202020204" pitchFamily="34" charset="0"/>
              </a:rPr>
              <a:t>International Virtual Workshop</a:t>
            </a:r>
          </a:p>
          <a:p>
            <a:pPr marL="800100" lvl="1" indent="-342900">
              <a:spcBef>
                <a:spcPts val="600"/>
              </a:spcBef>
              <a:spcAft>
                <a:spcPts val="600"/>
              </a:spcAft>
              <a:buFont typeface="Arial" panose="020B0604020202020204" pitchFamily="34" charset="0"/>
              <a:buChar char="•"/>
            </a:pPr>
            <a:r>
              <a:rPr lang="en-US" sz="2200" b="1" dirty="0">
                <a:solidFill>
                  <a:srgbClr val="005BAA"/>
                </a:solidFill>
                <a:latin typeface="Arial" panose="020B0604020202020204" pitchFamily="34" charset="0"/>
                <a:ea typeface="Verdana" panose="020B0604030504040204" pitchFamily="34" charset="0"/>
                <a:cs typeface="Arial" panose="020B0604020202020204" pitchFamily="34" charset="0"/>
              </a:rPr>
              <a:t>MTWE Panel Discussion</a:t>
            </a:r>
          </a:p>
          <a:p>
            <a:pPr marL="800100" lvl="1" indent="-342900">
              <a:spcBef>
                <a:spcPts val="600"/>
              </a:spcBef>
              <a:spcAft>
                <a:spcPts val="600"/>
              </a:spcAft>
              <a:buFont typeface="Arial" panose="020B0604020202020204" pitchFamily="34" charset="0"/>
              <a:buChar char="•"/>
            </a:pPr>
            <a:r>
              <a:rPr lang="en-US" sz="2200" b="1" dirty="0">
                <a:solidFill>
                  <a:srgbClr val="005BAA"/>
                </a:solidFill>
                <a:latin typeface="Arial" panose="020B0604020202020204" pitchFamily="34" charset="0"/>
                <a:ea typeface="Verdana" panose="020B0604030504040204" pitchFamily="34" charset="0"/>
                <a:cs typeface="Arial" panose="020B0604020202020204" pitchFamily="34" charset="0"/>
              </a:rPr>
              <a:t>Documentation</a:t>
            </a:r>
          </a:p>
          <a:p>
            <a:pPr marL="342900" indent="-342900">
              <a:spcBef>
                <a:spcPts val="600"/>
              </a:spcBef>
              <a:spcAft>
                <a:spcPts val="600"/>
              </a:spcAft>
              <a:buFont typeface="Wingdings" panose="05000000000000000000" pitchFamily="2" charset="2"/>
              <a:buChar char="§"/>
            </a:pPr>
            <a:r>
              <a:rPr lang="en-US" sz="2200" b="1" dirty="0">
                <a:solidFill>
                  <a:srgbClr val="005BAA"/>
                </a:solidFill>
                <a:latin typeface="Arial" panose="020B0604020202020204" pitchFamily="34" charset="0"/>
                <a:ea typeface="Verdana" panose="020B0604030504040204" pitchFamily="34" charset="0"/>
                <a:cs typeface="Arial" panose="020B0604020202020204" pitchFamily="34" charset="0"/>
              </a:rPr>
              <a:t>Next Steps</a:t>
            </a:r>
          </a:p>
          <a:p>
            <a:pPr>
              <a:spcBef>
                <a:spcPts val="600"/>
              </a:spcBef>
              <a:spcAft>
                <a:spcPts val="600"/>
              </a:spcAft>
            </a:pPr>
            <a:endParaRPr lang="en-US" sz="2200" b="1" dirty="0">
              <a:solidFill>
                <a:srgbClr val="005BAA"/>
              </a:solidFill>
              <a:latin typeface="Arial" panose="020B0604020202020204" pitchFamily="34" charset="0"/>
              <a:ea typeface="Verdana" panose="020B0604030504040204" pitchFamily="34" charset="0"/>
              <a:cs typeface="Arial" panose="020B0604020202020204" pitchFamily="34" charset="0"/>
            </a:endParaRPr>
          </a:p>
          <a:p>
            <a:pPr marL="457200" indent="-457200">
              <a:spcBef>
                <a:spcPts val="600"/>
              </a:spcBef>
              <a:spcAft>
                <a:spcPts val="600"/>
              </a:spcAft>
              <a:buAutoNum type="arabicPlain" startAt="6"/>
            </a:pPr>
            <a:endParaRPr lang="hr-HR"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endParaRPr>
          </a:p>
          <a:p>
            <a:pPr>
              <a:spcBef>
                <a:spcPts val="600"/>
              </a:spcBef>
              <a:spcAft>
                <a:spcPts val="600"/>
              </a:spcAft>
            </a:pPr>
            <a:endParaRPr lang="hr-HR" sz="2000" b="1" i="0" u="none" strike="noStrike" baseline="0" dirty="0">
              <a:solidFill>
                <a:srgbClr val="005BAA"/>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2156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14778F9-7AB5-DB77-95F9-5956F208790F}"/>
              </a:ext>
            </a:extLst>
          </p:cNvPr>
          <p:cNvSpPr/>
          <p:nvPr/>
        </p:nvSpPr>
        <p:spPr>
          <a:xfrm>
            <a:off x="9324129" y="1710634"/>
            <a:ext cx="1829107" cy="9437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4" name="Rectangle 23">
            <a:extLst>
              <a:ext uri="{FF2B5EF4-FFF2-40B4-BE49-F238E27FC236}">
                <a16:creationId xmlns:a16="http://schemas.microsoft.com/office/drawing/2014/main" id="{29792AD9-4CCD-40E2-97B4-532F00D51A28}"/>
              </a:ext>
            </a:extLst>
          </p:cNvPr>
          <p:cNvSpPr/>
          <p:nvPr/>
        </p:nvSpPr>
        <p:spPr>
          <a:xfrm>
            <a:off x="6396095" y="1719832"/>
            <a:ext cx="1699654" cy="9437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Title 1">
            <a:extLst>
              <a:ext uri="{FF2B5EF4-FFF2-40B4-BE49-F238E27FC236}">
                <a16:creationId xmlns:a16="http://schemas.microsoft.com/office/drawing/2014/main" id="{A6EB026E-0B27-89A0-A66D-40227564345A}"/>
              </a:ext>
            </a:extLst>
          </p:cNvPr>
          <p:cNvSpPr>
            <a:spLocks noGrp="1"/>
          </p:cNvSpPr>
          <p:nvPr>
            <p:ph type="title"/>
          </p:nvPr>
        </p:nvSpPr>
        <p:spPr>
          <a:xfrm>
            <a:off x="609600" y="199223"/>
            <a:ext cx="10972800" cy="808171"/>
          </a:xfrm>
        </p:spPr>
        <p:txBody>
          <a:bodyPr>
            <a:noAutofit/>
          </a:bodyPr>
          <a:lstStyle/>
          <a:p>
            <a:r>
              <a:rPr lang="en-CA" sz="2400" b="1" dirty="0">
                <a:solidFill>
                  <a:srgbClr val="005BAA"/>
                </a:solidFill>
              </a:rPr>
              <a:t>International guidance, standards, and best practices are needed for coordinated advancement…</a:t>
            </a:r>
          </a:p>
        </p:txBody>
      </p:sp>
      <p:sp>
        <p:nvSpPr>
          <p:cNvPr id="4" name="Slide Number Placeholder 3">
            <a:extLst>
              <a:ext uri="{FF2B5EF4-FFF2-40B4-BE49-F238E27FC236}">
                <a16:creationId xmlns:a16="http://schemas.microsoft.com/office/drawing/2014/main" id="{A3B52DAC-AE5E-AAF4-EE66-B4BCCA948C5B}"/>
              </a:ext>
            </a:extLst>
          </p:cNvPr>
          <p:cNvSpPr>
            <a:spLocks noGrp="1"/>
          </p:cNvSpPr>
          <p:nvPr>
            <p:ph type="sldNum" sz="quarter" idx="10"/>
          </p:nvPr>
        </p:nvSpPr>
        <p:spPr>
          <a:xfrm>
            <a:off x="10656278" y="6405347"/>
            <a:ext cx="1310217"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8075564-AF6E-40FC-905A-F6C5E8D29614}" type="slidenum">
              <a:rPr kumimoji="0" lang="en-US" altLang="en-US" sz="1200" b="0" i="0" u="none" strike="noStrike" kern="1200" cap="none" spc="0" normalizeH="0" baseline="0" noProof="0" smtClean="0">
                <a:ln>
                  <a:noFill/>
                </a:ln>
                <a:solidFill>
                  <a:srgbClr val="7F7F7F"/>
                </a:solidFill>
                <a:effectLst/>
                <a:uLnTx/>
                <a:uFillTx/>
                <a:latin typeface="Century Gothic" panose="020B050202020202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7F7F7F"/>
              </a:solidFill>
              <a:effectLst/>
              <a:uLnTx/>
              <a:uFillTx/>
              <a:latin typeface="Century Gothic" panose="020B0502020202020204" pitchFamily="34" charset="0"/>
              <a:ea typeface="ヒラギノ角ゴ Pro W3" pitchFamily="127" charset="-128"/>
              <a:cs typeface="+mn-cs"/>
            </a:endParaRPr>
          </a:p>
        </p:txBody>
      </p:sp>
      <p:sp>
        <p:nvSpPr>
          <p:cNvPr id="5" name="TextBox 4">
            <a:extLst>
              <a:ext uri="{FF2B5EF4-FFF2-40B4-BE49-F238E27FC236}">
                <a16:creationId xmlns:a16="http://schemas.microsoft.com/office/drawing/2014/main" id="{F0E8F4D7-83D2-7018-FC84-4D818FDC5647}"/>
              </a:ext>
            </a:extLst>
          </p:cNvPr>
          <p:cNvSpPr txBox="1"/>
          <p:nvPr/>
        </p:nvSpPr>
        <p:spPr>
          <a:xfrm>
            <a:off x="460644" y="6209247"/>
            <a:ext cx="11122230" cy="369332"/>
          </a:xfrm>
          <a:prstGeom prst="rect">
            <a:avLst/>
          </a:prstGeom>
          <a:solidFill>
            <a:srgbClr val="D9D9D9"/>
          </a:solid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CA"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…leveraging </a:t>
            </a:r>
            <a:r>
              <a:rPr kumimoji="0" lang="en-CA" b="1"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expertise</a:t>
            </a:r>
            <a:r>
              <a:rPr kumimoji="0" lang="en-CA"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 and </a:t>
            </a:r>
            <a:r>
              <a:rPr kumimoji="0" lang="en-CA" b="1"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lessons learned </a:t>
            </a:r>
            <a:r>
              <a:rPr kumimoji="0" lang="en-CA"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at the national and organizational levels</a:t>
            </a:r>
            <a:endParaRPr kumimoji="0" lang="en-CA"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0A40A25B-FB6B-9DD0-BB66-A38DC29C5A2E}"/>
              </a:ext>
            </a:extLst>
          </p:cNvPr>
          <p:cNvCxnSpPr/>
          <p:nvPr/>
        </p:nvCxnSpPr>
        <p:spPr>
          <a:xfrm>
            <a:off x="456889" y="1046441"/>
            <a:ext cx="11125985" cy="11310"/>
          </a:xfrm>
          <a:prstGeom prst="line">
            <a:avLst/>
          </a:prstGeom>
          <a:ln>
            <a:solidFill>
              <a:schemeClr val="accent5"/>
            </a:solidFill>
          </a:ln>
        </p:spPr>
        <p:style>
          <a:lnRef idx="2">
            <a:schemeClr val="accent5"/>
          </a:lnRef>
          <a:fillRef idx="0">
            <a:schemeClr val="accent5"/>
          </a:fillRef>
          <a:effectRef idx="1">
            <a:schemeClr val="accent5"/>
          </a:effectRef>
          <a:fontRef idx="minor">
            <a:schemeClr val="tx1"/>
          </a:fontRef>
        </p:style>
      </p:cxnSp>
      <p:sp>
        <p:nvSpPr>
          <p:cNvPr id="8" name="TextBox 7">
            <a:extLst>
              <a:ext uri="{FF2B5EF4-FFF2-40B4-BE49-F238E27FC236}">
                <a16:creationId xmlns:a16="http://schemas.microsoft.com/office/drawing/2014/main" id="{A3A81B7E-6999-EB31-1D7B-92A0A5310D5C}"/>
              </a:ext>
            </a:extLst>
          </p:cNvPr>
          <p:cNvSpPr txBox="1"/>
          <p:nvPr/>
        </p:nvSpPr>
        <p:spPr>
          <a:xfrm>
            <a:off x="6286004" y="3139564"/>
            <a:ext cx="4867232" cy="64633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ts val="60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Advancement via a combination of top-down and bottom-up processes</a:t>
            </a:r>
          </a:p>
        </p:txBody>
      </p:sp>
      <p:graphicFrame>
        <p:nvGraphicFramePr>
          <p:cNvPr id="12" name="Table 10">
            <a:extLst>
              <a:ext uri="{FF2B5EF4-FFF2-40B4-BE49-F238E27FC236}">
                <a16:creationId xmlns:a16="http://schemas.microsoft.com/office/drawing/2014/main" id="{667183F2-502A-08E7-7555-DD52FFD1FE67}"/>
              </a:ext>
            </a:extLst>
          </p:cNvPr>
          <p:cNvGraphicFramePr>
            <a:graphicFrameLocks noGrp="1"/>
          </p:cNvGraphicFramePr>
          <p:nvPr/>
        </p:nvGraphicFramePr>
        <p:xfrm>
          <a:off x="612740" y="1364962"/>
          <a:ext cx="4870485" cy="1244600"/>
        </p:xfrm>
        <a:graphic>
          <a:graphicData uri="http://schemas.openxmlformats.org/drawingml/2006/table">
            <a:tbl>
              <a:tblPr firstRow="1" bandRow="1">
                <a:tableStyleId>{5C22544A-7EE6-4342-B048-85BDC9FD1C3A}</a:tableStyleId>
              </a:tblPr>
              <a:tblGrid>
                <a:gridCol w="4870485">
                  <a:extLst>
                    <a:ext uri="{9D8B030D-6E8A-4147-A177-3AD203B41FA5}">
                      <a16:colId xmlns:a16="http://schemas.microsoft.com/office/drawing/2014/main" val="1947259597"/>
                    </a:ext>
                  </a:extLst>
                </a:gridCol>
              </a:tblGrid>
              <a:tr h="370840">
                <a:tc>
                  <a:txBody>
                    <a:bodyPr/>
                    <a:lstStyle/>
                    <a:p>
                      <a:r>
                        <a:rPr lang="en-CA">
                          <a:solidFill>
                            <a:schemeClr val="tx1"/>
                          </a:solidFill>
                          <a:latin typeface="Calibri" panose="020F0502020204030204" pitchFamily="34" charset="0"/>
                          <a:cs typeface="Calibri" panose="020F0502020204030204" pitchFamily="34" charset="0"/>
                        </a:rPr>
                        <a:t>Establish baselines and track progress</a:t>
                      </a:r>
                    </a:p>
                  </a:txBody>
                  <a:tcPr>
                    <a:solidFill>
                      <a:srgbClr val="DBEEF4"/>
                    </a:solidFill>
                  </a:tcPr>
                </a:tc>
                <a:extLst>
                  <a:ext uri="{0D108BD9-81ED-4DB2-BD59-A6C34878D82A}">
                    <a16:rowId xmlns:a16="http://schemas.microsoft.com/office/drawing/2014/main" val="2880797662"/>
                  </a:ext>
                </a:extLst>
              </a:tr>
              <a:tr h="370840">
                <a:tc>
                  <a:txBody>
                    <a:bodyPr/>
                    <a:lstStyle/>
                    <a:p>
                      <a:pPr marL="285750" indent="-285750">
                        <a:spcAft>
                          <a:spcPts val="400"/>
                        </a:spcAft>
                        <a:buFont typeface="Arial" panose="020B0604020202020204" pitchFamily="34" charset="0"/>
                        <a:buChar char="•"/>
                      </a:pPr>
                      <a:r>
                        <a:rPr lang="en-US" sz="1600">
                          <a:latin typeface="Calibri" panose="020F0502020204030204" pitchFamily="34" charset="0"/>
                          <a:cs typeface="Calibri" panose="020F0502020204030204" pitchFamily="34" charset="0"/>
                        </a:rPr>
                        <a:t>International surveys</a:t>
                      </a:r>
                    </a:p>
                    <a:p>
                      <a:pPr marL="285750" indent="-285750">
                        <a:spcAft>
                          <a:spcPts val="400"/>
                        </a:spcAft>
                        <a:buFont typeface="Arial" panose="020B0604020202020204" pitchFamily="34" charset="0"/>
                        <a:buChar char="•"/>
                      </a:pPr>
                      <a:r>
                        <a:rPr lang="en-US" sz="1600">
                          <a:latin typeface="Calibri" panose="020F0502020204030204" pitchFamily="34" charset="0"/>
                          <a:cs typeface="Calibri" panose="020F0502020204030204" pitchFamily="34" charset="0"/>
                        </a:rPr>
                        <a:t>Concept of voluntary “opportunity scans” for environmental sustainability within organizations</a:t>
                      </a:r>
                      <a:endParaRPr lang="en-CA" sz="160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3659338951"/>
                  </a:ext>
                </a:extLst>
              </a:tr>
            </a:tbl>
          </a:graphicData>
        </a:graphic>
      </p:graphicFrame>
      <p:graphicFrame>
        <p:nvGraphicFramePr>
          <p:cNvPr id="13" name="Table 10">
            <a:extLst>
              <a:ext uri="{FF2B5EF4-FFF2-40B4-BE49-F238E27FC236}">
                <a16:creationId xmlns:a16="http://schemas.microsoft.com/office/drawing/2014/main" id="{01128150-3AEF-2270-E1E8-2C45B96F0391}"/>
              </a:ext>
            </a:extLst>
          </p:cNvPr>
          <p:cNvGraphicFramePr>
            <a:graphicFrameLocks noGrp="1"/>
          </p:cNvGraphicFramePr>
          <p:nvPr/>
        </p:nvGraphicFramePr>
        <p:xfrm>
          <a:off x="642766" y="2748809"/>
          <a:ext cx="4835850" cy="949960"/>
        </p:xfrm>
        <a:graphic>
          <a:graphicData uri="http://schemas.openxmlformats.org/drawingml/2006/table">
            <a:tbl>
              <a:tblPr firstRow="1" bandRow="1">
                <a:tableStyleId>{5C22544A-7EE6-4342-B048-85BDC9FD1C3A}</a:tableStyleId>
              </a:tblPr>
              <a:tblGrid>
                <a:gridCol w="4835850">
                  <a:extLst>
                    <a:ext uri="{9D8B030D-6E8A-4147-A177-3AD203B41FA5}">
                      <a16:colId xmlns:a16="http://schemas.microsoft.com/office/drawing/2014/main" val="1947259597"/>
                    </a:ext>
                  </a:extLst>
                </a:gridCol>
              </a:tblGrid>
              <a:tr h="370840">
                <a:tc>
                  <a:txBody>
                    <a:bodyPr/>
                    <a:lstStyle/>
                    <a:p>
                      <a:r>
                        <a:rPr lang="en-CA">
                          <a:solidFill>
                            <a:schemeClr val="tx1"/>
                          </a:solidFill>
                          <a:latin typeface="Calibri" panose="020F0502020204030204" pitchFamily="34" charset="0"/>
                          <a:cs typeface="Calibri" panose="020F0502020204030204" pitchFamily="34" charset="0"/>
                        </a:rPr>
                        <a:t>Set clear expectations and incentives for vendors</a:t>
                      </a:r>
                    </a:p>
                  </a:txBody>
                  <a:tcPr>
                    <a:solidFill>
                      <a:srgbClr val="DBEEF4"/>
                    </a:solidFill>
                  </a:tcPr>
                </a:tc>
                <a:extLst>
                  <a:ext uri="{0D108BD9-81ED-4DB2-BD59-A6C34878D82A}">
                    <a16:rowId xmlns:a16="http://schemas.microsoft.com/office/drawing/2014/main" val="2880797662"/>
                  </a:ext>
                </a:extLst>
              </a:tr>
              <a:tr h="370840">
                <a:tc>
                  <a:txBody>
                    <a:bodyPr/>
                    <a:lstStyle/>
                    <a:p>
                      <a:pPr marL="285750" indent="-285750">
                        <a:spcAft>
                          <a:spcPts val="400"/>
                        </a:spcAft>
                        <a:buFont typeface="Arial" panose="020B0604020202020204" pitchFamily="34" charset="0"/>
                        <a:buChar char="•"/>
                      </a:pPr>
                      <a:r>
                        <a:rPr lang="en-CA" sz="1600">
                          <a:latin typeface="Calibri" panose="020F0502020204030204" pitchFamily="34" charset="0"/>
                          <a:cs typeface="Calibri" panose="020F0502020204030204" pitchFamily="34" charset="0"/>
                        </a:rPr>
                        <a:t>Define environmental sustainability requirements and make them worthwhile to implement</a:t>
                      </a:r>
                    </a:p>
                  </a:txBody>
                  <a:tcPr>
                    <a:noFill/>
                  </a:tcPr>
                </a:tc>
                <a:extLst>
                  <a:ext uri="{0D108BD9-81ED-4DB2-BD59-A6C34878D82A}">
                    <a16:rowId xmlns:a16="http://schemas.microsoft.com/office/drawing/2014/main" val="3659338951"/>
                  </a:ext>
                </a:extLst>
              </a:tr>
            </a:tbl>
          </a:graphicData>
        </a:graphic>
      </p:graphicFrame>
      <p:graphicFrame>
        <p:nvGraphicFramePr>
          <p:cNvPr id="14" name="Table 10">
            <a:extLst>
              <a:ext uri="{FF2B5EF4-FFF2-40B4-BE49-F238E27FC236}">
                <a16:creationId xmlns:a16="http://schemas.microsoft.com/office/drawing/2014/main" id="{17795D2B-A1D1-36ED-F593-E89E00211B72}"/>
              </a:ext>
            </a:extLst>
          </p:cNvPr>
          <p:cNvGraphicFramePr>
            <a:graphicFrameLocks noGrp="1"/>
          </p:cNvGraphicFramePr>
          <p:nvPr/>
        </p:nvGraphicFramePr>
        <p:xfrm>
          <a:off x="611383" y="3832734"/>
          <a:ext cx="4871841" cy="949960"/>
        </p:xfrm>
        <a:graphic>
          <a:graphicData uri="http://schemas.openxmlformats.org/drawingml/2006/table">
            <a:tbl>
              <a:tblPr firstRow="1" bandRow="1">
                <a:tableStyleId>{5C22544A-7EE6-4342-B048-85BDC9FD1C3A}</a:tableStyleId>
              </a:tblPr>
              <a:tblGrid>
                <a:gridCol w="4871841">
                  <a:extLst>
                    <a:ext uri="{9D8B030D-6E8A-4147-A177-3AD203B41FA5}">
                      <a16:colId xmlns:a16="http://schemas.microsoft.com/office/drawing/2014/main" val="1947259597"/>
                    </a:ext>
                  </a:extLst>
                </a:gridCol>
              </a:tblGrid>
              <a:tr h="370840">
                <a:tc>
                  <a:txBody>
                    <a:bodyPr/>
                    <a:lstStyle/>
                    <a:p>
                      <a:r>
                        <a:rPr lang="en-CA">
                          <a:solidFill>
                            <a:schemeClr val="tx1"/>
                          </a:solidFill>
                          <a:latin typeface="Calibri" panose="020F0502020204030204" pitchFamily="34" charset="0"/>
                          <a:cs typeface="Calibri" panose="020F0502020204030204" pitchFamily="34" charset="0"/>
                        </a:rPr>
                        <a:t>Remove barriers to implementation for Members</a:t>
                      </a:r>
                    </a:p>
                  </a:txBody>
                  <a:tcPr>
                    <a:solidFill>
                      <a:srgbClr val="DBEEF4"/>
                    </a:solidFill>
                  </a:tcPr>
                </a:tc>
                <a:extLst>
                  <a:ext uri="{0D108BD9-81ED-4DB2-BD59-A6C34878D82A}">
                    <a16:rowId xmlns:a16="http://schemas.microsoft.com/office/drawing/2014/main" val="2880797662"/>
                  </a:ext>
                </a:extLst>
              </a:tr>
              <a:tr h="370840">
                <a:tc>
                  <a:txBody>
                    <a:bodyPr/>
                    <a:lstStyle/>
                    <a:p>
                      <a:pPr marL="285750" indent="-285750">
                        <a:buFont typeface="Arial" panose="020B0604020202020204" pitchFamily="34" charset="0"/>
                        <a:buChar char="•"/>
                      </a:pPr>
                      <a:r>
                        <a:rPr lang="en-US" sz="1600">
                          <a:latin typeface="Calibri" panose="020F0502020204030204" pitchFamily="34" charset="0"/>
                          <a:cs typeface="Calibri" panose="020F0502020204030204" pitchFamily="34" charset="0"/>
                        </a:rPr>
                        <a:t>Acknowledge and address unique challenges faced by different Regions, Members</a:t>
                      </a:r>
                    </a:p>
                  </a:txBody>
                  <a:tcPr>
                    <a:noFill/>
                  </a:tcPr>
                </a:tc>
                <a:extLst>
                  <a:ext uri="{0D108BD9-81ED-4DB2-BD59-A6C34878D82A}">
                    <a16:rowId xmlns:a16="http://schemas.microsoft.com/office/drawing/2014/main" val="3659338951"/>
                  </a:ext>
                </a:extLst>
              </a:tr>
            </a:tbl>
          </a:graphicData>
        </a:graphic>
      </p:graphicFrame>
      <p:graphicFrame>
        <p:nvGraphicFramePr>
          <p:cNvPr id="15" name="Table 10">
            <a:extLst>
              <a:ext uri="{FF2B5EF4-FFF2-40B4-BE49-F238E27FC236}">
                <a16:creationId xmlns:a16="http://schemas.microsoft.com/office/drawing/2014/main" id="{9EAB8E57-3FA0-C4A0-9163-A0F6BE40BBEE}"/>
              </a:ext>
            </a:extLst>
          </p:cNvPr>
          <p:cNvGraphicFramePr>
            <a:graphicFrameLocks noGrp="1"/>
          </p:cNvGraphicFramePr>
          <p:nvPr/>
        </p:nvGraphicFramePr>
        <p:xfrm>
          <a:off x="642766" y="4926490"/>
          <a:ext cx="4867232" cy="949960"/>
        </p:xfrm>
        <a:graphic>
          <a:graphicData uri="http://schemas.openxmlformats.org/drawingml/2006/table">
            <a:tbl>
              <a:tblPr firstRow="1" bandRow="1">
                <a:tableStyleId>{5C22544A-7EE6-4342-B048-85BDC9FD1C3A}</a:tableStyleId>
              </a:tblPr>
              <a:tblGrid>
                <a:gridCol w="4867232">
                  <a:extLst>
                    <a:ext uri="{9D8B030D-6E8A-4147-A177-3AD203B41FA5}">
                      <a16:colId xmlns:a16="http://schemas.microsoft.com/office/drawing/2014/main" val="1947259597"/>
                    </a:ext>
                  </a:extLst>
                </a:gridCol>
              </a:tblGrid>
              <a:tr h="370840">
                <a:tc>
                  <a:txBody>
                    <a:bodyPr/>
                    <a:lstStyle/>
                    <a:p>
                      <a:r>
                        <a:rPr lang="en-CA">
                          <a:solidFill>
                            <a:schemeClr val="tx1"/>
                          </a:solidFill>
                          <a:latin typeface="Calibri" panose="020F0502020204030204" pitchFamily="34" charset="0"/>
                          <a:cs typeface="Calibri" panose="020F0502020204030204" pitchFamily="34" charset="0"/>
                        </a:rPr>
                        <a:t>Transform “the norm”</a:t>
                      </a:r>
                    </a:p>
                  </a:txBody>
                  <a:tcPr>
                    <a:solidFill>
                      <a:srgbClr val="DBEEF4"/>
                    </a:solidFill>
                  </a:tcPr>
                </a:tc>
                <a:extLst>
                  <a:ext uri="{0D108BD9-81ED-4DB2-BD59-A6C34878D82A}">
                    <a16:rowId xmlns:a16="http://schemas.microsoft.com/office/drawing/2014/main" val="2880797662"/>
                  </a:ext>
                </a:extLst>
              </a:tr>
              <a:tr h="370840">
                <a:tc>
                  <a:txBody>
                    <a:bodyPr/>
                    <a:lstStyle/>
                    <a:p>
                      <a:pPr marL="285750" indent="-285750">
                        <a:buFont typeface="Arial" panose="020B0604020202020204" pitchFamily="34" charset="0"/>
                        <a:buChar char="•"/>
                      </a:pPr>
                      <a:r>
                        <a:rPr lang="en-US" sz="1600">
                          <a:latin typeface="Calibri" panose="020F0502020204030204" pitchFamily="34" charset="0"/>
                          <a:cs typeface="Calibri" panose="020F0502020204030204" pitchFamily="34" charset="0"/>
                        </a:rPr>
                        <a:t>Build environmental sustainability into funding, procurement models</a:t>
                      </a:r>
                      <a:endParaRPr lang="en-CA" sz="160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3659338951"/>
                  </a:ext>
                </a:extLst>
              </a:tr>
            </a:tbl>
          </a:graphicData>
        </a:graphic>
      </p:graphicFrame>
      <p:sp>
        <p:nvSpPr>
          <p:cNvPr id="17" name="Isosceles Triangle 16">
            <a:extLst>
              <a:ext uri="{FF2B5EF4-FFF2-40B4-BE49-F238E27FC236}">
                <a16:creationId xmlns:a16="http://schemas.microsoft.com/office/drawing/2014/main" id="{D66D811B-9E5F-A044-6343-8969117D1180}"/>
              </a:ext>
            </a:extLst>
          </p:cNvPr>
          <p:cNvSpPr/>
          <p:nvPr/>
        </p:nvSpPr>
        <p:spPr>
          <a:xfrm>
            <a:off x="8321332" y="1442516"/>
            <a:ext cx="1834941" cy="1566328"/>
          </a:xfrm>
          <a:prstGeom prst="triangle">
            <a:avLst/>
          </a:prstGeom>
          <a:solidFill>
            <a:srgbClr val="47A4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8" name="Isosceles Triangle 17">
            <a:extLst>
              <a:ext uri="{FF2B5EF4-FFF2-40B4-BE49-F238E27FC236}">
                <a16:creationId xmlns:a16="http://schemas.microsoft.com/office/drawing/2014/main" id="{8880C8C6-07F4-672B-C258-2383944305B4}"/>
              </a:ext>
            </a:extLst>
          </p:cNvPr>
          <p:cNvSpPr/>
          <p:nvPr/>
        </p:nvSpPr>
        <p:spPr>
          <a:xfrm rot="10800000">
            <a:off x="7314175" y="1423663"/>
            <a:ext cx="1834941" cy="1566328"/>
          </a:xfrm>
          <a:prstGeom prst="triangle">
            <a:avLst/>
          </a:prstGeom>
          <a:solidFill>
            <a:srgbClr val="357D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TextBox 20">
            <a:extLst>
              <a:ext uri="{FF2B5EF4-FFF2-40B4-BE49-F238E27FC236}">
                <a16:creationId xmlns:a16="http://schemas.microsoft.com/office/drawing/2014/main" id="{81439C62-6D84-0B92-68D3-9E8E409A9903}"/>
              </a:ext>
            </a:extLst>
          </p:cNvPr>
          <p:cNvSpPr txBox="1"/>
          <p:nvPr/>
        </p:nvSpPr>
        <p:spPr>
          <a:xfrm>
            <a:off x="7403252" y="1461746"/>
            <a:ext cx="1656786" cy="40011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a:ln>
                  <a:noFill/>
                </a:ln>
                <a:solidFill>
                  <a:prstClr val="white"/>
                </a:solidFill>
                <a:effectLst/>
                <a:uLnTx/>
                <a:uFillTx/>
                <a:latin typeface="Century Gothic" panose="020B0502020202020204" pitchFamily="34" charset="0"/>
                <a:ea typeface="ヒラギノ角ゴ Pro W3" pitchFamily="127" charset="-128"/>
                <a:cs typeface="+mn-cs"/>
              </a:rPr>
              <a:t>Top-down</a:t>
            </a:r>
            <a:endParaRPr kumimoji="0" lang="en-CA" sz="2000" b="1" i="0" u="none" strike="noStrike" kern="1200" cap="none" spc="0" normalizeH="0" baseline="0" noProof="0">
              <a:ln>
                <a:noFill/>
              </a:ln>
              <a:solidFill>
                <a:prstClr val="white"/>
              </a:solidFill>
              <a:effectLst/>
              <a:uLnTx/>
              <a:uFillTx/>
              <a:latin typeface="Century Gothic" panose="020B0502020202020204" pitchFamily="34" charset="0"/>
              <a:ea typeface="ヒラギノ角ゴ Pro W3" pitchFamily="127" charset="-128"/>
              <a:cs typeface="+mn-cs"/>
            </a:endParaRPr>
          </a:p>
        </p:txBody>
      </p:sp>
      <p:sp>
        <p:nvSpPr>
          <p:cNvPr id="22" name="TextBox 21">
            <a:extLst>
              <a:ext uri="{FF2B5EF4-FFF2-40B4-BE49-F238E27FC236}">
                <a16:creationId xmlns:a16="http://schemas.microsoft.com/office/drawing/2014/main" id="{D381FA29-1952-6EDB-2B91-4F17F41791C7}"/>
              </a:ext>
            </a:extLst>
          </p:cNvPr>
          <p:cNvSpPr txBox="1"/>
          <p:nvPr/>
        </p:nvSpPr>
        <p:spPr>
          <a:xfrm>
            <a:off x="8410409" y="2558234"/>
            <a:ext cx="1656786" cy="40011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a:ln>
                  <a:noFill/>
                </a:ln>
                <a:solidFill>
                  <a:prstClr val="white"/>
                </a:solidFill>
                <a:effectLst/>
                <a:uLnTx/>
                <a:uFillTx/>
                <a:latin typeface="Century Gothic" panose="020B0502020202020204" pitchFamily="34" charset="0"/>
                <a:ea typeface="ヒラギノ角ゴ Pro W3" pitchFamily="127" charset="-128"/>
                <a:cs typeface="+mn-cs"/>
              </a:rPr>
              <a:t>Bottom-up</a:t>
            </a:r>
            <a:endParaRPr kumimoji="0" lang="en-CA" sz="2000" b="1" i="0" u="none" strike="noStrike" kern="1200" cap="none" spc="0" normalizeH="0" baseline="0" noProof="0">
              <a:ln>
                <a:noFill/>
              </a:ln>
              <a:solidFill>
                <a:prstClr val="white"/>
              </a:solidFill>
              <a:effectLst/>
              <a:uLnTx/>
              <a:uFillTx/>
              <a:latin typeface="Century Gothic" panose="020B0502020202020204" pitchFamily="34" charset="0"/>
              <a:ea typeface="ヒラギノ角ゴ Pro W3" pitchFamily="127" charset="-128"/>
              <a:cs typeface="+mn-cs"/>
            </a:endParaRPr>
          </a:p>
        </p:txBody>
      </p:sp>
      <p:sp>
        <p:nvSpPr>
          <p:cNvPr id="31" name="TextBox 30">
            <a:extLst>
              <a:ext uri="{FF2B5EF4-FFF2-40B4-BE49-F238E27FC236}">
                <a16:creationId xmlns:a16="http://schemas.microsoft.com/office/drawing/2014/main" id="{2AB8166D-9566-4D27-B96D-FF36CB91114F}"/>
              </a:ext>
            </a:extLst>
          </p:cNvPr>
          <p:cNvSpPr txBox="1"/>
          <p:nvPr/>
        </p:nvSpPr>
        <p:spPr>
          <a:xfrm>
            <a:off x="6442741" y="1716880"/>
            <a:ext cx="1967668" cy="92333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WMO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SOFF</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Int’l policy</a:t>
            </a:r>
          </a:p>
        </p:txBody>
      </p:sp>
      <p:sp>
        <p:nvSpPr>
          <p:cNvPr id="32" name="TextBox 31">
            <a:extLst>
              <a:ext uri="{FF2B5EF4-FFF2-40B4-BE49-F238E27FC236}">
                <a16:creationId xmlns:a16="http://schemas.microsoft.com/office/drawing/2014/main" id="{E1A73B88-BB8C-6032-FF61-D59BE7EC4240}"/>
              </a:ext>
            </a:extLst>
          </p:cNvPr>
          <p:cNvSpPr txBox="1"/>
          <p:nvPr/>
        </p:nvSpPr>
        <p:spPr>
          <a:xfrm>
            <a:off x="9537027" y="1716421"/>
            <a:ext cx="1521939" cy="923330"/>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Members NMHSs Vendors</a:t>
            </a:r>
          </a:p>
        </p:txBody>
      </p:sp>
      <p:sp>
        <p:nvSpPr>
          <p:cNvPr id="34" name="TextBox 33">
            <a:extLst>
              <a:ext uri="{FF2B5EF4-FFF2-40B4-BE49-F238E27FC236}">
                <a16:creationId xmlns:a16="http://schemas.microsoft.com/office/drawing/2014/main" id="{F03BE295-01D3-0BBC-0FEE-A8112A5BCDC8}"/>
              </a:ext>
            </a:extLst>
          </p:cNvPr>
          <p:cNvSpPr txBox="1"/>
          <p:nvPr/>
        </p:nvSpPr>
        <p:spPr>
          <a:xfrm>
            <a:off x="6323712" y="4158646"/>
            <a:ext cx="4867232" cy="52322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800" b="1" i="0" u="none" strike="noStrike" kern="1200" cap="none" spc="0" normalizeH="0" baseline="0" noProof="0">
                <a:ln>
                  <a:noFill/>
                </a:ln>
                <a:solidFill>
                  <a:srgbClr val="357D91"/>
                </a:solidFill>
                <a:effectLst/>
                <a:uLnTx/>
                <a:uFillTx/>
                <a:latin typeface="Calibri" panose="020F0502020204030204" pitchFamily="34" charset="0"/>
                <a:ea typeface="ヒラギノ角ゴ Pro W3" pitchFamily="127" charset="-128"/>
                <a:cs typeface="Calibri" panose="020F0502020204030204" pitchFamily="34" charset="0"/>
              </a:rPr>
              <a:t>Collaboration is key</a:t>
            </a:r>
          </a:p>
        </p:txBody>
      </p:sp>
      <p:sp>
        <p:nvSpPr>
          <p:cNvPr id="36" name="TextBox 35">
            <a:extLst>
              <a:ext uri="{FF2B5EF4-FFF2-40B4-BE49-F238E27FC236}">
                <a16:creationId xmlns:a16="http://schemas.microsoft.com/office/drawing/2014/main" id="{3E6BCCD6-E79D-3110-6083-C079CFABAC94}"/>
              </a:ext>
            </a:extLst>
          </p:cNvPr>
          <p:cNvSpPr txBox="1"/>
          <p:nvPr/>
        </p:nvSpPr>
        <p:spPr>
          <a:xfrm>
            <a:off x="6186847" y="4616973"/>
            <a:ext cx="2090087" cy="369332"/>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Recurring theme</a:t>
            </a:r>
          </a:p>
        </p:txBody>
      </p:sp>
      <p:grpSp>
        <p:nvGrpSpPr>
          <p:cNvPr id="38" name="Google Shape;1162;p28">
            <a:extLst>
              <a:ext uri="{FF2B5EF4-FFF2-40B4-BE49-F238E27FC236}">
                <a16:creationId xmlns:a16="http://schemas.microsoft.com/office/drawing/2014/main" id="{981D29B7-2FB4-6D5B-68AF-F33EC2388B2E}"/>
              </a:ext>
            </a:extLst>
          </p:cNvPr>
          <p:cNvGrpSpPr/>
          <p:nvPr/>
        </p:nvGrpSpPr>
        <p:grpSpPr>
          <a:xfrm>
            <a:off x="9128810" y="4113050"/>
            <a:ext cx="2260596" cy="1578142"/>
            <a:chOff x="7466664" y="-1684679"/>
            <a:chExt cx="3553760" cy="2551297"/>
          </a:xfrm>
        </p:grpSpPr>
        <p:sp>
          <p:nvSpPr>
            <p:cNvPr id="43" name="Google Shape;1163;p28">
              <a:extLst>
                <a:ext uri="{FF2B5EF4-FFF2-40B4-BE49-F238E27FC236}">
                  <a16:creationId xmlns:a16="http://schemas.microsoft.com/office/drawing/2014/main" id="{2F0DEFD0-FA8C-4D44-3427-FB263DD13AE1}"/>
                </a:ext>
              </a:extLst>
            </p:cNvPr>
            <p:cNvSpPr/>
            <p:nvPr/>
          </p:nvSpPr>
          <p:spPr>
            <a:xfrm rot="5600790" flipH="1">
              <a:off x="7459250" y="778758"/>
              <a:ext cx="94810" cy="79981"/>
            </a:xfrm>
            <a:custGeom>
              <a:avLst/>
              <a:gdLst/>
              <a:ahLst/>
              <a:cxnLst/>
              <a:rect l="l" t="t" r="r" b="b"/>
              <a:pathLst>
                <a:path w="2046" h="1726" extrusionOk="0">
                  <a:moveTo>
                    <a:pt x="1685" y="0"/>
                  </a:moveTo>
                  <a:lnTo>
                    <a:pt x="474" y="185"/>
                  </a:lnTo>
                  <a:lnTo>
                    <a:pt x="449" y="779"/>
                  </a:lnTo>
                  <a:cubicBezTo>
                    <a:pt x="449" y="779"/>
                    <a:pt x="538" y="883"/>
                    <a:pt x="409" y="1043"/>
                  </a:cubicBezTo>
                  <a:lnTo>
                    <a:pt x="48" y="1509"/>
                  </a:lnTo>
                  <a:cubicBezTo>
                    <a:pt x="8" y="1557"/>
                    <a:pt x="0" y="1629"/>
                    <a:pt x="40" y="1685"/>
                  </a:cubicBezTo>
                  <a:lnTo>
                    <a:pt x="64" y="1725"/>
                  </a:lnTo>
                  <a:lnTo>
                    <a:pt x="1749" y="674"/>
                  </a:lnTo>
                  <a:cubicBezTo>
                    <a:pt x="1877" y="594"/>
                    <a:pt x="2046" y="514"/>
                    <a:pt x="1685" y="0"/>
                  </a:cubicBezTo>
                  <a:close/>
                </a:path>
              </a:pathLst>
            </a:custGeom>
            <a:solidFill>
              <a:srgbClr val="182746"/>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48" name="Google Shape;1164;p28">
              <a:extLst>
                <a:ext uri="{FF2B5EF4-FFF2-40B4-BE49-F238E27FC236}">
                  <a16:creationId xmlns:a16="http://schemas.microsoft.com/office/drawing/2014/main" id="{8FF9AE63-A3C8-6690-6616-BBA8540390F5}"/>
                </a:ext>
              </a:extLst>
            </p:cNvPr>
            <p:cNvSpPr/>
            <p:nvPr/>
          </p:nvSpPr>
          <p:spPr>
            <a:xfrm>
              <a:off x="8505975" y="29062"/>
              <a:ext cx="49120" cy="123079"/>
            </a:xfrm>
            <a:custGeom>
              <a:avLst/>
              <a:gdLst/>
              <a:ahLst/>
              <a:cxnLst/>
              <a:rect l="l" t="t" r="r" b="b"/>
              <a:pathLst>
                <a:path w="1060" h="2656" extrusionOk="0">
                  <a:moveTo>
                    <a:pt x="979" y="0"/>
                  </a:moveTo>
                  <a:lnTo>
                    <a:pt x="1" y="273"/>
                  </a:lnTo>
                  <a:lnTo>
                    <a:pt x="177" y="2198"/>
                  </a:lnTo>
                  <a:lnTo>
                    <a:pt x="233" y="2439"/>
                  </a:lnTo>
                  <a:lnTo>
                    <a:pt x="1060" y="2655"/>
                  </a:lnTo>
                  <a:lnTo>
                    <a:pt x="1060" y="2655"/>
                  </a:lnTo>
                  <a:lnTo>
                    <a:pt x="979" y="0"/>
                  </a:lnTo>
                  <a:close/>
                </a:path>
              </a:pathLst>
            </a:custGeom>
            <a:solidFill>
              <a:srgbClr val="8B8259"/>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49" name="Google Shape;1165;p28">
              <a:extLst>
                <a:ext uri="{FF2B5EF4-FFF2-40B4-BE49-F238E27FC236}">
                  <a16:creationId xmlns:a16="http://schemas.microsoft.com/office/drawing/2014/main" id="{B29720B4-6897-8E9E-0AF0-E32FC12F7202}"/>
                </a:ext>
              </a:extLst>
            </p:cNvPr>
            <p:cNvSpPr/>
            <p:nvPr/>
          </p:nvSpPr>
          <p:spPr>
            <a:xfrm>
              <a:off x="8511582" y="130919"/>
              <a:ext cx="97036" cy="30492"/>
            </a:xfrm>
            <a:custGeom>
              <a:avLst/>
              <a:gdLst/>
              <a:ahLst/>
              <a:cxnLst/>
              <a:rect l="l" t="t" r="r" b="b"/>
              <a:pathLst>
                <a:path w="2094" h="658" extrusionOk="0">
                  <a:moveTo>
                    <a:pt x="40" y="0"/>
                  </a:moveTo>
                  <a:lnTo>
                    <a:pt x="8" y="489"/>
                  </a:lnTo>
                  <a:cubicBezTo>
                    <a:pt x="0" y="578"/>
                    <a:pt x="80" y="658"/>
                    <a:pt x="177" y="658"/>
                  </a:cubicBezTo>
                  <a:lnTo>
                    <a:pt x="2086" y="658"/>
                  </a:lnTo>
                  <a:cubicBezTo>
                    <a:pt x="2086" y="658"/>
                    <a:pt x="2094" y="489"/>
                    <a:pt x="1877" y="433"/>
                  </a:cubicBezTo>
                  <a:cubicBezTo>
                    <a:pt x="1677" y="369"/>
                    <a:pt x="1083" y="169"/>
                    <a:pt x="915" y="0"/>
                  </a:cubicBezTo>
                  <a:close/>
                </a:path>
              </a:pathLst>
            </a:custGeom>
            <a:solidFill>
              <a:srgbClr val="3C5079"/>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50" name="Google Shape;1166;p28">
              <a:extLst>
                <a:ext uri="{FF2B5EF4-FFF2-40B4-BE49-F238E27FC236}">
                  <a16:creationId xmlns:a16="http://schemas.microsoft.com/office/drawing/2014/main" id="{BA8DA3E0-9DA7-B3E0-813E-6AF90F0A8E75}"/>
                </a:ext>
              </a:extLst>
            </p:cNvPr>
            <p:cNvSpPr/>
            <p:nvPr/>
          </p:nvSpPr>
          <p:spPr>
            <a:xfrm>
              <a:off x="8226818" y="-116680"/>
              <a:ext cx="165480" cy="231283"/>
            </a:xfrm>
            <a:custGeom>
              <a:avLst/>
              <a:gdLst/>
              <a:ahLst/>
              <a:cxnLst/>
              <a:rect l="l" t="t" r="r" b="b"/>
              <a:pathLst>
                <a:path w="3571" h="4991" extrusionOk="0">
                  <a:moveTo>
                    <a:pt x="3570" y="1"/>
                  </a:moveTo>
                  <a:lnTo>
                    <a:pt x="1757" y="161"/>
                  </a:lnTo>
                  <a:lnTo>
                    <a:pt x="33" y="4701"/>
                  </a:lnTo>
                  <a:lnTo>
                    <a:pt x="1" y="4942"/>
                  </a:lnTo>
                  <a:lnTo>
                    <a:pt x="843" y="4990"/>
                  </a:lnTo>
                  <a:lnTo>
                    <a:pt x="3570" y="1"/>
                  </a:lnTo>
                  <a:close/>
                </a:path>
              </a:pathLst>
            </a:custGeom>
            <a:solidFill>
              <a:srgbClr val="8B8259"/>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51" name="Google Shape;1167;p28">
              <a:extLst>
                <a:ext uri="{FF2B5EF4-FFF2-40B4-BE49-F238E27FC236}">
                  <a16:creationId xmlns:a16="http://schemas.microsoft.com/office/drawing/2014/main" id="{532BE8E4-AB33-6D52-A7AF-6DE4299074AE}"/>
                </a:ext>
              </a:extLst>
            </p:cNvPr>
            <p:cNvSpPr/>
            <p:nvPr/>
          </p:nvSpPr>
          <p:spPr>
            <a:xfrm>
              <a:off x="8217133" y="101168"/>
              <a:ext cx="93004" cy="60983"/>
            </a:xfrm>
            <a:custGeom>
              <a:avLst/>
              <a:gdLst/>
              <a:ahLst/>
              <a:cxnLst/>
              <a:rect l="l" t="t" r="r" b="b"/>
              <a:pathLst>
                <a:path w="2007" h="1316" extrusionOk="0">
                  <a:moveTo>
                    <a:pt x="234" y="0"/>
                  </a:moveTo>
                  <a:lnTo>
                    <a:pt x="41" y="450"/>
                  </a:lnTo>
                  <a:cubicBezTo>
                    <a:pt x="1" y="538"/>
                    <a:pt x="49" y="634"/>
                    <a:pt x="129" y="674"/>
                  </a:cubicBezTo>
                  <a:lnTo>
                    <a:pt x="1934" y="1316"/>
                  </a:lnTo>
                  <a:cubicBezTo>
                    <a:pt x="1934" y="1316"/>
                    <a:pt x="2006" y="1156"/>
                    <a:pt x="1814" y="1019"/>
                  </a:cubicBezTo>
                  <a:cubicBezTo>
                    <a:pt x="1645" y="891"/>
                    <a:pt x="1164" y="498"/>
                    <a:pt x="1052" y="289"/>
                  </a:cubicBezTo>
                  <a:lnTo>
                    <a:pt x="234" y="0"/>
                  </a:lnTo>
                  <a:close/>
                </a:path>
              </a:pathLst>
            </a:custGeom>
            <a:solidFill>
              <a:srgbClr val="3C5079"/>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52" name="Google Shape;1168;p28">
              <a:extLst>
                <a:ext uri="{FF2B5EF4-FFF2-40B4-BE49-F238E27FC236}">
                  <a16:creationId xmlns:a16="http://schemas.microsoft.com/office/drawing/2014/main" id="{F907E4E7-45EC-B119-E44D-E2DEAD58AE87}"/>
                </a:ext>
              </a:extLst>
            </p:cNvPr>
            <p:cNvSpPr/>
            <p:nvPr/>
          </p:nvSpPr>
          <p:spPr>
            <a:xfrm>
              <a:off x="8506345" y="-956422"/>
              <a:ext cx="206723" cy="295927"/>
            </a:xfrm>
            <a:custGeom>
              <a:avLst/>
              <a:gdLst/>
              <a:ahLst/>
              <a:cxnLst/>
              <a:rect l="l" t="t" r="r" b="b"/>
              <a:pathLst>
                <a:path w="4461" h="6386" extrusionOk="0">
                  <a:moveTo>
                    <a:pt x="1" y="1"/>
                  </a:moveTo>
                  <a:lnTo>
                    <a:pt x="586" y="5351"/>
                  </a:lnTo>
                  <a:lnTo>
                    <a:pt x="1389" y="4036"/>
                  </a:lnTo>
                  <a:lnTo>
                    <a:pt x="2560" y="6121"/>
                  </a:lnTo>
                  <a:cubicBezTo>
                    <a:pt x="2656" y="6294"/>
                    <a:pt x="2833" y="6386"/>
                    <a:pt x="3012" y="6386"/>
                  </a:cubicBezTo>
                  <a:cubicBezTo>
                    <a:pt x="3117" y="6386"/>
                    <a:pt x="3222" y="6355"/>
                    <a:pt x="3314" y="6290"/>
                  </a:cubicBezTo>
                  <a:lnTo>
                    <a:pt x="4461" y="5431"/>
                  </a:lnTo>
                  <a:lnTo>
                    <a:pt x="1501" y="699"/>
                  </a:lnTo>
                  <a:cubicBezTo>
                    <a:pt x="1300" y="378"/>
                    <a:pt x="955" y="153"/>
                    <a:pt x="578" y="89"/>
                  </a:cubicBezTo>
                  <a:lnTo>
                    <a:pt x="1" y="1"/>
                  </a:lnTo>
                  <a:close/>
                </a:path>
              </a:pathLst>
            </a:custGeom>
            <a:solidFill>
              <a:srgbClr val="C9D1E1"/>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53" name="Google Shape;1169;p28">
              <a:extLst>
                <a:ext uri="{FF2B5EF4-FFF2-40B4-BE49-F238E27FC236}">
                  <a16:creationId xmlns:a16="http://schemas.microsoft.com/office/drawing/2014/main" id="{CA166A5B-1EA2-612A-9045-04D132E81446}"/>
                </a:ext>
              </a:extLst>
            </p:cNvPr>
            <p:cNvSpPr/>
            <p:nvPr/>
          </p:nvSpPr>
          <p:spPr>
            <a:xfrm>
              <a:off x="8404859" y="-960129"/>
              <a:ext cx="169558" cy="251719"/>
            </a:xfrm>
            <a:custGeom>
              <a:avLst/>
              <a:gdLst/>
              <a:ahLst/>
              <a:cxnLst/>
              <a:rect l="l" t="t" r="r" b="b"/>
              <a:pathLst>
                <a:path w="3659" h="5432" extrusionOk="0">
                  <a:moveTo>
                    <a:pt x="2375" y="0"/>
                  </a:moveTo>
                  <a:lnTo>
                    <a:pt x="1220" y="281"/>
                  </a:lnTo>
                  <a:lnTo>
                    <a:pt x="57" y="4966"/>
                  </a:lnTo>
                  <a:lnTo>
                    <a:pt x="1" y="5231"/>
                  </a:lnTo>
                  <a:lnTo>
                    <a:pt x="2784" y="5431"/>
                  </a:lnTo>
                  <a:lnTo>
                    <a:pt x="3659" y="3538"/>
                  </a:lnTo>
                  <a:lnTo>
                    <a:pt x="2375" y="0"/>
                  </a:lnTo>
                  <a:close/>
                </a:path>
              </a:pathLst>
            </a:custGeom>
            <a:solidFill>
              <a:srgbClr val="C9D1E1"/>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54" name="Google Shape;1170;p28">
              <a:extLst>
                <a:ext uri="{FF2B5EF4-FFF2-40B4-BE49-F238E27FC236}">
                  <a16:creationId xmlns:a16="http://schemas.microsoft.com/office/drawing/2014/main" id="{0A6C37DB-8702-38EF-927C-214414D82866}"/>
                </a:ext>
              </a:extLst>
            </p:cNvPr>
            <p:cNvSpPr/>
            <p:nvPr/>
          </p:nvSpPr>
          <p:spPr>
            <a:xfrm>
              <a:off x="8396332" y="-736720"/>
              <a:ext cx="212654" cy="848717"/>
            </a:xfrm>
            <a:custGeom>
              <a:avLst/>
              <a:gdLst/>
              <a:ahLst/>
              <a:cxnLst/>
              <a:rect l="l" t="t" r="r" b="b"/>
              <a:pathLst>
                <a:path w="4589" h="18315" extrusionOk="0">
                  <a:moveTo>
                    <a:pt x="0" y="0"/>
                  </a:moveTo>
                  <a:lnTo>
                    <a:pt x="2391" y="18314"/>
                  </a:lnTo>
                  <a:lnTo>
                    <a:pt x="3666" y="18314"/>
                  </a:lnTo>
                  <a:lnTo>
                    <a:pt x="4589" y="9859"/>
                  </a:lnTo>
                  <a:lnTo>
                    <a:pt x="3065" y="562"/>
                  </a:lnTo>
                  <a:lnTo>
                    <a:pt x="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55" name="Google Shape;1171;p28">
              <a:extLst>
                <a:ext uri="{FF2B5EF4-FFF2-40B4-BE49-F238E27FC236}">
                  <a16:creationId xmlns:a16="http://schemas.microsoft.com/office/drawing/2014/main" id="{75E776D2-9454-142D-B73A-AEF521FE6FF0}"/>
                </a:ext>
              </a:extLst>
            </p:cNvPr>
            <p:cNvSpPr/>
            <p:nvPr/>
          </p:nvSpPr>
          <p:spPr>
            <a:xfrm>
              <a:off x="8427566" y="-1155733"/>
              <a:ext cx="192960" cy="161217"/>
            </a:xfrm>
            <a:custGeom>
              <a:avLst/>
              <a:gdLst/>
              <a:ahLst/>
              <a:cxnLst/>
              <a:rect l="l" t="t" r="r" b="b"/>
              <a:pathLst>
                <a:path w="4164" h="3479" extrusionOk="0">
                  <a:moveTo>
                    <a:pt x="2809" y="1"/>
                  </a:moveTo>
                  <a:cubicBezTo>
                    <a:pt x="2692" y="1"/>
                    <a:pt x="2559" y="9"/>
                    <a:pt x="2407" y="26"/>
                  </a:cubicBezTo>
                  <a:cubicBezTo>
                    <a:pt x="939" y="211"/>
                    <a:pt x="0" y="1205"/>
                    <a:pt x="88" y="2417"/>
                  </a:cubicBezTo>
                  <a:cubicBezTo>
                    <a:pt x="137" y="3180"/>
                    <a:pt x="986" y="3478"/>
                    <a:pt x="1875" y="3478"/>
                  </a:cubicBezTo>
                  <a:cubicBezTo>
                    <a:pt x="2761" y="3478"/>
                    <a:pt x="3687" y="3182"/>
                    <a:pt x="3899" y="2753"/>
                  </a:cubicBezTo>
                  <a:cubicBezTo>
                    <a:pt x="4164" y="2248"/>
                    <a:pt x="3778" y="1630"/>
                    <a:pt x="3803" y="1294"/>
                  </a:cubicBezTo>
                  <a:cubicBezTo>
                    <a:pt x="3826" y="602"/>
                    <a:pt x="3621" y="588"/>
                    <a:pt x="3603" y="588"/>
                  </a:cubicBezTo>
                  <a:cubicBezTo>
                    <a:pt x="3602" y="588"/>
                    <a:pt x="3602" y="588"/>
                    <a:pt x="3602" y="588"/>
                  </a:cubicBezTo>
                  <a:cubicBezTo>
                    <a:pt x="3602" y="588"/>
                    <a:pt x="3821" y="1"/>
                    <a:pt x="2809" y="1"/>
                  </a:cubicBezTo>
                  <a:close/>
                </a:path>
              </a:pathLst>
            </a:custGeom>
            <a:solidFill>
              <a:srgbClr val="182746"/>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56" name="Google Shape;1172;p28">
              <a:extLst>
                <a:ext uri="{FF2B5EF4-FFF2-40B4-BE49-F238E27FC236}">
                  <a16:creationId xmlns:a16="http://schemas.microsoft.com/office/drawing/2014/main" id="{EE9C3452-5C47-B42F-EE88-711C02EE84FC}"/>
                </a:ext>
              </a:extLst>
            </p:cNvPr>
            <p:cNvSpPr/>
            <p:nvPr/>
          </p:nvSpPr>
          <p:spPr>
            <a:xfrm>
              <a:off x="8471914" y="-1116622"/>
              <a:ext cx="127064" cy="131374"/>
            </a:xfrm>
            <a:custGeom>
              <a:avLst/>
              <a:gdLst/>
              <a:ahLst/>
              <a:cxnLst/>
              <a:rect l="l" t="t" r="r" b="b"/>
              <a:pathLst>
                <a:path w="2742" h="2835" extrusionOk="0">
                  <a:moveTo>
                    <a:pt x="2533" y="0"/>
                  </a:moveTo>
                  <a:cubicBezTo>
                    <a:pt x="2431" y="89"/>
                    <a:pt x="2202" y="402"/>
                    <a:pt x="1478" y="402"/>
                  </a:cubicBezTo>
                  <a:cubicBezTo>
                    <a:pt x="1349" y="402"/>
                    <a:pt x="1204" y="392"/>
                    <a:pt x="1041" y="369"/>
                  </a:cubicBezTo>
                  <a:cubicBezTo>
                    <a:pt x="1025" y="367"/>
                    <a:pt x="1010" y="366"/>
                    <a:pt x="995" y="366"/>
                  </a:cubicBezTo>
                  <a:cubicBezTo>
                    <a:pt x="590" y="366"/>
                    <a:pt x="471" y="1171"/>
                    <a:pt x="471" y="1171"/>
                  </a:cubicBezTo>
                  <a:cubicBezTo>
                    <a:pt x="399" y="1081"/>
                    <a:pt x="315" y="1041"/>
                    <a:pt x="238" y="1041"/>
                  </a:cubicBezTo>
                  <a:cubicBezTo>
                    <a:pt x="109" y="1041"/>
                    <a:pt x="1" y="1154"/>
                    <a:pt x="6" y="1340"/>
                  </a:cubicBezTo>
                  <a:cubicBezTo>
                    <a:pt x="38" y="1813"/>
                    <a:pt x="351" y="1845"/>
                    <a:pt x="351" y="1845"/>
                  </a:cubicBezTo>
                  <a:cubicBezTo>
                    <a:pt x="520" y="2497"/>
                    <a:pt x="1246" y="2834"/>
                    <a:pt x="1779" y="2834"/>
                  </a:cubicBezTo>
                  <a:cubicBezTo>
                    <a:pt x="1804" y="2834"/>
                    <a:pt x="1827" y="2833"/>
                    <a:pt x="1851" y="2832"/>
                  </a:cubicBezTo>
                  <a:cubicBezTo>
                    <a:pt x="2252" y="2816"/>
                    <a:pt x="2741" y="2086"/>
                    <a:pt x="2605" y="1420"/>
                  </a:cubicBezTo>
                  <a:cubicBezTo>
                    <a:pt x="2453" y="690"/>
                    <a:pt x="2533" y="0"/>
                    <a:pt x="2533" y="0"/>
                  </a:cubicBezTo>
                  <a:close/>
                </a:path>
              </a:pathLst>
            </a:custGeom>
            <a:solidFill>
              <a:srgbClr val="8B8259"/>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57" name="Google Shape;1173;p28">
              <a:extLst>
                <a:ext uri="{FF2B5EF4-FFF2-40B4-BE49-F238E27FC236}">
                  <a16:creationId xmlns:a16="http://schemas.microsoft.com/office/drawing/2014/main" id="{FD02DEA4-9697-6D2E-12A0-07762AF0561D}"/>
                </a:ext>
              </a:extLst>
            </p:cNvPr>
            <p:cNvSpPr/>
            <p:nvPr/>
          </p:nvSpPr>
          <p:spPr>
            <a:xfrm>
              <a:off x="8473999" y="-1031123"/>
              <a:ext cx="58805" cy="80678"/>
            </a:xfrm>
            <a:custGeom>
              <a:avLst/>
              <a:gdLst/>
              <a:ahLst/>
              <a:cxnLst/>
              <a:rect l="l" t="t" r="r" b="b"/>
              <a:pathLst>
                <a:path w="1269" h="1741" extrusionOk="0">
                  <a:moveTo>
                    <a:pt x="306" y="0"/>
                  </a:moveTo>
                  <a:lnTo>
                    <a:pt x="1" y="1741"/>
                  </a:lnTo>
                  <a:lnTo>
                    <a:pt x="1" y="1741"/>
                  </a:lnTo>
                  <a:lnTo>
                    <a:pt x="1172" y="1693"/>
                  </a:lnTo>
                  <a:lnTo>
                    <a:pt x="1268" y="530"/>
                  </a:lnTo>
                  <a:lnTo>
                    <a:pt x="306" y="0"/>
                  </a:lnTo>
                  <a:close/>
                </a:path>
              </a:pathLst>
            </a:custGeom>
            <a:solidFill>
              <a:srgbClr val="8B8259"/>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58" name="Google Shape;1174;p28">
              <a:extLst>
                <a:ext uri="{FF2B5EF4-FFF2-40B4-BE49-F238E27FC236}">
                  <a16:creationId xmlns:a16="http://schemas.microsoft.com/office/drawing/2014/main" id="{4158D494-532C-7AD2-F17E-41F9AA4353F0}"/>
                </a:ext>
              </a:extLst>
            </p:cNvPr>
            <p:cNvSpPr/>
            <p:nvPr/>
          </p:nvSpPr>
          <p:spPr>
            <a:xfrm>
              <a:off x="8475529" y="-1132609"/>
              <a:ext cx="117935" cy="70298"/>
            </a:xfrm>
            <a:custGeom>
              <a:avLst/>
              <a:gdLst/>
              <a:ahLst/>
              <a:cxnLst/>
              <a:rect l="l" t="t" r="r" b="b"/>
              <a:pathLst>
                <a:path w="2545" h="1517" extrusionOk="0">
                  <a:moveTo>
                    <a:pt x="1809" y="0"/>
                  </a:moveTo>
                  <a:cubicBezTo>
                    <a:pt x="1373" y="0"/>
                    <a:pt x="833" y="130"/>
                    <a:pt x="554" y="401"/>
                  </a:cubicBezTo>
                  <a:cubicBezTo>
                    <a:pt x="0" y="947"/>
                    <a:pt x="401" y="1516"/>
                    <a:pt x="401" y="1516"/>
                  </a:cubicBezTo>
                  <a:cubicBezTo>
                    <a:pt x="401" y="1516"/>
                    <a:pt x="489" y="1051"/>
                    <a:pt x="923" y="995"/>
                  </a:cubicBezTo>
                  <a:cubicBezTo>
                    <a:pt x="1340" y="947"/>
                    <a:pt x="2278" y="803"/>
                    <a:pt x="2455" y="345"/>
                  </a:cubicBezTo>
                  <a:cubicBezTo>
                    <a:pt x="2545" y="118"/>
                    <a:pt x="2224" y="0"/>
                    <a:pt x="1809" y="0"/>
                  </a:cubicBezTo>
                  <a:close/>
                </a:path>
              </a:pathLst>
            </a:custGeom>
            <a:solidFill>
              <a:srgbClr val="182746"/>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59" name="Google Shape;1175;p28">
              <a:extLst>
                <a:ext uri="{FF2B5EF4-FFF2-40B4-BE49-F238E27FC236}">
                  <a16:creationId xmlns:a16="http://schemas.microsoft.com/office/drawing/2014/main" id="{98E3370C-3D80-4068-0C9A-B87AE257A4FC}"/>
                </a:ext>
              </a:extLst>
            </p:cNvPr>
            <p:cNvSpPr/>
            <p:nvPr/>
          </p:nvSpPr>
          <p:spPr>
            <a:xfrm>
              <a:off x="8308980" y="-947107"/>
              <a:ext cx="196296" cy="237446"/>
            </a:xfrm>
            <a:custGeom>
              <a:avLst/>
              <a:gdLst/>
              <a:ahLst/>
              <a:cxnLst/>
              <a:rect l="l" t="t" r="r" b="b"/>
              <a:pathLst>
                <a:path w="4236" h="5124" extrusionOk="0">
                  <a:moveTo>
                    <a:pt x="3289" y="0"/>
                  </a:moveTo>
                  <a:lnTo>
                    <a:pt x="2102" y="289"/>
                  </a:lnTo>
                  <a:cubicBezTo>
                    <a:pt x="1901" y="337"/>
                    <a:pt x="1717" y="482"/>
                    <a:pt x="1637" y="674"/>
                  </a:cubicBezTo>
                  <a:lnTo>
                    <a:pt x="225" y="3778"/>
                  </a:lnTo>
                  <a:cubicBezTo>
                    <a:pt x="0" y="4268"/>
                    <a:pt x="233" y="4845"/>
                    <a:pt x="738" y="5046"/>
                  </a:cubicBezTo>
                  <a:cubicBezTo>
                    <a:pt x="864" y="5098"/>
                    <a:pt x="996" y="5123"/>
                    <a:pt x="1125" y="5123"/>
                  </a:cubicBezTo>
                  <a:cubicBezTo>
                    <a:pt x="1490" y="5123"/>
                    <a:pt x="1840" y="4924"/>
                    <a:pt x="2006" y="4581"/>
                  </a:cubicBezTo>
                  <a:lnTo>
                    <a:pt x="4236" y="201"/>
                  </a:lnTo>
                  <a:lnTo>
                    <a:pt x="3289" y="0"/>
                  </a:lnTo>
                  <a:close/>
                </a:path>
              </a:pathLst>
            </a:custGeom>
            <a:solidFill>
              <a:srgbClr val="C9D1E1"/>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60" name="Google Shape;1176;p28">
              <a:extLst>
                <a:ext uri="{FF2B5EF4-FFF2-40B4-BE49-F238E27FC236}">
                  <a16:creationId xmlns:a16="http://schemas.microsoft.com/office/drawing/2014/main" id="{3EFD2CD6-40B7-CA42-8305-206B272C49DB}"/>
                </a:ext>
              </a:extLst>
            </p:cNvPr>
            <p:cNvSpPr/>
            <p:nvPr/>
          </p:nvSpPr>
          <p:spPr>
            <a:xfrm>
              <a:off x="8396332" y="-751225"/>
              <a:ext cx="18629" cy="16775"/>
            </a:xfrm>
            <a:custGeom>
              <a:avLst/>
              <a:gdLst/>
              <a:ahLst/>
              <a:cxnLst/>
              <a:rect l="l" t="t" r="r" b="b"/>
              <a:pathLst>
                <a:path w="402" h="362" extrusionOk="0">
                  <a:moveTo>
                    <a:pt x="281" y="1"/>
                  </a:moveTo>
                  <a:lnTo>
                    <a:pt x="0" y="313"/>
                  </a:lnTo>
                  <a:lnTo>
                    <a:pt x="305" y="362"/>
                  </a:lnTo>
                  <a:lnTo>
                    <a:pt x="402" y="113"/>
                  </a:lnTo>
                  <a:lnTo>
                    <a:pt x="281" y="1"/>
                  </a:lnTo>
                  <a:close/>
                </a:path>
              </a:pathLst>
            </a:custGeom>
            <a:solidFill>
              <a:srgbClr val="AEB9D2"/>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61" name="Google Shape;1177;p28">
              <a:extLst>
                <a:ext uri="{FF2B5EF4-FFF2-40B4-BE49-F238E27FC236}">
                  <a16:creationId xmlns:a16="http://schemas.microsoft.com/office/drawing/2014/main" id="{1F94D976-A019-88DD-99A7-A1A521B807D7}"/>
                </a:ext>
              </a:extLst>
            </p:cNvPr>
            <p:cNvSpPr/>
            <p:nvPr/>
          </p:nvSpPr>
          <p:spPr>
            <a:xfrm>
              <a:off x="8224964" y="-736349"/>
              <a:ext cx="297039" cy="834213"/>
            </a:xfrm>
            <a:custGeom>
              <a:avLst/>
              <a:gdLst/>
              <a:ahLst/>
              <a:cxnLst/>
              <a:rect l="l" t="t" r="r" b="b"/>
              <a:pathLst>
                <a:path w="6410" h="18002" extrusionOk="0">
                  <a:moveTo>
                    <a:pt x="3690" y="1"/>
                  </a:moveTo>
                  <a:lnTo>
                    <a:pt x="3081" y="674"/>
                  </a:lnTo>
                  <a:cubicBezTo>
                    <a:pt x="2976" y="771"/>
                    <a:pt x="2888" y="883"/>
                    <a:pt x="2808" y="1003"/>
                  </a:cubicBezTo>
                  <a:cubicBezTo>
                    <a:pt x="2319" y="1709"/>
                    <a:pt x="2094" y="2559"/>
                    <a:pt x="2190" y="3410"/>
                  </a:cubicBezTo>
                  <a:lnTo>
                    <a:pt x="2158" y="10204"/>
                  </a:lnTo>
                  <a:lnTo>
                    <a:pt x="0" y="17544"/>
                  </a:lnTo>
                  <a:lnTo>
                    <a:pt x="1332" y="18001"/>
                  </a:lnTo>
                  <a:lnTo>
                    <a:pt x="5720" y="10012"/>
                  </a:lnTo>
                  <a:lnTo>
                    <a:pt x="6410" y="1918"/>
                  </a:lnTo>
                  <a:lnTo>
                    <a:pt x="6305" y="1846"/>
                  </a:lnTo>
                  <a:lnTo>
                    <a:pt x="5808" y="1388"/>
                  </a:lnTo>
                  <a:lnTo>
                    <a:pt x="4460" y="153"/>
                  </a:lnTo>
                  <a:lnTo>
                    <a:pt x="3995" y="65"/>
                  </a:lnTo>
                  <a:lnTo>
                    <a:pt x="369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62" name="Google Shape;1178;p28">
              <a:extLst>
                <a:ext uri="{FF2B5EF4-FFF2-40B4-BE49-F238E27FC236}">
                  <a16:creationId xmlns:a16="http://schemas.microsoft.com/office/drawing/2014/main" id="{B1E6E2B4-E6A1-E63F-DCFA-370B79C34BAF}"/>
                </a:ext>
              </a:extLst>
            </p:cNvPr>
            <p:cNvSpPr/>
            <p:nvPr/>
          </p:nvSpPr>
          <p:spPr>
            <a:xfrm>
              <a:off x="8473999" y="-953085"/>
              <a:ext cx="78129" cy="44023"/>
            </a:xfrm>
            <a:custGeom>
              <a:avLst/>
              <a:gdLst/>
              <a:ahLst/>
              <a:cxnLst/>
              <a:rect l="l" t="t" r="r" b="b"/>
              <a:pathLst>
                <a:path w="1686" h="950" extrusionOk="0">
                  <a:moveTo>
                    <a:pt x="1172" y="1"/>
                  </a:moveTo>
                  <a:lnTo>
                    <a:pt x="1" y="57"/>
                  </a:lnTo>
                  <a:cubicBezTo>
                    <a:pt x="1" y="57"/>
                    <a:pt x="866" y="950"/>
                    <a:pt x="1269" y="950"/>
                  </a:cubicBezTo>
                  <a:cubicBezTo>
                    <a:pt x="1301" y="950"/>
                    <a:pt x="1331" y="944"/>
                    <a:pt x="1357" y="931"/>
                  </a:cubicBezTo>
                  <a:cubicBezTo>
                    <a:pt x="1686" y="771"/>
                    <a:pt x="1172" y="1"/>
                    <a:pt x="1172" y="1"/>
                  </a:cubicBezTo>
                  <a:close/>
                </a:path>
              </a:pathLst>
            </a:custGeom>
            <a:solidFill>
              <a:srgbClr val="8B8259"/>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63" name="Google Shape;1179;p28">
              <a:extLst>
                <a:ext uri="{FF2B5EF4-FFF2-40B4-BE49-F238E27FC236}">
                  <a16:creationId xmlns:a16="http://schemas.microsoft.com/office/drawing/2014/main" id="{47082363-4A14-53B9-9232-1F9DE8EF57BA}"/>
                </a:ext>
              </a:extLst>
            </p:cNvPr>
            <p:cNvSpPr/>
            <p:nvPr/>
          </p:nvSpPr>
          <p:spPr>
            <a:xfrm>
              <a:off x="8362504" y="-866845"/>
              <a:ext cx="255055" cy="155795"/>
            </a:xfrm>
            <a:custGeom>
              <a:avLst/>
              <a:gdLst/>
              <a:ahLst/>
              <a:cxnLst/>
              <a:rect l="l" t="t" r="r" b="b"/>
              <a:pathLst>
                <a:path w="5504" h="3362" extrusionOk="0">
                  <a:moveTo>
                    <a:pt x="4974" y="1"/>
                  </a:moveTo>
                  <a:lnTo>
                    <a:pt x="0" y="1605"/>
                  </a:lnTo>
                  <a:lnTo>
                    <a:pt x="233" y="3362"/>
                  </a:lnTo>
                  <a:lnTo>
                    <a:pt x="5503" y="747"/>
                  </a:lnTo>
                  <a:lnTo>
                    <a:pt x="4974" y="1"/>
                  </a:lnTo>
                  <a:close/>
                </a:path>
              </a:pathLst>
            </a:custGeom>
            <a:solidFill>
              <a:srgbClr val="C9D1E1"/>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64" name="Google Shape;1180;p28">
              <a:extLst>
                <a:ext uri="{FF2B5EF4-FFF2-40B4-BE49-F238E27FC236}">
                  <a16:creationId xmlns:a16="http://schemas.microsoft.com/office/drawing/2014/main" id="{752762D3-18DB-980E-A831-76FBA4862C4A}"/>
                </a:ext>
              </a:extLst>
            </p:cNvPr>
            <p:cNvSpPr/>
            <p:nvPr/>
          </p:nvSpPr>
          <p:spPr>
            <a:xfrm>
              <a:off x="8373301" y="-807343"/>
              <a:ext cx="194072" cy="96295"/>
            </a:xfrm>
            <a:custGeom>
              <a:avLst/>
              <a:gdLst/>
              <a:ahLst/>
              <a:cxnLst/>
              <a:rect l="l" t="t" r="r" b="b"/>
              <a:pathLst>
                <a:path w="4188" h="2078" fill="none" extrusionOk="0">
                  <a:moveTo>
                    <a:pt x="4187" y="0"/>
                  </a:moveTo>
                  <a:lnTo>
                    <a:pt x="0" y="2078"/>
                  </a:lnTo>
                </a:path>
              </a:pathLst>
            </a:custGeom>
            <a:noFill/>
            <a:ln w="1200" cap="rnd" cmpd="sng">
              <a:solidFill>
                <a:srgbClr val="A3B0CB"/>
              </a:solidFill>
              <a:prstDash val="solid"/>
              <a:miter lim="8021"/>
              <a:headEnd type="none" w="sm" len="sm"/>
              <a:tailEnd type="none" w="sm" len="sm"/>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65" name="Google Shape;1181;p28">
              <a:extLst>
                <a:ext uri="{FF2B5EF4-FFF2-40B4-BE49-F238E27FC236}">
                  <a16:creationId xmlns:a16="http://schemas.microsoft.com/office/drawing/2014/main" id="{17147FEE-D39B-6D82-B09F-5CB64FC8AC0E}"/>
                </a:ext>
              </a:extLst>
            </p:cNvPr>
            <p:cNvSpPr/>
            <p:nvPr/>
          </p:nvSpPr>
          <p:spPr>
            <a:xfrm>
              <a:off x="8287802" y="-563498"/>
              <a:ext cx="202228" cy="659882"/>
            </a:xfrm>
            <a:custGeom>
              <a:avLst/>
              <a:gdLst/>
              <a:ahLst/>
              <a:cxnLst/>
              <a:rect l="l" t="t" r="r" b="b"/>
              <a:pathLst>
                <a:path w="4364" h="14240" fill="none" extrusionOk="0">
                  <a:moveTo>
                    <a:pt x="0" y="14239"/>
                  </a:moveTo>
                  <a:lnTo>
                    <a:pt x="4139" y="6691"/>
                  </a:lnTo>
                  <a:cubicBezTo>
                    <a:pt x="4292" y="6418"/>
                    <a:pt x="4364" y="6121"/>
                    <a:pt x="4348" y="5816"/>
                  </a:cubicBezTo>
                  <a:lnTo>
                    <a:pt x="4163" y="1"/>
                  </a:lnTo>
                </a:path>
              </a:pathLst>
            </a:custGeom>
            <a:noFill/>
            <a:ln w="1200" cap="rnd" cmpd="sng">
              <a:solidFill>
                <a:srgbClr val="8294B9"/>
              </a:solidFill>
              <a:prstDash val="solid"/>
              <a:miter lim="8021"/>
              <a:headEnd type="none" w="sm" len="sm"/>
              <a:tailEnd type="none" w="sm" len="sm"/>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66" name="Google Shape;1182;p28">
              <a:extLst>
                <a:ext uri="{FF2B5EF4-FFF2-40B4-BE49-F238E27FC236}">
                  <a16:creationId xmlns:a16="http://schemas.microsoft.com/office/drawing/2014/main" id="{4925BF3F-C15C-9596-5810-991E4BC16386}"/>
                </a:ext>
              </a:extLst>
            </p:cNvPr>
            <p:cNvSpPr/>
            <p:nvPr/>
          </p:nvSpPr>
          <p:spPr>
            <a:xfrm>
              <a:off x="8554308" y="-857530"/>
              <a:ext cx="98565" cy="50233"/>
            </a:xfrm>
            <a:custGeom>
              <a:avLst/>
              <a:gdLst/>
              <a:ahLst/>
              <a:cxnLst/>
              <a:rect l="l" t="t" r="r" b="b"/>
              <a:pathLst>
                <a:path w="2127" h="1084" extrusionOk="0">
                  <a:moveTo>
                    <a:pt x="1236" y="0"/>
                  </a:moveTo>
                  <a:lnTo>
                    <a:pt x="1" y="289"/>
                  </a:lnTo>
                  <a:lnTo>
                    <a:pt x="281" y="1083"/>
                  </a:lnTo>
                  <a:lnTo>
                    <a:pt x="2126" y="602"/>
                  </a:lnTo>
                  <a:lnTo>
                    <a:pt x="1236" y="0"/>
                  </a:lnTo>
                  <a:close/>
                </a:path>
              </a:pathLst>
            </a:custGeom>
            <a:solidFill>
              <a:srgbClr val="8B8259"/>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67" name="Google Shape;1183;p28">
              <a:extLst>
                <a:ext uri="{FF2B5EF4-FFF2-40B4-BE49-F238E27FC236}">
                  <a16:creationId xmlns:a16="http://schemas.microsoft.com/office/drawing/2014/main" id="{8077C23F-A518-710E-59D2-80B68B10587D}"/>
                </a:ext>
              </a:extLst>
            </p:cNvPr>
            <p:cNvSpPr/>
            <p:nvPr/>
          </p:nvSpPr>
          <p:spPr>
            <a:xfrm>
              <a:off x="8561027" y="-984643"/>
              <a:ext cx="260616" cy="312656"/>
            </a:xfrm>
            <a:custGeom>
              <a:avLst/>
              <a:gdLst/>
              <a:ahLst/>
              <a:cxnLst/>
              <a:rect l="l" t="t" r="r" b="b"/>
              <a:pathLst>
                <a:path w="5624" h="6747" extrusionOk="0">
                  <a:moveTo>
                    <a:pt x="5623" y="0"/>
                  </a:moveTo>
                  <a:lnTo>
                    <a:pt x="1733" y="417"/>
                  </a:lnTo>
                  <a:lnTo>
                    <a:pt x="0" y="6746"/>
                  </a:lnTo>
                  <a:lnTo>
                    <a:pt x="4067" y="6305"/>
                  </a:lnTo>
                  <a:lnTo>
                    <a:pt x="5623" y="0"/>
                  </a:lnTo>
                  <a:close/>
                </a:path>
              </a:pathLst>
            </a:custGeom>
            <a:solidFill>
              <a:srgbClr val="91A1C1"/>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68" name="Google Shape;1184;p28">
              <a:extLst>
                <a:ext uri="{FF2B5EF4-FFF2-40B4-BE49-F238E27FC236}">
                  <a16:creationId xmlns:a16="http://schemas.microsoft.com/office/drawing/2014/main" id="{28F5680C-73D0-BE8B-0908-34F6CE80FFCB}"/>
                </a:ext>
              </a:extLst>
            </p:cNvPr>
            <p:cNvSpPr/>
            <p:nvPr/>
          </p:nvSpPr>
          <p:spPr>
            <a:xfrm>
              <a:off x="8725306" y="-865408"/>
              <a:ext cx="86517" cy="50881"/>
            </a:xfrm>
            <a:custGeom>
              <a:avLst/>
              <a:gdLst/>
              <a:ahLst/>
              <a:cxnLst/>
              <a:rect l="l" t="t" r="r" b="b"/>
              <a:pathLst>
                <a:path w="1867" h="1098" extrusionOk="0">
                  <a:moveTo>
                    <a:pt x="1657" y="1"/>
                  </a:moveTo>
                  <a:cubicBezTo>
                    <a:pt x="1650" y="1"/>
                    <a:pt x="1644" y="1"/>
                    <a:pt x="1637" y="2"/>
                  </a:cubicBezTo>
                  <a:lnTo>
                    <a:pt x="1429" y="42"/>
                  </a:lnTo>
                  <a:lnTo>
                    <a:pt x="402" y="170"/>
                  </a:lnTo>
                  <a:cubicBezTo>
                    <a:pt x="145" y="203"/>
                    <a:pt x="1" y="499"/>
                    <a:pt x="145" y="724"/>
                  </a:cubicBezTo>
                  <a:lnTo>
                    <a:pt x="257" y="900"/>
                  </a:lnTo>
                  <a:cubicBezTo>
                    <a:pt x="335" y="1021"/>
                    <a:pt x="463" y="1097"/>
                    <a:pt x="602" y="1097"/>
                  </a:cubicBezTo>
                  <a:cubicBezTo>
                    <a:pt x="620" y="1097"/>
                    <a:pt x="639" y="1096"/>
                    <a:pt x="658" y="1093"/>
                  </a:cubicBezTo>
                  <a:lnTo>
                    <a:pt x="1348" y="1013"/>
                  </a:lnTo>
                  <a:cubicBezTo>
                    <a:pt x="1404" y="1005"/>
                    <a:pt x="1461" y="973"/>
                    <a:pt x="1485" y="916"/>
                  </a:cubicBezTo>
                  <a:lnTo>
                    <a:pt x="1806" y="251"/>
                  </a:lnTo>
                  <a:cubicBezTo>
                    <a:pt x="1866" y="137"/>
                    <a:pt x="1776" y="1"/>
                    <a:pt x="1657" y="1"/>
                  </a:cubicBezTo>
                  <a:close/>
                </a:path>
              </a:pathLst>
            </a:custGeom>
            <a:solidFill>
              <a:srgbClr val="8B8259"/>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69" name="Google Shape;1185;p28">
              <a:extLst>
                <a:ext uri="{FF2B5EF4-FFF2-40B4-BE49-F238E27FC236}">
                  <a16:creationId xmlns:a16="http://schemas.microsoft.com/office/drawing/2014/main" id="{BAB8FF0F-F8C4-3E5F-FA91-80FE35FC2EA1}"/>
                </a:ext>
              </a:extLst>
            </p:cNvPr>
            <p:cNvSpPr/>
            <p:nvPr/>
          </p:nvSpPr>
          <p:spPr>
            <a:xfrm>
              <a:off x="8405601" y="-844138"/>
              <a:ext cx="148751" cy="52086"/>
            </a:xfrm>
            <a:custGeom>
              <a:avLst/>
              <a:gdLst/>
              <a:ahLst/>
              <a:cxnLst/>
              <a:rect l="l" t="t" r="r" b="b"/>
              <a:pathLst>
                <a:path w="3210" h="1124" fill="none" extrusionOk="0">
                  <a:moveTo>
                    <a:pt x="3210" y="0"/>
                  </a:moveTo>
                  <a:lnTo>
                    <a:pt x="1" y="1123"/>
                  </a:lnTo>
                </a:path>
              </a:pathLst>
            </a:custGeom>
            <a:noFill/>
            <a:ln w="1200" cap="rnd" cmpd="sng">
              <a:solidFill>
                <a:srgbClr val="A3B0CB"/>
              </a:solidFill>
              <a:prstDash val="solid"/>
              <a:miter lim="8021"/>
              <a:headEnd type="none" w="sm" len="sm"/>
              <a:tailEnd type="none" w="sm" len="sm"/>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70" name="Google Shape;1186;p28">
              <a:extLst>
                <a:ext uri="{FF2B5EF4-FFF2-40B4-BE49-F238E27FC236}">
                  <a16:creationId xmlns:a16="http://schemas.microsoft.com/office/drawing/2014/main" id="{34BB31D9-E561-1B44-4A8B-300ADE5BC0C9}"/>
                </a:ext>
              </a:extLst>
            </p:cNvPr>
            <p:cNvSpPr/>
            <p:nvPr/>
          </p:nvSpPr>
          <p:spPr>
            <a:xfrm>
              <a:off x="8915627" y="-869440"/>
              <a:ext cx="392592" cy="516506"/>
            </a:xfrm>
            <a:custGeom>
              <a:avLst/>
              <a:gdLst/>
              <a:ahLst/>
              <a:cxnLst/>
              <a:rect l="l" t="t" r="r" b="b"/>
              <a:pathLst>
                <a:path w="8472" h="11146" extrusionOk="0">
                  <a:moveTo>
                    <a:pt x="2488" y="1"/>
                  </a:moveTo>
                  <a:lnTo>
                    <a:pt x="2488" y="1340"/>
                  </a:lnTo>
                  <a:cubicBezTo>
                    <a:pt x="2488" y="2327"/>
                    <a:pt x="2127" y="3282"/>
                    <a:pt x="1413" y="3955"/>
                  </a:cubicBezTo>
                  <a:cubicBezTo>
                    <a:pt x="514" y="4814"/>
                    <a:pt x="1" y="6065"/>
                    <a:pt x="145" y="7437"/>
                  </a:cubicBezTo>
                  <a:cubicBezTo>
                    <a:pt x="362" y="9354"/>
                    <a:pt x="1902" y="10910"/>
                    <a:pt x="3819" y="11119"/>
                  </a:cubicBezTo>
                  <a:cubicBezTo>
                    <a:pt x="3980" y="11137"/>
                    <a:pt x="4139" y="11146"/>
                    <a:pt x="4297" y="11146"/>
                  </a:cubicBezTo>
                  <a:cubicBezTo>
                    <a:pt x="6596" y="11146"/>
                    <a:pt x="8472" y="9276"/>
                    <a:pt x="8472" y="6964"/>
                  </a:cubicBezTo>
                  <a:cubicBezTo>
                    <a:pt x="8472" y="5776"/>
                    <a:pt x="7966" y="4701"/>
                    <a:pt x="7156" y="3939"/>
                  </a:cubicBezTo>
                  <a:cubicBezTo>
                    <a:pt x="6466" y="3290"/>
                    <a:pt x="6113" y="2351"/>
                    <a:pt x="6113" y="1405"/>
                  </a:cubicBezTo>
                  <a:lnTo>
                    <a:pt x="6113" y="1"/>
                  </a:lnTo>
                  <a:close/>
                </a:path>
              </a:pathLst>
            </a:custGeom>
            <a:solidFill>
              <a:schemeClr val="bg2">
                <a:lumMod val="9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71" name="Google Shape;1187;p28">
              <a:extLst>
                <a:ext uri="{FF2B5EF4-FFF2-40B4-BE49-F238E27FC236}">
                  <a16:creationId xmlns:a16="http://schemas.microsoft.com/office/drawing/2014/main" id="{C0F98304-25BB-2298-1FB6-356DF54B82C9}"/>
                </a:ext>
              </a:extLst>
            </p:cNvPr>
            <p:cNvSpPr/>
            <p:nvPr/>
          </p:nvSpPr>
          <p:spPr>
            <a:xfrm>
              <a:off x="9089590" y="-892471"/>
              <a:ext cx="50233" cy="320487"/>
            </a:xfrm>
            <a:custGeom>
              <a:avLst/>
              <a:gdLst/>
              <a:ahLst/>
              <a:cxnLst/>
              <a:rect l="l" t="t" r="r" b="b"/>
              <a:pathLst>
                <a:path w="1084" h="6916" extrusionOk="0">
                  <a:moveTo>
                    <a:pt x="546" y="0"/>
                  </a:moveTo>
                  <a:cubicBezTo>
                    <a:pt x="242" y="0"/>
                    <a:pt x="1" y="241"/>
                    <a:pt x="1" y="546"/>
                  </a:cubicBezTo>
                  <a:lnTo>
                    <a:pt x="1" y="6370"/>
                  </a:lnTo>
                  <a:cubicBezTo>
                    <a:pt x="1" y="6674"/>
                    <a:pt x="242" y="6915"/>
                    <a:pt x="546" y="6915"/>
                  </a:cubicBezTo>
                  <a:cubicBezTo>
                    <a:pt x="843" y="6915"/>
                    <a:pt x="1084" y="6658"/>
                    <a:pt x="1084" y="6370"/>
                  </a:cubicBezTo>
                  <a:lnTo>
                    <a:pt x="1084" y="546"/>
                  </a:lnTo>
                  <a:cubicBezTo>
                    <a:pt x="1084" y="241"/>
                    <a:pt x="843" y="0"/>
                    <a:pt x="546" y="0"/>
                  </a:cubicBezTo>
                  <a:close/>
                </a:path>
              </a:pathLst>
            </a:custGeom>
            <a:solidFill>
              <a:srgbClr val="BEB89F"/>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72" name="Google Shape;1188;p28">
              <a:extLst>
                <a:ext uri="{FF2B5EF4-FFF2-40B4-BE49-F238E27FC236}">
                  <a16:creationId xmlns:a16="http://schemas.microsoft.com/office/drawing/2014/main" id="{2D1A6984-D251-2879-58CF-2AE2C0C49982}"/>
                </a:ext>
              </a:extLst>
            </p:cNvPr>
            <p:cNvSpPr/>
            <p:nvPr/>
          </p:nvSpPr>
          <p:spPr>
            <a:xfrm>
              <a:off x="8962895" y="-1089512"/>
              <a:ext cx="302508" cy="256168"/>
            </a:xfrm>
            <a:custGeom>
              <a:avLst/>
              <a:gdLst/>
              <a:ahLst/>
              <a:cxnLst/>
              <a:rect l="l" t="t" r="r" b="b"/>
              <a:pathLst>
                <a:path w="6528" h="5528" extrusionOk="0">
                  <a:moveTo>
                    <a:pt x="3248" y="1"/>
                  </a:moveTo>
                  <a:lnTo>
                    <a:pt x="2976" y="25"/>
                  </a:lnTo>
                  <a:cubicBezTo>
                    <a:pt x="2197" y="89"/>
                    <a:pt x="1532" y="619"/>
                    <a:pt x="1283" y="1357"/>
                  </a:cubicBezTo>
                  <a:lnTo>
                    <a:pt x="120" y="4782"/>
                  </a:lnTo>
                  <a:cubicBezTo>
                    <a:pt x="1" y="5155"/>
                    <a:pt x="267" y="5528"/>
                    <a:pt x="653" y="5528"/>
                  </a:cubicBezTo>
                  <a:cubicBezTo>
                    <a:pt x="657" y="5528"/>
                    <a:pt x="661" y="5528"/>
                    <a:pt x="665" y="5528"/>
                  </a:cubicBezTo>
                  <a:lnTo>
                    <a:pt x="3248" y="5496"/>
                  </a:lnTo>
                  <a:lnTo>
                    <a:pt x="5839" y="5528"/>
                  </a:lnTo>
                  <a:cubicBezTo>
                    <a:pt x="5844" y="5528"/>
                    <a:pt x="5848" y="5528"/>
                    <a:pt x="5852" y="5528"/>
                  </a:cubicBezTo>
                  <a:cubicBezTo>
                    <a:pt x="6254" y="5528"/>
                    <a:pt x="6528" y="5155"/>
                    <a:pt x="6401" y="4782"/>
                  </a:cubicBezTo>
                  <a:lnTo>
                    <a:pt x="5238" y="1357"/>
                  </a:lnTo>
                  <a:cubicBezTo>
                    <a:pt x="4981" y="619"/>
                    <a:pt x="4323" y="97"/>
                    <a:pt x="3537" y="25"/>
                  </a:cubicBezTo>
                  <a:lnTo>
                    <a:pt x="3272" y="1"/>
                  </a:lnTo>
                  <a:close/>
                </a:path>
              </a:pathLst>
            </a:custGeom>
            <a:solidFill>
              <a:srgbClr val="91A1C1"/>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73" name="Google Shape;1189;p28">
              <a:extLst>
                <a:ext uri="{FF2B5EF4-FFF2-40B4-BE49-F238E27FC236}">
                  <a16:creationId xmlns:a16="http://schemas.microsoft.com/office/drawing/2014/main" id="{B83E6802-E8B4-4AE8-E4FB-FF26DA418AE1}"/>
                </a:ext>
              </a:extLst>
            </p:cNvPr>
            <p:cNvSpPr/>
            <p:nvPr/>
          </p:nvSpPr>
          <p:spPr>
            <a:xfrm>
              <a:off x="9102241" y="-1669375"/>
              <a:ext cx="25719" cy="628231"/>
            </a:xfrm>
            <a:custGeom>
              <a:avLst/>
              <a:gdLst/>
              <a:ahLst/>
              <a:cxnLst/>
              <a:rect l="l" t="t" r="r" b="b"/>
              <a:pathLst>
                <a:path w="555" h="13557" extrusionOk="0">
                  <a:moveTo>
                    <a:pt x="1" y="0"/>
                  </a:moveTo>
                  <a:lnTo>
                    <a:pt x="1" y="13557"/>
                  </a:lnTo>
                  <a:lnTo>
                    <a:pt x="554" y="13557"/>
                  </a:lnTo>
                  <a:lnTo>
                    <a:pt x="554"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74" name="Google Shape;1190;p28">
              <a:extLst>
                <a:ext uri="{FF2B5EF4-FFF2-40B4-BE49-F238E27FC236}">
                  <a16:creationId xmlns:a16="http://schemas.microsoft.com/office/drawing/2014/main" id="{87A94D45-6F69-7858-4604-FBBAF3041673}"/>
                </a:ext>
              </a:extLst>
            </p:cNvPr>
            <p:cNvSpPr/>
            <p:nvPr/>
          </p:nvSpPr>
          <p:spPr>
            <a:xfrm>
              <a:off x="9102241" y="-298058"/>
              <a:ext cx="25348" cy="148705"/>
            </a:xfrm>
            <a:custGeom>
              <a:avLst/>
              <a:gdLst/>
              <a:ahLst/>
              <a:cxnLst/>
              <a:rect l="l" t="t" r="r" b="b"/>
              <a:pathLst>
                <a:path w="547" h="3209" extrusionOk="0">
                  <a:moveTo>
                    <a:pt x="273" y="0"/>
                  </a:moveTo>
                  <a:cubicBezTo>
                    <a:pt x="121" y="0"/>
                    <a:pt x="1" y="120"/>
                    <a:pt x="1" y="273"/>
                  </a:cubicBezTo>
                  <a:lnTo>
                    <a:pt x="1" y="2936"/>
                  </a:lnTo>
                  <a:cubicBezTo>
                    <a:pt x="1" y="3088"/>
                    <a:pt x="121" y="3209"/>
                    <a:pt x="273" y="3209"/>
                  </a:cubicBezTo>
                  <a:cubicBezTo>
                    <a:pt x="426" y="3209"/>
                    <a:pt x="546" y="3080"/>
                    <a:pt x="546" y="2936"/>
                  </a:cubicBezTo>
                  <a:lnTo>
                    <a:pt x="546" y="273"/>
                  </a:lnTo>
                  <a:cubicBezTo>
                    <a:pt x="546" y="120"/>
                    <a:pt x="426" y="0"/>
                    <a:pt x="273" y="0"/>
                  </a:cubicBezTo>
                  <a:close/>
                </a:path>
              </a:pathLst>
            </a:custGeom>
            <a:solidFill>
              <a:srgbClr val="BEB89F"/>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75" name="Google Shape;1191;p28">
              <a:extLst>
                <a:ext uri="{FF2B5EF4-FFF2-40B4-BE49-F238E27FC236}">
                  <a16:creationId xmlns:a16="http://schemas.microsoft.com/office/drawing/2014/main" id="{B8A968EC-13E0-5082-AF88-D91CCA2D4563}"/>
                </a:ext>
              </a:extLst>
            </p:cNvPr>
            <p:cNvSpPr/>
            <p:nvPr/>
          </p:nvSpPr>
          <p:spPr>
            <a:xfrm>
              <a:off x="8821972" y="-361452"/>
              <a:ext cx="116035" cy="112838"/>
            </a:xfrm>
            <a:custGeom>
              <a:avLst/>
              <a:gdLst/>
              <a:ahLst/>
              <a:cxnLst/>
              <a:rect l="l" t="t" r="r" b="b"/>
              <a:pathLst>
                <a:path w="2504" h="2435" extrusionOk="0">
                  <a:moveTo>
                    <a:pt x="2194" y="0"/>
                  </a:moveTo>
                  <a:cubicBezTo>
                    <a:pt x="2124" y="0"/>
                    <a:pt x="2054" y="28"/>
                    <a:pt x="1998" y="85"/>
                  </a:cubicBezTo>
                  <a:lnTo>
                    <a:pt x="113" y="1970"/>
                  </a:lnTo>
                  <a:cubicBezTo>
                    <a:pt x="0" y="2082"/>
                    <a:pt x="0" y="2250"/>
                    <a:pt x="113" y="2363"/>
                  </a:cubicBezTo>
                  <a:cubicBezTo>
                    <a:pt x="169" y="2411"/>
                    <a:pt x="239" y="2435"/>
                    <a:pt x="309" y="2435"/>
                  </a:cubicBezTo>
                  <a:cubicBezTo>
                    <a:pt x="379" y="2435"/>
                    <a:pt x="450" y="2411"/>
                    <a:pt x="506" y="2363"/>
                  </a:cubicBezTo>
                  <a:lnTo>
                    <a:pt x="2391" y="478"/>
                  </a:lnTo>
                  <a:cubicBezTo>
                    <a:pt x="2503" y="365"/>
                    <a:pt x="2503" y="197"/>
                    <a:pt x="2391" y="85"/>
                  </a:cubicBezTo>
                  <a:cubicBezTo>
                    <a:pt x="2335" y="28"/>
                    <a:pt x="2264" y="0"/>
                    <a:pt x="2194" y="0"/>
                  </a:cubicBezTo>
                  <a:close/>
                </a:path>
              </a:pathLst>
            </a:custGeom>
            <a:solidFill>
              <a:srgbClr val="BEB89F"/>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76" name="Google Shape;1192;p28">
              <a:extLst>
                <a:ext uri="{FF2B5EF4-FFF2-40B4-BE49-F238E27FC236}">
                  <a16:creationId xmlns:a16="http://schemas.microsoft.com/office/drawing/2014/main" id="{075D74D8-1D4A-3501-2A39-D6E418C6D538}"/>
                </a:ext>
              </a:extLst>
            </p:cNvPr>
            <p:cNvSpPr/>
            <p:nvPr/>
          </p:nvSpPr>
          <p:spPr>
            <a:xfrm>
              <a:off x="9317124" y="-361452"/>
              <a:ext cx="115618" cy="112838"/>
            </a:xfrm>
            <a:custGeom>
              <a:avLst/>
              <a:gdLst/>
              <a:ahLst/>
              <a:cxnLst/>
              <a:rect l="l" t="t" r="r" b="b"/>
              <a:pathLst>
                <a:path w="2495" h="2435" extrusionOk="0">
                  <a:moveTo>
                    <a:pt x="301" y="0"/>
                  </a:moveTo>
                  <a:cubicBezTo>
                    <a:pt x="231" y="0"/>
                    <a:pt x="161" y="28"/>
                    <a:pt x="105" y="85"/>
                  </a:cubicBezTo>
                  <a:cubicBezTo>
                    <a:pt x="0" y="197"/>
                    <a:pt x="0" y="365"/>
                    <a:pt x="105" y="478"/>
                  </a:cubicBezTo>
                  <a:lnTo>
                    <a:pt x="1990" y="2363"/>
                  </a:lnTo>
                  <a:cubicBezTo>
                    <a:pt x="2046" y="2411"/>
                    <a:pt x="2116" y="2435"/>
                    <a:pt x="2186" y="2435"/>
                  </a:cubicBezTo>
                  <a:cubicBezTo>
                    <a:pt x="2256" y="2435"/>
                    <a:pt x="2327" y="2411"/>
                    <a:pt x="2383" y="2363"/>
                  </a:cubicBezTo>
                  <a:cubicBezTo>
                    <a:pt x="2495" y="2250"/>
                    <a:pt x="2495" y="2082"/>
                    <a:pt x="2383" y="1970"/>
                  </a:cubicBezTo>
                  <a:lnTo>
                    <a:pt x="498" y="85"/>
                  </a:lnTo>
                  <a:cubicBezTo>
                    <a:pt x="441" y="28"/>
                    <a:pt x="371" y="0"/>
                    <a:pt x="301" y="0"/>
                  </a:cubicBezTo>
                  <a:close/>
                </a:path>
              </a:pathLst>
            </a:custGeom>
            <a:solidFill>
              <a:srgbClr val="BEB89F"/>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77" name="Google Shape;1193;p28">
              <a:extLst>
                <a:ext uri="{FF2B5EF4-FFF2-40B4-BE49-F238E27FC236}">
                  <a16:creationId xmlns:a16="http://schemas.microsoft.com/office/drawing/2014/main" id="{E0C85BEE-FC7F-6140-5AB2-B6E30401AD85}"/>
                </a:ext>
              </a:extLst>
            </p:cNvPr>
            <p:cNvSpPr/>
            <p:nvPr/>
          </p:nvSpPr>
          <p:spPr>
            <a:xfrm>
              <a:off x="9543127" y="-1404444"/>
              <a:ext cx="247965" cy="271274"/>
            </a:xfrm>
            <a:custGeom>
              <a:avLst/>
              <a:gdLst/>
              <a:ahLst/>
              <a:cxnLst/>
              <a:rect l="l" t="t" r="r" b="b"/>
              <a:pathLst>
                <a:path w="5351" h="5854" extrusionOk="0">
                  <a:moveTo>
                    <a:pt x="1541" y="1"/>
                  </a:moveTo>
                  <a:cubicBezTo>
                    <a:pt x="830" y="1"/>
                    <a:pt x="955" y="484"/>
                    <a:pt x="955" y="484"/>
                  </a:cubicBezTo>
                  <a:cubicBezTo>
                    <a:pt x="955" y="484"/>
                    <a:pt x="953" y="484"/>
                    <a:pt x="950" y="484"/>
                  </a:cubicBezTo>
                  <a:cubicBezTo>
                    <a:pt x="920" y="484"/>
                    <a:pt x="752" y="510"/>
                    <a:pt x="722" y="1101"/>
                  </a:cubicBezTo>
                  <a:cubicBezTo>
                    <a:pt x="714" y="1406"/>
                    <a:pt x="161" y="2120"/>
                    <a:pt x="474" y="3011"/>
                  </a:cubicBezTo>
                  <a:cubicBezTo>
                    <a:pt x="779" y="3893"/>
                    <a:pt x="0" y="4743"/>
                    <a:pt x="955" y="5152"/>
                  </a:cubicBezTo>
                  <a:cubicBezTo>
                    <a:pt x="1350" y="5330"/>
                    <a:pt x="3075" y="5854"/>
                    <a:pt x="3858" y="5854"/>
                  </a:cubicBezTo>
                  <a:cubicBezTo>
                    <a:pt x="4028" y="5854"/>
                    <a:pt x="4154" y="5829"/>
                    <a:pt x="4212" y="5770"/>
                  </a:cubicBezTo>
                  <a:cubicBezTo>
                    <a:pt x="5351" y="4623"/>
                    <a:pt x="4116" y="3989"/>
                    <a:pt x="4212" y="2898"/>
                  </a:cubicBezTo>
                  <a:cubicBezTo>
                    <a:pt x="4300" y="1815"/>
                    <a:pt x="3297" y="315"/>
                    <a:pt x="2038" y="59"/>
                  </a:cubicBezTo>
                  <a:cubicBezTo>
                    <a:pt x="1838" y="18"/>
                    <a:pt x="1675" y="1"/>
                    <a:pt x="1541" y="1"/>
                  </a:cubicBezTo>
                  <a:close/>
                </a:path>
              </a:pathLst>
            </a:custGeom>
            <a:solidFill>
              <a:srgbClr val="182746"/>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78" name="Google Shape;1194;p28">
              <a:extLst>
                <a:ext uri="{FF2B5EF4-FFF2-40B4-BE49-F238E27FC236}">
                  <a16:creationId xmlns:a16="http://schemas.microsoft.com/office/drawing/2014/main" id="{4EFC4E8B-9F41-0A15-FE0A-FB28EE81EEE9}"/>
                </a:ext>
              </a:extLst>
            </p:cNvPr>
            <p:cNvSpPr/>
            <p:nvPr/>
          </p:nvSpPr>
          <p:spPr>
            <a:xfrm>
              <a:off x="9352435" y="-976116"/>
              <a:ext cx="320487" cy="549083"/>
            </a:xfrm>
            <a:custGeom>
              <a:avLst/>
              <a:gdLst/>
              <a:ahLst/>
              <a:cxnLst/>
              <a:rect l="l" t="t" r="r" b="b"/>
              <a:pathLst>
                <a:path w="6916" h="11849" extrusionOk="0">
                  <a:moveTo>
                    <a:pt x="6915" y="1"/>
                  </a:moveTo>
                  <a:lnTo>
                    <a:pt x="1380" y="2351"/>
                  </a:lnTo>
                  <a:cubicBezTo>
                    <a:pt x="762" y="2583"/>
                    <a:pt x="722" y="3907"/>
                    <a:pt x="722" y="3907"/>
                  </a:cubicBezTo>
                  <a:lnTo>
                    <a:pt x="0" y="11808"/>
                  </a:lnTo>
                  <a:lnTo>
                    <a:pt x="1452" y="11849"/>
                  </a:lnTo>
                  <a:lnTo>
                    <a:pt x="3698" y="4974"/>
                  </a:lnTo>
                  <a:lnTo>
                    <a:pt x="6915" y="1"/>
                  </a:lnTo>
                  <a:close/>
                </a:path>
              </a:pathLst>
            </a:custGeom>
            <a:solidFill>
              <a:srgbClr val="A4B1CC"/>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79" name="Google Shape;1195;p28">
              <a:extLst>
                <a:ext uri="{FF2B5EF4-FFF2-40B4-BE49-F238E27FC236}">
                  <a16:creationId xmlns:a16="http://schemas.microsoft.com/office/drawing/2014/main" id="{F2B3580A-BBE7-93BF-3604-AAD49CF90D9D}"/>
                </a:ext>
              </a:extLst>
            </p:cNvPr>
            <p:cNvSpPr/>
            <p:nvPr/>
          </p:nvSpPr>
          <p:spPr>
            <a:xfrm>
              <a:off x="9377320" y="-1006609"/>
              <a:ext cx="396300" cy="644636"/>
            </a:xfrm>
            <a:custGeom>
              <a:avLst/>
              <a:gdLst/>
              <a:ahLst/>
              <a:cxnLst/>
              <a:rect l="l" t="t" r="r" b="b"/>
              <a:pathLst>
                <a:path w="8552" h="13911" extrusionOk="0">
                  <a:moveTo>
                    <a:pt x="7373" y="1"/>
                  </a:moveTo>
                  <a:lnTo>
                    <a:pt x="859" y="4308"/>
                  </a:lnTo>
                  <a:cubicBezTo>
                    <a:pt x="241" y="4726"/>
                    <a:pt x="1" y="5528"/>
                    <a:pt x="282" y="6226"/>
                  </a:cubicBezTo>
                  <a:lnTo>
                    <a:pt x="3747" y="13910"/>
                  </a:lnTo>
                  <a:lnTo>
                    <a:pt x="4966" y="13076"/>
                  </a:lnTo>
                  <a:lnTo>
                    <a:pt x="3947" y="6659"/>
                  </a:lnTo>
                  <a:lnTo>
                    <a:pt x="8552" y="3971"/>
                  </a:lnTo>
                  <a:lnTo>
                    <a:pt x="7373" y="1"/>
                  </a:lnTo>
                  <a:close/>
                </a:path>
              </a:pathLst>
            </a:custGeom>
            <a:solidFill>
              <a:srgbClr val="ADB8D1"/>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80" name="Google Shape;1196;p28">
              <a:extLst>
                <a:ext uri="{FF2B5EF4-FFF2-40B4-BE49-F238E27FC236}">
                  <a16:creationId xmlns:a16="http://schemas.microsoft.com/office/drawing/2014/main" id="{47791061-6EE1-CEFA-E8F4-3373A4C74D2E}"/>
                </a:ext>
              </a:extLst>
            </p:cNvPr>
            <p:cNvSpPr/>
            <p:nvPr/>
          </p:nvSpPr>
          <p:spPr>
            <a:xfrm>
              <a:off x="9575473" y="-1370894"/>
              <a:ext cx="114135" cy="120206"/>
            </a:xfrm>
            <a:custGeom>
              <a:avLst/>
              <a:gdLst/>
              <a:ahLst/>
              <a:cxnLst/>
              <a:rect l="l" t="t" r="r" b="b"/>
              <a:pathLst>
                <a:path w="2463" h="2594" extrusionOk="0">
                  <a:moveTo>
                    <a:pt x="329" y="0"/>
                  </a:moveTo>
                  <a:cubicBezTo>
                    <a:pt x="329" y="1"/>
                    <a:pt x="361" y="618"/>
                    <a:pt x="169" y="1276"/>
                  </a:cubicBezTo>
                  <a:cubicBezTo>
                    <a:pt x="0" y="1853"/>
                    <a:pt x="377" y="2535"/>
                    <a:pt x="722" y="2583"/>
                  </a:cubicBezTo>
                  <a:cubicBezTo>
                    <a:pt x="769" y="2590"/>
                    <a:pt x="817" y="2593"/>
                    <a:pt x="868" y="2593"/>
                  </a:cubicBezTo>
                  <a:cubicBezTo>
                    <a:pt x="1325" y="2593"/>
                    <a:pt x="1922" y="2331"/>
                    <a:pt x="2110" y="1789"/>
                  </a:cubicBezTo>
                  <a:cubicBezTo>
                    <a:pt x="2110" y="1789"/>
                    <a:pt x="2391" y="1781"/>
                    <a:pt x="2447" y="1372"/>
                  </a:cubicBezTo>
                  <a:cubicBezTo>
                    <a:pt x="2463" y="1193"/>
                    <a:pt x="2364" y="1080"/>
                    <a:pt x="2245" y="1080"/>
                  </a:cubicBezTo>
                  <a:cubicBezTo>
                    <a:pt x="2183" y="1080"/>
                    <a:pt x="2115" y="1111"/>
                    <a:pt x="2054" y="1180"/>
                  </a:cubicBezTo>
                  <a:cubicBezTo>
                    <a:pt x="2054" y="1180"/>
                    <a:pt x="2007" y="425"/>
                    <a:pt x="1630" y="425"/>
                  </a:cubicBezTo>
                  <a:cubicBezTo>
                    <a:pt x="1625" y="425"/>
                    <a:pt x="1619" y="425"/>
                    <a:pt x="1613" y="426"/>
                  </a:cubicBezTo>
                  <a:cubicBezTo>
                    <a:pt x="1548" y="429"/>
                    <a:pt x="1487" y="431"/>
                    <a:pt x="1429" y="431"/>
                  </a:cubicBezTo>
                  <a:cubicBezTo>
                    <a:pt x="626" y="431"/>
                    <a:pt x="412" y="90"/>
                    <a:pt x="329" y="0"/>
                  </a:cubicBezTo>
                  <a:close/>
                </a:path>
              </a:pathLst>
            </a:custGeom>
            <a:solidFill>
              <a:srgbClr val="8B8259"/>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81" name="Google Shape;1197;p28">
              <a:extLst>
                <a:ext uri="{FF2B5EF4-FFF2-40B4-BE49-F238E27FC236}">
                  <a16:creationId xmlns:a16="http://schemas.microsoft.com/office/drawing/2014/main" id="{44D957BA-368E-52AB-AD32-27D6A51ABA48}"/>
                </a:ext>
              </a:extLst>
            </p:cNvPr>
            <p:cNvSpPr/>
            <p:nvPr/>
          </p:nvSpPr>
          <p:spPr>
            <a:xfrm>
              <a:off x="9631963" y="-1288361"/>
              <a:ext cx="46896" cy="75117"/>
            </a:xfrm>
            <a:custGeom>
              <a:avLst/>
              <a:gdLst/>
              <a:ahLst/>
              <a:cxnLst/>
              <a:rect l="l" t="t" r="r" b="b"/>
              <a:pathLst>
                <a:path w="1012" h="1621" extrusionOk="0">
                  <a:moveTo>
                    <a:pt x="883" y="0"/>
                  </a:moveTo>
                  <a:lnTo>
                    <a:pt x="1" y="417"/>
                  </a:lnTo>
                  <a:lnTo>
                    <a:pt x="41" y="1524"/>
                  </a:lnTo>
                  <a:lnTo>
                    <a:pt x="1011" y="1621"/>
                  </a:lnTo>
                  <a:lnTo>
                    <a:pt x="883" y="0"/>
                  </a:lnTo>
                  <a:close/>
                </a:path>
              </a:pathLst>
            </a:custGeom>
            <a:solidFill>
              <a:srgbClr val="8B8259"/>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82" name="Google Shape;1198;p28">
              <a:extLst>
                <a:ext uri="{FF2B5EF4-FFF2-40B4-BE49-F238E27FC236}">
                  <a16:creationId xmlns:a16="http://schemas.microsoft.com/office/drawing/2014/main" id="{9966E568-9C8E-C973-F73E-55AA5A40D316}"/>
                </a:ext>
              </a:extLst>
            </p:cNvPr>
            <p:cNvSpPr/>
            <p:nvPr/>
          </p:nvSpPr>
          <p:spPr>
            <a:xfrm>
              <a:off x="9587383" y="-1383962"/>
              <a:ext cx="100743" cy="67378"/>
            </a:xfrm>
            <a:custGeom>
              <a:avLst/>
              <a:gdLst/>
              <a:ahLst/>
              <a:cxnLst/>
              <a:rect l="l" t="t" r="r" b="b"/>
              <a:pathLst>
                <a:path w="2174" h="1454" extrusionOk="0">
                  <a:moveTo>
                    <a:pt x="532" y="1"/>
                  </a:moveTo>
                  <a:cubicBezTo>
                    <a:pt x="224" y="1"/>
                    <a:pt x="0" y="90"/>
                    <a:pt x="56" y="274"/>
                  </a:cubicBezTo>
                  <a:cubicBezTo>
                    <a:pt x="193" y="692"/>
                    <a:pt x="995" y="884"/>
                    <a:pt x="1364" y="956"/>
                  </a:cubicBezTo>
                  <a:cubicBezTo>
                    <a:pt x="1733" y="1036"/>
                    <a:pt x="1789" y="1454"/>
                    <a:pt x="1789" y="1454"/>
                  </a:cubicBezTo>
                  <a:cubicBezTo>
                    <a:pt x="1789" y="1454"/>
                    <a:pt x="2174" y="964"/>
                    <a:pt x="1725" y="443"/>
                  </a:cubicBezTo>
                  <a:cubicBezTo>
                    <a:pt x="1475" y="152"/>
                    <a:pt x="933" y="1"/>
                    <a:pt x="532" y="1"/>
                  </a:cubicBezTo>
                  <a:close/>
                </a:path>
              </a:pathLst>
            </a:custGeom>
            <a:solidFill>
              <a:srgbClr val="182746"/>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83" name="Google Shape;1199;p28">
              <a:extLst>
                <a:ext uri="{FF2B5EF4-FFF2-40B4-BE49-F238E27FC236}">
                  <a16:creationId xmlns:a16="http://schemas.microsoft.com/office/drawing/2014/main" id="{FE08B97D-F109-99B3-0115-0A6C56422CF2}"/>
                </a:ext>
              </a:extLst>
            </p:cNvPr>
            <p:cNvSpPr/>
            <p:nvPr/>
          </p:nvSpPr>
          <p:spPr>
            <a:xfrm>
              <a:off x="9566530" y="-1213289"/>
              <a:ext cx="252831" cy="389627"/>
            </a:xfrm>
            <a:custGeom>
              <a:avLst/>
              <a:gdLst/>
              <a:ahLst/>
              <a:cxnLst/>
              <a:rect l="l" t="t" r="r" b="b"/>
              <a:pathLst>
                <a:path w="5456" h="8408" extrusionOk="0">
                  <a:moveTo>
                    <a:pt x="2423" y="1"/>
                  </a:moveTo>
                  <a:cubicBezTo>
                    <a:pt x="1" y="803"/>
                    <a:pt x="3538" y="6651"/>
                    <a:pt x="4300" y="8087"/>
                  </a:cubicBezTo>
                  <a:cubicBezTo>
                    <a:pt x="4413" y="8287"/>
                    <a:pt x="4469" y="8407"/>
                    <a:pt x="4469" y="8407"/>
                  </a:cubicBezTo>
                  <a:lnTo>
                    <a:pt x="5456" y="8287"/>
                  </a:lnTo>
                  <a:lnTo>
                    <a:pt x="4605" y="5584"/>
                  </a:lnTo>
                  <a:cubicBezTo>
                    <a:pt x="4605" y="5584"/>
                    <a:pt x="4108" y="2407"/>
                    <a:pt x="3883" y="1453"/>
                  </a:cubicBezTo>
                  <a:cubicBezTo>
                    <a:pt x="3651" y="498"/>
                    <a:pt x="2439" y="1"/>
                    <a:pt x="2423" y="1"/>
                  </a:cubicBezTo>
                  <a:close/>
                </a:path>
              </a:pathLst>
            </a:custGeom>
            <a:solidFill>
              <a:schemeClr val="tx2">
                <a:lumMod val="5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84" name="Google Shape;1200;p28">
              <a:extLst>
                <a:ext uri="{FF2B5EF4-FFF2-40B4-BE49-F238E27FC236}">
                  <a16:creationId xmlns:a16="http://schemas.microsoft.com/office/drawing/2014/main" id="{D3A7BE8F-7782-BC0E-5942-5B5B3D10526C}"/>
                </a:ext>
              </a:extLst>
            </p:cNvPr>
            <p:cNvSpPr/>
            <p:nvPr/>
          </p:nvSpPr>
          <p:spPr>
            <a:xfrm>
              <a:off x="9774322" y="-844509"/>
              <a:ext cx="79612" cy="44486"/>
            </a:xfrm>
            <a:custGeom>
              <a:avLst/>
              <a:gdLst/>
              <a:ahLst/>
              <a:cxnLst/>
              <a:rect l="l" t="t" r="r" b="b"/>
              <a:pathLst>
                <a:path w="1718" h="960" extrusionOk="0">
                  <a:moveTo>
                    <a:pt x="883" y="0"/>
                  </a:moveTo>
                  <a:lnTo>
                    <a:pt x="1" y="465"/>
                  </a:lnTo>
                  <a:cubicBezTo>
                    <a:pt x="176" y="547"/>
                    <a:pt x="357" y="574"/>
                    <a:pt x="517" y="574"/>
                  </a:cubicBezTo>
                  <a:cubicBezTo>
                    <a:pt x="799" y="574"/>
                    <a:pt x="1018" y="492"/>
                    <a:pt x="1028" y="481"/>
                  </a:cubicBezTo>
                  <a:cubicBezTo>
                    <a:pt x="1028" y="481"/>
                    <a:pt x="1028" y="481"/>
                    <a:pt x="1028" y="481"/>
                  </a:cubicBezTo>
                  <a:cubicBezTo>
                    <a:pt x="1057" y="481"/>
                    <a:pt x="1365" y="955"/>
                    <a:pt x="1365" y="955"/>
                  </a:cubicBezTo>
                  <a:cubicBezTo>
                    <a:pt x="1365" y="955"/>
                    <a:pt x="1387" y="959"/>
                    <a:pt x="1419" y="959"/>
                  </a:cubicBezTo>
                  <a:cubicBezTo>
                    <a:pt x="1484" y="959"/>
                    <a:pt x="1589" y="941"/>
                    <a:pt x="1637" y="834"/>
                  </a:cubicBezTo>
                  <a:cubicBezTo>
                    <a:pt x="1718" y="674"/>
                    <a:pt x="1637" y="112"/>
                    <a:pt x="1637" y="112"/>
                  </a:cubicBezTo>
                  <a:cubicBezTo>
                    <a:pt x="1549" y="16"/>
                    <a:pt x="883" y="0"/>
                    <a:pt x="883" y="0"/>
                  </a:cubicBezTo>
                  <a:close/>
                </a:path>
              </a:pathLst>
            </a:custGeom>
            <a:solidFill>
              <a:srgbClr val="8B8259"/>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85" name="Google Shape;1201;p28">
              <a:extLst>
                <a:ext uri="{FF2B5EF4-FFF2-40B4-BE49-F238E27FC236}">
                  <a16:creationId xmlns:a16="http://schemas.microsoft.com/office/drawing/2014/main" id="{18C068A4-B5AF-F9CB-504F-8847AD1321E1}"/>
                </a:ext>
              </a:extLst>
            </p:cNvPr>
            <p:cNvSpPr/>
            <p:nvPr/>
          </p:nvSpPr>
          <p:spPr>
            <a:xfrm>
              <a:off x="9546093" y="-1156799"/>
              <a:ext cx="189623" cy="258438"/>
            </a:xfrm>
            <a:custGeom>
              <a:avLst/>
              <a:gdLst/>
              <a:ahLst/>
              <a:cxnLst/>
              <a:rect l="l" t="t" r="r" b="b"/>
              <a:pathLst>
                <a:path w="4092" h="5577" extrusionOk="0">
                  <a:moveTo>
                    <a:pt x="1" y="1"/>
                  </a:moveTo>
                  <a:cubicBezTo>
                    <a:pt x="1" y="1"/>
                    <a:pt x="779" y="3795"/>
                    <a:pt x="947" y="4565"/>
                  </a:cubicBezTo>
                  <a:cubicBezTo>
                    <a:pt x="1132" y="5367"/>
                    <a:pt x="4092" y="5576"/>
                    <a:pt x="4092" y="5576"/>
                  </a:cubicBezTo>
                  <a:lnTo>
                    <a:pt x="3065" y="362"/>
                  </a:lnTo>
                  <a:lnTo>
                    <a:pt x="1" y="1"/>
                  </a:lnTo>
                  <a:close/>
                </a:path>
              </a:pathLst>
            </a:custGeom>
            <a:solidFill>
              <a:schemeClr val="tx2">
                <a:lumMod val="5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86" name="Google Shape;1202;p28">
              <a:extLst>
                <a:ext uri="{FF2B5EF4-FFF2-40B4-BE49-F238E27FC236}">
                  <a16:creationId xmlns:a16="http://schemas.microsoft.com/office/drawing/2014/main" id="{B931BB22-E746-8EDF-37F0-690E0A36778E}"/>
                </a:ext>
              </a:extLst>
            </p:cNvPr>
            <p:cNvSpPr/>
            <p:nvPr/>
          </p:nvSpPr>
          <p:spPr>
            <a:xfrm>
              <a:off x="9525889" y="-400657"/>
              <a:ext cx="90502" cy="95692"/>
            </a:xfrm>
            <a:custGeom>
              <a:avLst/>
              <a:gdLst/>
              <a:ahLst/>
              <a:cxnLst/>
              <a:rect l="l" t="t" r="r" b="b"/>
              <a:pathLst>
                <a:path w="1953" h="2065" extrusionOk="0">
                  <a:moveTo>
                    <a:pt x="1768" y="0"/>
                  </a:moveTo>
                  <a:lnTo>
                    <a:pt x="485" y="690"/>
                  </a:lnTo>
                  <a:cubicBezTo>
                    <a:pt x="685" y="1484"/>
                    <a:pt x="76" y="1829"/>
                    <a:pt x="28" y="1901"/>
                  </a:cubicBezTo>
                  <a:cubicBezTo>
                    <a:pt x="0" y="1950"/>
                    <a:pt x="76" y="2065"/>
                    <a:pt x="286" y="2065"/>
                  </a:cubicBezTo>
                  <a:cubicBezTo>
                    <a:pt x="387" y="2065"/>
                    <a:pt x="519" y="2038"/>
                    <a:pt x="685" y="1965"/>
                  </a:cubicBezTo>
                  <a:cubicBezTo>
                    <a:pt x="1110" y="1773"/>
                    <a:pt x="1712" y="971"/>
                    <a:pt x="1913" y="618"/>
                  </a:cubicBezTo>
                  <a:cubicBezTo>
                    <a:pt x="1953" y="554"/>
                    <a:pt x="1953" y="457"/>
                    <a:pt x="1921" y="377"/>
                  </a:cubicBezTo>
                  <a:lnTo>
                    <a:pt x="1768" y="0"/>
                  </a:lnTo>
                  <a:close/>
                </a:path>
              </a:pathLst>
            </a:custGeom>
            <a:solidFill>
              <a:srgbClr val="182746"/>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87" name="Google Shape;1203;p28">
              <a:extLst>
                <a:ext uri="{FF2B5EF4-FFF2-40B4-BE49-F238E27FC236}">
                  <a16:creationId xmlns:a16="http://schemas.microsoft.com/office/drawing/2014/main" id="{AB2D7814-96F3-B4BE-F5A7-03E5F5E27644}"/>
                </a:ext>
              </a:extLst>
            </p:cNvPr>
            <p:cNvSpPr/>
            <p:nvPr/>
          </p:nvSpPr>
          <p:spPr>
            <a:xfrm>
              <a:off x="9302248" y="-428554"/>
              <a:ext cx="117518" cy="55932"/>
            </a:xfrm>
            <a:custGeom>
              <a:avLst/>
              <a:gdLst/>
              <a:ahLst/>
              <a:cxnLst/>
              <a:rect l="l" t="t" r="r" b="b"/>
              <a:pathLst>
                <a:path w="2536" h="1207" extrusionOk="0">
                  <a:moveTo>
                    <a:pt x="1083" y="0"/>
                  </a:moveTo>
                  <a:cubicBezTo>
                    <a:pt x="859" y="779"/>
                    <a:pt x="161" y="771"/>
                    <a:pt x="81" y="811"/>
                  </a:cubicBezTo>
                  <a:cubicBezTo>
                    <a:pt x="0" y="851"/>
                    <a:pt x="49" y="1140"/>
                    <a:pt x="610" y="1204"/>
                  </a:cubicBezTo>
                  <a:cubicBezTo>
                    <a:pt x="632" y="1206"/>
                    <a:pt x="656" y="1207"/>
                    <a:pt x="680" y="1207"/>
                  </a:cubicBezTo>
                  <a:cubicBezTo>
                    <a:pt x="1156" y="1207"/>
                    <a:pt x="2007" y="849"/>
                    <a:pt x="2343" y="650"/>
                  </a:cubicBezTo>
                  <a:cubicBezTo>
                    <a:pt x="2415" y="602"/>
                    <a:pt x="2463" y="530"/>
                    <a:pt x="2471" y="442"/>
                  </a:cubicBezTo>
                  <a:lnTo>
                    <a:pt x="2535" y="41"/>
                  </a:lnTo>
                  <a:lnTo>
                    <a:pt x="1083" y="0"/>
                  </a:lnTo>
                  <a:close/>
                </a:path>
              </a:pathLst>
            </a:custGeom>
            <a:solidFill>
              <a:srgbClr val="182746"/>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88" name="Google Shape;1204;p28">
              <a:extLst>
                <a:ext uri="{FF2B5EF4-FFF2-40B4-BE49-F238E27FC236}">
                  <a16:creationId xmlns:a16="http://schemas.microsoft.com/office/drawing/2014/main" id="{D702814B-FAA6-FECD-7E06-376512941D74}"/>
                </a:ext>
              </a:extLst>
            </p:cNvPr>
            <p:cNvSpPr/>
            <p:nvPr/>
          </p:nvSpPr>
          <p:spPr>
            <a:xfrm>
              <a:off x="9681779" y="-1084276"/>
              <a:ext cx="91846" cy="261358"/>
            </a:xfrm>
            <a:custGeom>
              <a:avLst/>
              <a:gdLst/>
              <a:ahLst/>
              <a:cxnLst/>
              <a:rect l="l" t="t" r="r" b="b"/>
              <a:pathLst>
                <a:path w="1982" h="5640" fill="none" extrusionOk="0">
                  <a:moveTo>
                    <a:pt x="1" y="0"/>
                  </a:moveTo>
                  <a:cubicBezTo>
                    <a:pt x="1" y="0"/>
                    <a:pt x="394" y="2976"/>
                    <a:pt x="1982" y="5639"/>
                  </a:cubicBezTo>
                </a:path>
              </a:pathLst>
            </a:custGeom>
            <a:noFill/>
            <a:ln w="600" cap="rnd" cmpd="sng">
              <a:solidFill>
                <a:srgbClr val="182746"/>
              </a:solidFill>
              <a:prstDash val="solid"/>
              <a:miter lim="8021"/>
              <a:headEnd type="none" w="sm" len="sm"/>
              <a:tailEnd type="none" w="sm" len="sm"/>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89" name="Google Shape;1205;p28">
              <a:extLst>
                <a:ext uri="{FF2B5EF4-FFF2-40B4-BE49-F238E27FC236}">
                  <a16:creationId xmlns:a16="http://schemas.microsoft.com/office/drawing/2014/main" id="{BEECEF89-9F28-28AA-94DB-A47239E05F9D}"/>
                </a:ext>
              </a:extLst>
            </p:cNvPr>
            <p:cNvSpPr/>
            <p:nvPr/>
          </p:nvSpPr>
          <p:spPr>
            <a:xfrm>
              <a:off x="9317500" y="-1684679"/>
              <a:ext cx="10050" cy="320508"/>
            </a:xfrm>
            <a:custGeom>
              <a:avLst/>
              <a:gdLst/>
              <a:ahLst/>
              <a:cxnLst/>
              <a:rect l="l" t="t" r="r" b="b"/>
              <a:pathLst>
                <a:path w="249" h="13172" extrusionOk="0">
                  <a:moveTo>
                    <a:pt x="0" y="0"/>
                  </a:moveTo>
                  <a:lnTo>
                    <a:pt x="0" y="13172"/>
                  </a:lnTo>
                  <a:lnTo>
                    <a:pt x="249" y="13172"/>
                  </a:lnTo>
                  <a:lnTo>
                    <a:pt x="249" y="0"/>
                  </a:lnTo>
                  <a:close/>
                </a:path>
              </a:pathLst>
            </a:custGeom>
            <a:solidFill>
              <a:schemeClr val="accent5">
                <a:lumMod val="5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90" name="Google Shape;1206;p28">
              <a:extLst>
                <a:ext uri="{FF2B5EF4-FFF2-40B4-BE49-F238E27FC236}">
                  <a16:creationId xmlns:a16="http://schemas.microsoft.com/office/drawing/2014/main" id="{7DCC4D6A-BF5A-D8B4-3E08-E1A570D1B1A4}"/>
                </a:ext>
              </a:extLst>
            </p:cNvPr>
            <p:cNvSpPr/>
            <p:nvPr/>
          </p:nvSpPr>
          <p:spPr>
            <a:xfrm>
              <a:off x="9304472" y="-1376454"/>
              <a:ext cx="37211" cy="60983"/>
            </a:xfrm>
            <a:custGeom>
              <a:avLst/>
              <a:gdLst/>
              <a:ahLst/>
              <a:cxnLst/>
              <a:rect l="l" t="t" r="r" b="b"/>
              <a:pathLst>
                <a:path w="803" h="1316" extrusionOk="0">
                  <a:moveTo>
                    <a:pt x="402" y="0"/>
                  </a:moveTo>
                  <a:cubicBezTo>
                    <a:pt x="177" y="0"/>
                    <a:pt x="1" y="546"/>
                    <a:pt x="1" y="923"/>
                  </a:cubicBezTo>
                  <a:cubicBezTo>
                    <a:pt x="1" y="1292"/>
                    <a:pt x="177" y="1316"/>
                    <a:pt x="402" y="1316"/>
                  </a:cubicBezTo>
                  <a:cubicBezTo>
                    <a:pt x="618" y="1316"/>
                    <a:pt x="803" y="1284"/>
                    <a:pt x="803" y="923"/>
                  </a:cubicBezTo>
                  <a:cubicBezTo>
                    <a:pt x="803" y="562"/>
                    <a:pt x="618" y="0"/>
                    <a:pt x="402" y="0"/>
                  </a:cubicBezTo>
                  <a:close/>
                </a:path>
              </a:pathLst>
            </a:custGeom>
            <a:solidFill>
              <a:srgbClr val="AEB9D2"/>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91" name="Google Shape;1207;p28">
              <a:extLst>
                <a:ext uri="{FF2B5EF4-FFF2-40B4-BE49-F238E27FC236}">
                  <a16:creationId xmlns:a16="http://schemas.microsoft.com/office/drawing/2014/main" id="{880A7F16-C6B9-95F4-EF32-3E1A5E63CFD1}"/>
                </a:ext>
              </a:extLst>
            </p:cNvPr>
            <p:cNvSpPr/>
            <p:nvPr/>
          </p:nvSpPr>
          <p:spPr>
            <a:xfrm>
              <a:off x="9321943" y="-1346379"/>
              <a:ext cx="381795" cy="249124"/>
            </a:xfrm>
            <a:custGeom>
              <a:avLst/>
              <a:gdLst/>
              <a:ahLst/>
              <a:cxnLst/>
              <a:rect l="l" t="t" r="r" b="b"/>
              <a:pathLst>
                <a:path w="8239" h="5376" extrusionOk="0">
                  <a:moveTo>
                    <a:pt x="835" y="1"/>
                  </a:moveTo>
                  <a:lnTo>
                    <a:pt x="1" y="586"/>
                  </a:lnTo>
                  <a:lnTo>
                    <a:pt x="1878" y="4284"/>
                  </a:lnTo>
                  <a:cubicBezTo>
                    <a:pt x="2142" y="4798"/>
                    <a:pt x="2648" y="5135"/>
                    <a:pt x="3225" y="5175"/>
                  </a:cubicBezTo>
                  <a:lnTo>
                    <a:pt x="5832" y="5375"/>
                  </a:lnTo>
                  <a:lnTo>
                    <a:pt x="8239" y="3643"/>
                  </a:lnTo>
                  <a:lnTo>
                    <a:pt x="6731" y="2632"/>
                  </a:lnTo>
                  <a:lnTo>
                    <a:pt x="3354" y="3081"/>
                  </a:lnTo>
                  <a:lnTo>
                    <a:pt x="835" y="1"/>
                  </a:lnTo>
                  <a:close/>
                </a:path>
              </a:pathLst>
            </a:custGeom>
            <a:solidFill>
              <a:schemeClr val="tx2">
                <a:lumMod val="5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92" name="Google Shape;1208;p28">
              <a:extLst>
                <a:ext uri="{FF2B5EF4-FFF2-40B4-BE49-F238E27FC236}">
                  <a16:creationId xmlns:a16="http://schemas.microsoft.com/office/drawing/2014/main" id="{F9F98A9E-546F-EB88-F413-3344552C6709}"/>
                </a:ext>
              </a:extLst>
            </p:cNvPr>
            <p:cNvSpPr/>
            <p:nvPr/>
          </p:nvSpPr>
          <p:spPr>
            <a:xfrm>
              <a:off x="9614492" y="-1227052"/>
              <a:ext cx="65108" cy="31743"/>
            </a:xfrm>
            <a:custGeom>
              <a:avLst/>
              <a:gdLst/>
              <a:ahLst/>
              <a:cxnLst/>
              <a:rect l="l" t="t" r="r" b="b"/>
              <a:pathLst>
                <a:path w="1405" h="685" extrusionOk="0">
                  <a:moveTo>
                    <a:pt x="1380" y="1"/>
                  </a:moveTo>
                  <a:lnTo>
                    <a:pt x="418" y="57"/>
                  </a:lnTo>
                  <a:cubicBezTo>
                    <a:pt x="418" y="57"/>
                    <a:pt x="1" y="659"/>
                    <a:pt x="386" y="683"/>
                  </a:cubicBezTo>
                  <a:cubicBezTo>
                    <a:pt x="403" y="684"/>
                    <a:pt x="420" y="684"/>
                    <a:pt x="437" y="684"/>
                  </a:cubicBezTo>
                  <a:cubicBezTo>
                    <a:pt x="821" y="684"/>
                    <a:pt x="1289" y="436"/>
                    <a:pt x="1404" y="306"/>
                  </a:cubicBezTo>
                  <a:lnTo>
                    <a:pt x="1380" y="1"/>
                  </a:lnTo>
                  <a:close/>
                </a:path>
              </a:pathLst>
            </a:custGeom>
            <a:solidFill>
              <a:srgbClr val="8B8259"/>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93" name="Google Shape;1209;p28">
              <a:extLst>
                <a:ext uri="{FF2B5EF4-FFF2-40B4-BE49-F238E27FC236}">
                  <a16:creationId xmlns:a16="http://schemas.microsoft.com/office/drawing/2014/main" id="{E78A543E-7435-32DC-E0BA-32510370AF9D}"/>
                </a:ext>
              </a:extLst>
            </p:cNvPr>
            <p:cNvSpPr/>
            <p:nvPr/>
          </p:nvSpPr>
          <p:spPr>
            <a:xfrm>
              <a:off x="9322684" y="-1412508"/>
              <a:ext cx="37952" cy="93329"/>
            </a:xfrm>
            <a:custGeom>
              <a:avLst/>
              <a:gdLst/>
              <a:ahLst/>
              <a:cxnLst/>
              <a:rect l="l" t="t" r="r" b="b"/>
              <a:pathLst>
                <a:path w="819" h="2014" extrusionOk="0">
                  <a:moveTo>
                    <a:pt x="97" y="0"/>
                  </a:moveTo>
                  <a:lnTo>
                    <a:pt x="9" y="778"/>
                  </a:lnTo>
                  <a:lnTo>
                    <a:pt x="1" y="2013"/>
                  </a:lnTo>
                  <a:lnTo>
                    <a:pt x="819" y="1428"/>
                  </a:lnTo>
                  <a:lnTo>
                    <a:pt x="626" y="626"/>
                  </a:lnTo>
                  <a:lnTo>
                    <a:pt x="97" y="0"/>
                  </a:lnTo>
                  <a:close/>
                </a:path>
              </a:pathLst>
            </a:custGeom>
            <a:solidFill>
              <a:srgbClr val="8B8259"/>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94" name="Google Shape;1210;p28">
              <a:extLst>
                <a:ext uri="{FF2B5EF4-FFF2-40B4-BE49-F238E27FC236}">
                  <a16:creationId xmlns:a16="http://schemas.microsoft.com/office/drawing/2014/main" id="{49388968-B254-FF0B-0201-93183871DA68}"/>
                </a:ext>
              </a:extLst>
            </p:cNvPr>
            <p:cNvSpPr/>
            <p:nvPr/>
          </p:nvSpPr>
          <p:spPr>
            <a:xfrm>
              <a:off x="9292192" y="-1413295"/>
              <a:ext cx="43930" cy="69927"/>
            </a:xfrm>
            <a:custGeom>
              <a:avLst/>
              <a:gdLst/>
              <a:ahLst/>
              <a:cxnLst/>
              <a:rect l="l" t="t" r="r" b="b"/>
              <a:pathLst>
                <a:path w="948" h="1509" extrusionOk="0">
                  <a:moveTo>
                    <a:pt x="506" y="1"/>
                  </a:moveTo>
                  <a:lnTo>
                    <a:pt x="177" y="450"/>
                  </a:lnTo>
                  <a:cubicBezTo>
                    <a:pt x="17" y="675"/>
                    <a:pt x="1" y="972"/>
                    <a:pt x="161" y="1204"/>
                  </a:cubicBezTo>
                  <a:lnTo>
                    <a:pt x="241" y="1325"/>
                  </a:lnTo>
                  <a:cubicBezTo>
                    <a:pt x="329" y="1446"/>
                    <a:pt x="464" y="1509"/>
                    <a:pt x="601" y="1509"/>
                  </a:cubicBezTo>
                  <a:cubicBezTo>
                    <a:pt x="690" y="1509"/>
                    <a:pt x="780" y="1482"/>
                    <a:pt x="859" y="1429"/>
                  </a:cubicBezTo>
                  <a:lnTo>
                    <a:pt x="947" y="1365"/>
                  </a:lnTo>
                  <a:lnTo>
                    <a:pt x="506" y="1"/>
                  </a:lnTo>
                  <a:close/>
                </a:path>
              </a:pathLst>
            </a:custGeom>
            <a:solidFill>
              <a:srgbClr val="8B8259"/>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95" name="Google Shape;1211;p28">
              <a:extLst>
                <a:ext uri="{FF2B5EF4-FFF2-40B4-BE49-F238E27FC236}">
                  <a16:creationId xmlns:a16="http://schemas.microsoft.com/office/drawing/2014/main" id="{E326841E-D9E5-529F-6364-B2DAE6462A68}"/>
                </a:ext>
              </a:extLst>
            </p:cNvPr>
            <p:cNvSpPr/>
            <p:nvPr/>
          </p:nvSpPr>
          <p:spPr>
            <a:xfrm>
              <a:off x="8016940" y="804111"/>
              <a:ext cx="107694" cy="50603"/>
            </a:xfrm>
            <a:custGeom>
              <a:avLst/>
              <a:gdLst/>
              <a:ahLst/>
              <a:cxnLst/>
              <a:rect l="l" t="t" r="r" b="b"/>
              <a:pathLst>
                <a:path w="2324" h="1092" extrusionOk="0">
                  <a:moveTo>
                    <a:pt x="1168" y="0"/>
                  </a:moveTo>
                  <a:lnTo>
                    <a:pt x="37" y="482"/>
                  </a:lnTo>
                  <a:cubicBezTo>
                    <a:pt x="0" y="1063"/>
                    <a:pt x="163" y="1084"/>
                    <a:pt x="309" y="1084"/>
                  </a:cubicBezTo>
                  <a:cubicBezTo>
                    <a:pt x="320" y="1084"/>
                    <a:pt x="331" y="1083"/>
                    <a:pt x="342" y="1083"/>
                  </a:cubicBezTo>
                  <a:lnTo>
                    <a:pt x="2324" y="1091"/>
                  </a:lnTo>
                  <a:lnTo>
                    <a:pt x="2324" y="1051"/>
                  </a:lnTo>
                  <a:cubicBezTo>
                    <a:pt x="2324" y="987"/>
                    <a:pt x="2283" y="923"/>
                    <a:pt x="2227" y="907"/>
                  </a:cubicBezTo>
                  <a:lnTo>
                    <a:pt x="1674" y="706"/>
                  </a:lnTo>
                  <a:cubicBezTo>
                    <a:pt x="1481" y="634"/>
                    <a:pt x="1313" y="209"/>
                    <a:pt x="1313" y="209"/>
                  </a:cubicBezTo>
                  <a:lnTo>
                    <a:pt x="1168" y="0"/>
                  </a:lnTo>
                  <a:close/>
                </a:path>
              </a:pathLst>
            </a:custGeom>
            <a:solidFill>
              <a:srgbClr val="182746"/>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96" name="Google Shape;1212;p28">
              <a:extLst>
                <a:ext uri="{FF2B5EF4-FFF2-40B4-BE49-F238E27FC236}">
                  <a16:creationId xmlns:a16="http://schemas.microsoft.com/office/drawing/2014/main" id="{FF1EBFB3-16B7-72D4-DC12-F7B01FFA37B0}"/>
                </a:ext>
              </a:extLst>
            </p:cNvPr>
            <p:cNvSpPr/>
            <p:nvPr/>
          </p:nvSpPr>
          <p:spPr>
            <a:xfrm>
              <a:off x="7903035" y="222720"/>
              <a:ext cx="461361" cy="198660"/>
            </a:xfrm>
            <a:custGeom>
              <a:avLst/>
              <a:gdLst/>
              <a:ahLst/>
              <a:cxnLst/>
              <a:rect l="l" t="t" r="r" b="b"/>
              <a:pathLst>
                <a:path w="9956" h="4287" extrusionOk="0">
                  <a:moveTo>
                    <a:pt x="650" y="1"/>
                  </a:moveTo>
                  <a:lnTo>
                    <a:pt x="1" y="3394"/>
                  </a:lnTo>
                  <a:cubicBezTo>
                    <a:pt x="1" y="3394"/>
                    <a:pt x="2056" y="4286"/>
                    <a:pt x="4673" y="4286"/>
                  </a:cubicBezTo>
                  <a:cubicBezTo>
                    <a:pt x="6056" y="4286"/>
                    <a:pt x="7597" y="4036"/>
                    <a:pt x="9073" y="3273"/>
                  </a:cubicBezTo>
                  <a:cubicBezTo>
                    <a:pt x="9202" y="3201"/>
                    <a:pt x="9956" y="3297"/>
                    <a:pt x="9940" y="3161"/>
                  </a:cubicBezTo>
                  <a:lnTo>
                    <a:pt x="9827" y="2367"/>
                  </a:lnTo>
                  <a:cubicBezTo>
                    <a:pt x="9805" y="2190"/>
                    <a:pt x="9668" y="2067"/>
                    <a:pt x="9502" y="2067"/>
                  </a:cubicBezTo>
                  <a:cubicBezTo>
                    <a:pt x="9488" y="2067"/>
                    <a:pt x="9473" y="2068"/>
                    <a:pt x="9458" y="2070"/>
                  </a:cubicBezTo>
                  <a:cubicBezTo>
                    <a:pt x="9189" y="2099"/>
                    <a:pt x="8777" y="2131"/>
                    <a:pt x="8250" y="2131"/>
                  </a:cubicBezTo>
                  <a:cubicBezTo>
                    <a:pt x="6564" y="2131"/>
                    <a:pt x="3707" y="1804"/>
                    <a:pt x="650" y="1"/>
                  </a:cubicBezTo>
                  <a:close/>
                </a:path>
              </a:pathLst>
            </a:custGeom>
            <a:solidFill>
              <a:schemeClr val="tx2">
                <a:lumMod val="5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97" name="Google Shape;1213;p28">
              <a:extLst>
                <a:ext uri="{FF2B5EF4-FFF2-40B4-BE49-F238E27FC236}">
                  <a16:creationId xmlns:a16="http://schemas.microsoft.com/office/drawing/2014/main" id="{9463AD2C-EA34-4EDF-1FD6-84F6AF6CE7ED}"/>
                </a:ext>
              </a:extLst>
            </p:cNvPr>
            <p:cNvSpPr/>
            <p:nvPr/>
          </p:nvSpPr>
          <p:spPr>
            <a:xfrm>
              <a:off x="7538750" y="454331"/>
              <a:ext cx="472112" cy="412287"/>
            </a:xfrm>
            <a:custGeom>
              <a:avLst/>
              <a:gdLst/>
              <a:ahLst/>
              <a:cxnLst/>
              <a:rect l="l" t="t" r="r" b="b"/>
              <a:pathLst>
                <a:path w="10188" h="8897" extrusionOk="0">
                  <a:moveTo>
                    <a:pt x="6731" y="0"/>
                  </a:moveTo>
                  <a:lnTo>
                    <a:pt x="3121" y="554"/>
                  </a:lnTo>
                  <a:lnTo>
                    <a:pt x="3024" y="2559"/>
                  </a:lnTo>
                  <a:cubicBezTo>
                    <a:pt x="3016" y="2936"/>
                    <a:pt x="3137" y="3305"/>
                    <a:pt x="3361" y="3618"/>
                  </a:cubicBezTo>
                  <a:lnTo>
                    <a:pt x="5110" y="5671"/>
                  </a:lnTo>
                  <a:lnTo>
                    <a:pt x="73" y="6875"/>
                  </a:lnTo>
                  <a:lnTo>
                    <a:pt x="0" y="8198"/>
                  </a:lnTo>
                  <a:lnTo>
                    <a:pt x="8223" y="8896"/>
                  </a:lnTo>
                  <a:cubicBezTo>
                    <a:pt x="9418" y="8896"/>
                    <a:pt x="10188" y="7637"/>
                    <a:pt x="9642" y="6578"/>
                  </a:cubicBezTo>
                  <a:lnTo>
                    <a:pt x="6731" y="0"/>
                  </a:lnTo>
                  <a:close/>
                </a:path>
              </a:pathLst>
            </a:custGeom>
            <a:solidFill>
              <a:srgbClr val="91A1C1"/>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98" name="Google Shape;1214;p28">
              <a:extLst>
                <a:ext uri="{FF2B5EF4-FFF2-40B4-BE49-F238E27FC236}">
                  <a16:creationId xmlns:a16="http://schemas.microsoft.com/office/drawing/2014/main" id="{7C5BBA7B-FF96-32D7-7BD3-D6588945C4C0}"/>
                </a:ext>
              </a:extLst>
            </p:cNvPr>
            <p:cNvSpPr/>
            <p:nvPr/>
          </p:nvSpPr>
          <p:spPr>
            <a:xfrm>
              <a:off x="7829075" y="427546"/>
              <a:ext cx="351952" cy="401860"/>
            </a:xfrm>
            <a:custGeom>
              <a:avLst/>
              <a:gdLst/>
              <a:ahLst/>
              <a:cxnLst/>
              <a:rect l="l" t="t" r="r" b="b"/>
              <a:pathLst>
                <a:path w="7595" h="8672" extrusionOk="0">
                  <a:moveTo>
                    <a:pt x="5931" y="0"/>
                  </a:moveTo>
                  <a:cubicBezTo>
                    <a:pt x="5880" y="0"/>
                    <a:pt x="5828" y="3"/>
                    <a:pt x="5776" y="9"/>
                  </a:cubicBezTo>
                  <a:lnTo>
                    <a:pt x="466" y="570"/>
                  </a:lnTo>
                  <a:lnTo>
                    <a:pt x="0" y="4878"/>
                  </a:lnTo>
                  <a:lnTo>
                    <a:pt x="4284" y="3546"/>
                  </a:lnTo>
                  <a:lnTo>
                    <a:pt x="4091" y="8672"/>
                  </a:lnTo>
                  <a:lnTo>
                    <a:pt x="5487" y="8576"/>
                  </a:lnTo>
                  <a:lnTo>
                    <a:pt x="7244" y="1910"/>
                  </a:lnTo>
                  <a:cubicBezTo>
                    <a:pt x="7594" y="980"/>
                    <a:pt x="6896" y="0"/>
                    <a:pt x="5931" y="0"/>
                  </a:cubicBezTo>
                  <a:close/>
                </a:path>
              </a:pathLst>
            </a:custGeom>
            <a:solidFill>
              <a:srgbClr val="91A1C1"/>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99" name="Google Shape;1215;p28">
              <a:extLst>
                <a:ext uri="{FF2B5EF4-FFF2-40B4-BE49-F238E27FC236}">
                  <a16:creationId xmlns:a16="http://schemas.microsoft.com/office/drawing/2014/main" id="{DBE38006-FA18-8A21-812B-054586D59933}"/>
                </a:ext>
              </a:extLst>
            </p:cNvPr>
            <p:cNvSpPr/>
            <p:nvPr/>
          </p:nvSpPr>
          <p:spPr>
            <a:xfrm>
              <a:off x="7671099" y="201171"/>
              <a:ext cx="292220" cy="300144"/>
            </a:xfrm>
            <a:custGeom>
              <a:avLst/>
              <a:gdLst/>
              <a:ahLst/>
              <a:cxnLst/>
              <a:rect l="l" t="t" r="r" b="b"/>
              <a:pathLst>
                <a:path w="6306" h="6477" extrusionOk="0">
                  <a:moveTo>
                    <a:pt x="2439" y="0"/>
                  </a:moveTo>
                  <a:lnTo>
                    <a:pt x="0" y="6273"/>
                  </a:lnTo>
                  <a:cubicBezTo>
                    <a:pt x="586" y="6296"/>
                    <a:pt x="861" y="6351"/>
                    <a:pt x="979" y="6398"/>
                  </a:cubicBezTo>
                  <a:lnTo>
                    <a:pt x="979" y="6398"/>
                  </a:lnTo>
                  <a:cubicBezTo>
                    <a:pt x="987" y="6347"/>
                    <a:pt x="1031" y="6269"/>
                    <a:pt x="1147" y="6153"/>
                  </a:cubicBezTo>
                  <a:lnTo>
                    <a:pt x="5559" y="5279"/>
                  </a:lnTo>
                  <a:lnTo>
                    <a:pt x="6089" y="2455"/>
                  </a:lnTo>
                  <a:cubicBezTo>
                    <a:pt x="6217" y="1468"/>
                    <a:pt x="6305" y="498"/>
                    <a:pt x="5326" y="369"/>
                  </a:cubicBezTo>
                  <a:lnTo>
                    <a:pt x="2439" y="0"/>
                  </a:lnTo>
                  <a:close/>
                  <a:moveTo>
                    <a:pt x="979" y="6398"/>
                  </a:moveTo>
                  <a:cubicBezTo>
                    <a:pt x="969" y="6455"/>
                    <a:pt x="1003" y="6476"/>
                    <a:pt x="1030" y="6476"/>
                  </a:cubicBezTo>
                  <a:cubicBezTo>
                    <a:pt x="1064" y="6476"/>
                    <a:pt x="1085" y="6440"/>
                    <a:pt x="979" y="6398"/>
                  </a:cubicBezTo>
                  <a:close/>
                </a:path>
              </a:pathLst>
            </a:custGeom>
            <a:solidFill>
              <a:schemeClr val="tx2">
                <a:lumMod val="5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00" name="Google Shape;1216;p28">
              <a:extLst>
                <a:ext uri="{FF2B5EF4-FFF2-40B4-BE49-F238E27FC236}">
                  <a16:creationId xmlns:a16="http://schemas.microsoft.com/office/drawing/2014/main" id="{739EF8BD-60F8-78D0-494E-480F0F495905}"/>
                </a:ext>
              </a:extLst>
            </p:cNvPr>
            <p:cNvSpPr/>
            <p:nvPr/>
          </p:nvSpPr>
          <p:spPr>
            <a:xfrm>
              <a:off x="7587825" y="200431"/>
              <a:ext cx="287384" cy="479897"/>
            </a:xfrm>
            <a:custGeom>
              <a:avLst/>
              <a:gdLst/>
              <a:ahLst/>
              <a:cxnLst/>
              <a:rect l="l" t="t" r="r" b="b"/>
              <a:pathLst>
                <a:path w="7341" h="10356" extrusionOk="0">
                  <a:moveTo>
                    <a:pt x="4131" y="0"/>
                  </a:moveTo>
                  <a:cubicBezTo>
                    <a:pt x="3610" y="16"/>
                    <a:pt x="3185" y="153"/>
                    <a:pt x="2912" y="546"/>
                  </a:cubicBezTo>
                  <a:lnTo>
                    <a:pt x="666" y="3794"/>
                  </a:lnTo>
                  <a:cubicBezTo>
                    <a:pt x="0" y="4765"/>
                    <a:pt x="289" y="5888"/>
                    <a:pt x="1236" y="6763"/>
                  </a:cubicBezTo>
                  <a:lnTo>
                    <a:pt x="4244" y="10244"/>
                  </a:lnTo>
                  <a:cubicBezTo>
                    <a:pt x="4310" y="10319"/>
                    <a:pt x="4403" y="10355"/>
                    <a:pt x="4496" y="10355"/>
                  </a:cubicBezTo>
                  <a:cubicBezTo>
                    <a:pt x="4572" y="10355"/>
                    <a:pt x="4648" y="10331"/>
                    <a:pt x="4709" y="10284"/>
                  </a:cubicBezTo>
                  <a:lnTo>
                    <a:pt x="5519" y="9602"/>
                  </a:lnTo>
                  <a:lnTo>
                    <a:pt x="3024" y="4910"/>
                  </a:lnTo>
                  <a:lnTo>
                    <a:pt x="7340" y="433"/>
                  </a:lnTo>
                  <a:lnTo>
                    <a:pt x="6153" y="16"/>
                  </a:lnTo>
                  <a:lnTo>
                    <a:pt x="4131" y="0"/>
                  </a:lnTo>
                  <a:close/>
                </a:path>
              </a:pathLst>
            </a:custGeom>
            <a:solidFill>
              <a:schemeClr val="tx2">
                <a:lumMod val="5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01" name="Google Shape;1217;p28">
              <a:extLst>
                <a:ext uri="{FF2B5EF4-FFF2-40B4-BE49-F238E27FC236}">
                  <a16:creationId xmlns:a16="http://schemas.microsoft.com/office/drawing/2014/main" id="{C375EB3F-C0E9-460F-9812-0848936318B5}"/>
                </a:ext>
              </a:extLst>
            </p:cNvPr>
            <p:cNvSpPr/>
            <p:nvPr/>
          </p:nvSpPr>
          <p:spPr>
            <a:xfrm>
              <a:off x="7928708" y="341306"/>
              <a:ext cx="19370" cy="104497"/>
            </a:xfrm>
            <a:custGeom>
              <a:avLst/>
              <a:gdLst/>
              <a:ahLst/>
              <a:cxnLst/>
              <a:rect l="l" t="t" r="r" b="b"/>
              <a:pathLst>
                <a:path w="418" h="2255" fill="none" extrusionOk="0">
                  <a:moveTo>
                    <a:pt x="417" y="0"/>
                  </a:moveTo>
                  <a:cubicBezTo>
                    <a:pt x="417" y="0"/>
                    <a:pt x="104" y="1396"/>
                    <a:pt x="0" y="2255"/>
                  </a:cubicBezTo>
                </a:path>
              </a:pathLst>
            </a:custGeom>
            <a:noFill/>
            <a:ln w="600" cap="rnd" cmpd="sng">
              <a:solidFill>
                <a:srgbClr val="182746"/>
              </a:solidFill>
              <a:prstDash val="solid"/>
              <a:miter lim="8021"/>
              <a:headEnd type="none" w="sm" len="sm"/>
              <a:tailEnd type="none" w="sm" len="sm"/>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02" name="Google Shape;1218;p28">
              <a:extLst>
                <a:ext uri="{FF2B5EF4-FFF2-40B4-BE49-F238E27FC236}">
                  <a16:creationId xmlns:a16="http://schemas.microsoft.com/office/drawing/2014/main" id="{030563BF-A6B6-9258-EAE2-B65942E83F1D}"/>
                </a:ext>
              </a:extLst>
            </p:cNvPr>
            <p:cNvSpPr/>
            <p:nvPr/>
          </p:nvSpPr>
          <p:spPr>
            <a:xfrm>
              <a:off x="7801178" y="651326"/>
              <a:ext cx="74376" cy="99538"/>
            </a:xfrm>
            <a:custGeom>
              <a:avLst/>
              <a:gdLst/>
              <a:ahLst/>
              <a:cxnLst/>
              <a:rect l="l" t="t" r="r" b="b"/>
              <a:pathLst>
                <a:path w="1605" h="2148" extrusionOk="0">
                  <a:moveTo>
                    <a:pt x="755" y="1"/>
                  </a:moveTo>
                  <a:lnTo>
                    <a:pt x="313" y="370"/>
                  </a:lnTo>
                  <a:cubicBezTo>
                    <a:pt x="1" y="618"/>
                    <a:pt x="41" y="1100"/>
                    <a:pt x="386" y="1300"/>
                  </a:cubicBezTo>
                  <a:lnTo>
                    <a:pt x="803" y="1541"/>
                  </a:lnTo>
                  <a:lnTo>
                    <a:pt x="907" y="2054"/>
                  </a:lnTo>
                  <a:cubicBezTo>
                    <a:pt x="917" y="2113"/>
                    <a:pt x="969" y="2148"/>
                    <a:pt x="1022" y="2148"/>
                  </a:cubicBezTo>
                  <a:cubicBezTo>
                    <a:pt x="1056" y="2148"/>
                    <a:pt x="1091" y="2134"/>
                    <a:pt x="1116" y="2102"/>
                  </a:cubicBezTo>
                  <a:cubicBezTo>
                    <a:pt x="1316" y="1846"/>
                    <a:pt x="1605" y="1412"/>
                    <a:pt x="1589" y="1276"/>
                  </a:cubicBezTo>
                  <a:cubicBezTo>
                    <a:pt x="1549" y="1059"/>
                    <a:pt x="755" y="1"/>
                    <a:pt x="755" y="1"/>
                  </a:cubicBezTo>
                  <a:close/>
                </a:path>
              </a:pathLst>
            </a:custGeom>
            <a:solidFill>
              <a:srgbClr val="8B8259"/>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03" name="Google Shape;1219;p28">
              <a:extLst>
                <a:ext uri="{FF2B5EF4-FFF2-40B4-BE49-F238E27FC236}">
                  <a16:creationId xmlns:a16="http://schemas.microsoft.com/office/drawing/2014/main" id="{BECFB26C-18BE-B8EE-C5B5-4E9C4160BF6E}"/>
                </a:ext>
              </a:extLst>
            </p:cNvPr>
            <p:cNvSpPr/>
            <p:nvPr/>
          </p:nvSpPr>
          <p:spPr>
            <a:xfrm>
              <a:off x="7732408" y="333891"/>
              <a:ext cx="111587" cy="311544"/>
            </a:xfrm>
            <a:custGeom>
              <a:avLst/>
              <a:gdLst/>
              <a:ahLst/>
              <a:cxnLst/>
              <a:rect l="l" t="t" r="r" b="b"/>
              <a:pathLst>
                <a:path w="2408" h="6723" fill="none" extrusionOk="0">
                  <a:moveTo>
                    <a:pt x="2407" y="6722"/>
                  </a:moveTo>
                  <a:lnTo>
                    <a:pt x="145" y="2479"/>
                  </a:lnTo>
                  <a:cubicBezTo>
                    <a:pt x="1" y="2206"/>
                    <a:pt x="41" y="1885"/>
                    <a:pt x="241" y="1669"/>
                  </a:cubicBezTo>
                  <a:lnTo>
                    <a:pt x="1757" y="0"/>
                  </a:lnTo>
                </a:path>
              </a:pathLst>
            </a:custGeom>
            <a:noFill/>
            <a:ln w="600" cap="rnd" cmpd="sng">
              <a:solidFill>
                <a:srgbClr val="182746"/>
              </a:solidFill>
              <a:prstDash val="solid"/>
              <a:miter lim="8021"/>
              <a:headEnd type="none" w="sm" len="sm"/>
              <a:tailEnd type="none" w="sm" len="sm"/>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04" name="Google Shape;1220;p28">
              <a:extLst>
                <a:ext uri="{FF2B5EF4-FFF2-40B4-BE49-F238E27FC236}">
                  <a16:creationId xmlns:a16="http://schemas.microsoft.com/office/drawing/2014/main" id="{1E548E67-7F08-591E-1264-D7DFBA5687F2}"/>
                </a:ext>
              </a:extLst>
            </p:cNvPr>
            <p:cNvSpPr/>
            <p:nvPr/>
          </p:nvSpPr>
          <p:spPr>
            <a:xfrm>
              <a:off x="7798953" y="12889"/>
              <a:ext cx="150605" cy="135545"/>
            </a:xfrm>
            <a:custGeom>
              <a:avLst/>
              <a:gdLst/>
              <a:ahLst/>
              <a:cxnLst/>
              <a:rect l="l" t="t" r="r" b="b"/>
              <a:pathLst>
                <a:path w="3250" h="2925" extrusionOk="0">
                  <a:moveTo>
                    <a:pt x="1953" y="1"/>
                  </a:moveTo>
                  <a:cubicBezTo>
                    <a:pt x="1377" y="1"/>
                    <a:pt x="789" y="219"/>
                    <a:pt x="610" y="654"/>
                  </a:cubicBezTo>
                  <a:cubicBezTo>
                    <a:pt x="1" y="2114"/>
                    <a:pt x="1180" y="2924"/>
                    <a:pt x="1180" y="2924"/>
                  </a:cubicBezTo>
                  <a:lnTo>
                    <a:pt x="3249" y="750"/>
                  </a:lnTo>
                  <a:cubicBezTo>
                    <a:pt x="3171" y="249"/>
                    <a:pt x="2569" y="1"/>
                    <a:pt x="1953" y="1"/>
                  </a:cubicBezTo>
                  <a:close/>
                </a:path>
              </a:pathLst>
            </a:custGeom>
            <a:solidFill>
              <a:srgbClr val="182746"/>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05" name="Google Shape;1221;p28">
              <a:extLst>
                <a:ext uri="{FF2B5EF4-FFF2-40B4-BE49-F238E27FC236}">
                  <a16:creationId xmlns:a16="http://schemas.microsoft.com/office/drawing/2014/main" id="{38DA170A-8079-EEB5-FF0C-6CD4B9193E7D}"/>
                </a:ext>
              </a:extLst>
            </p:cNvPr>
            <p:cNvSpPr/>
            <p:nvPr/>
          </p:nvSpPr>
          <p:spPr>
            <a:xfrm>
              <a:off x="7837602" y="56171"/>
              <a:ext cx="123450" cy="128733"/>
            </a:xfrm>
            <a:custGeom>
              <a:avLst/>
              <a:gdLst/>
              <a:ahLst/>
              <a:cxnLst/>
              <a:rect l="l" t="t" r="r" b="b"/>
              <a:pathLst>
                <a:path w="2664" h="2778" extrusionOk="0">
                  <a:moveTo>
                    <a:pt x="2664" y="1"/>
                  </a:moveTo>
                  <a:lnTo>
                    <a:pt x="2664" y="1"/>
                  </a:lnTo>
                  <a:cubicBezTo>
                    <a:pt x="2568" y="67"/>
                    <a:pt x="2351" y="294"/>
                    <a:pt x="1812" y="294"/>
                  </a:cubicBezTo>
                  <a:cubicBezTo>
                    <a:pt x="1630" y="294"/>
                    <a:pt x="1411" y="268"/>
                    <a:pt x="1148" y="201"/>
                  </a:cubicBezTo>
                  <a:cubicBezTo>
                    <a:pt x="1122" y="194"/>
                    <a:pt x="1096" y="191"/>
                    <a:pt x="1071" y="191"/>
                  </a:cubicBezTo>
                  <a:cubicBezTo>
                    <a:pt x="696" y="191"/>
                    <a:pt x="498" y="939"/>
                    <a:pt x="498" y="939"/>
                  </a:cubicBezTo>
                  <a:cubicBezTo>
                    <a:pt x="433" y="828"/>
                    <a:pt x="346" y="778"/>
                    <a:pt x="265" y="778"/>
                  </a:cubicBezTo>
                  <a:cubicBezTo>
                    <a:pt x="146" y="778"/>
                    <a:pt x="39" y="884"/>
                    <a:pt x="25" y="1060"/>
                  </a:cubicBezTo>
                  <a:cubicBezTo>
                    <a:pt x="1" y="1541"/>
                    <a:pt x="306" y="1605"/>
                    <a:pt x="306" y="1605"/>
                  </a:cubicBezTo>
                  <a:cubicBezTo>
                    <a:pt x="410" y="2311"/>
                    <a:pt x="1148" y="2744"/>
                    <a:pt x="1685" y="2776"/>
                  </a:cubicBezTo>
                  <a:cubicBezTo>
                    <a:pt x="1694" y="2777"/>
                    <a:pt x="1703" y="2777"/>
                    <a:pt x="1712" y="2777"/>
                  </a:cubicBezTo>
                  <a:cubicBezTo>
                    <a:pt x="2096" y="2777"/>
                    <a:pt x="2646" y="2111"/>
                    <a:pt x="2576" y="1445"/>
                  </a:cubicBezTo>
                  <a:cubicBezTo>
                    <a:pt x="2504" y="683"/>
                    <a:pt x="2664" y="1"/>
                    <a:pt x="2664" y="1"/>
                  </a:cubicBezTo>
                  <a:close/>
                </a:path>
              </a:pathLst>
            </a:custGeom>
            <a:solidFill>
              <a:srgbClr val="8B8259"/>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06" name="Google Shape;1222;p28">
              <a:extLst>
                <a:ext uri="{FF2B5EF4-FFF2-40B4-BE49-F238E27FC236}">
                  <a16:creationId xmlns:a16="http://schemas.microsoft.com/office/drawing/2014/main" id="{6749B6F4-0AAE-1BD2-161B-BF7697470012}"/>
                </a:ext>
              </a:extLst>
            </p:cNvPr>
            <p:cNvSpPr/>
            <p:nvPr/>
          </p:nvSpPr>
          <p:spPr>
            <a:xfrm>
              <a:off x="7825368" y="130919"/>
              <a:ext cx="80307" cy="90363"/>
            </a:xfrm>
            <a:custGeom>
              <a:avLst/>
              <a:gdLst/>
              <a:ahLst/>
              <a:cxnLst/>
              <a:rect l="l" t="t" r="r" b="b"/>
              <a:pathLst>
                <a:path w="1733" h="1950" extrusionOk="0">
                  <a:moveTo>
                    <a:pt x="586" y="0"/>
                  </a:moveTo>
                  <a:lnTo>
                    <a:pt x="0" y="1949"/>
                  </a:lnTo>
                  <a:lnTo>
                    <a:pt x="1332" y="1949"/>
                  </a:lnTo>
                  <a:lnTo>
                    <a:pt x="1733" y="602"/>
                  </a:lnTo>
                  <a:lnTo>
                    <a:pt x="586" y="0"/>
                  </a:lnTo>
                  <a:close/>
                </a:path>
              </a:pathLst>
            </a:custGeom>
            <a:solidFill>
              <a:srgbClr val="8B8259"/>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07" name="Google Shape;1223;p28">
              <a:extLst>
                <a:ext uri="{FF2B5EF4-FFF2-40B4-BE49-F238E27FC236}">
                  <a16:creationId xmlns:a16="http://schemas.microsoft.com/office/drawing/2014/main" id="{D39B5915-BCBC-D424-110A-B65F8F4952EE}"/>
                </a:ext>
              </a:extLst>
            </p:cNvPr>
            <p:cNvSpPr/>
            <p:nvPr/>
          </p:nvSpPr>
          <p:spPr>
            <a:xfrm>
              <a:off x="7846175" y="36383"/>
              <a:ext cx="121272" cy="63718"/>
            </a:xfrm>
            <a:custGeom>
              <a:avLst/>
              <a:gdLst/>
              <a:ahLst/>
              <a:cxnLst/>
              <a:rect l="l" t="t" r="r" b="b"/>
              <a:pathLst>
                <a:path w="2617" h="1375" extrusionOk="0">
                  <a:moveTo>
                    <a:pt x="1610" y="0"/>
                  </a:moveTo>
                  <a:cubicBezTo>
                    <a:pt x="1243" y="0"/>
                    <a:pt x="847" y="83"/>
                    <a:pt x="602" y="275"/>
                  </a:cubicBezTo>
                  <a:cubicBezTo>
                    <a:pt x="0" y="749"/>
                    <a:pt x="321" y="1374"/>
                    <a:pt x="321" y="1374"/>
                  </a:cubicBezTo>
                  <a:cubicBezTo>
                    <a:pt x="321" y="1374"/>
                    <a:pt x="466" y="917"/>
                    <a:pt x="899" y="917"/>
                  </a:cubicBezTo>
                  <a:cubicBezTo>
                    <a:pt x="1316" y="917"/>
                    <a:pt x="2246" y="877"/>
                    <a:pt x="2479" y="436"/>
                  </a:cubicBezTo>
                  <a:cubicBezTo>
                    <a:pt x="2617" y="174"/>
                    <a:pt x="2143" y="0"/>
                    <a:pt x="1610" y="0"/>
                  </a:cubicBezTo>
                  <a:close/>
                </a:path>
              </a:pathLst>
            </a:custGeom>
            <a:solidFill>
              <a:srgbClr val="182746"/>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08" name="Google Shape;1224;p28">
              <a:extLst>
                <a:ext uri="{FF2B5EF4-FFF2-40B4-BE49-F238E27FC236}">
                  <a16:creationId xmlns:a16="http://schemas.microsoft.com/office/drawing/2014/main" id="{EB427975-BCDB-7210-F327-22514826B155}"/>
                </a:ext>
              </a:extLst>
            </p:cNvPr>
            <p:cNvSpPr/>
            <p:nvPr/>
          </p:nvSpPr>
          <p:spPr>
            <a:xfrm>
              <a:off x="7847658" y="97831"/>
              <a:ext cx="8944" cy="20112"/>
            </a:xfrm>
            <a:custGeom>
              <a:avLst/>
              <a:gdLst/>
              <a:ahLst/>
              <a:cxnLst/>
              <a:rect l="l" t="t" r="r" b="b"/>
              <a:pathLst>
                <a:path w="193" h="434" fill="none" extrusionOk="0">
                  <a:moveTo>
                    <a:pt x="145" y="433"/>
                  </a:moveTo>
                  <a:cubicBezTo>
                    <a:pt x="145" y="425"/>
                    <a:pt x="73" y="321"/>
                    <a:pt x="193" y="281"/>
                  </a:cubicBezTo>
                  <a:cubicBezTo>
                    <a:pt x="193" y="281"/>
                    <a:pt x="129" y="0"/>
                    <a:pt x="0" y="80"/>
                  </a:cubicBezTo>
                </a:path>
              </a:pathLst>
            </a:custGeom>
            <a:noFill/>
            <a:ln w="600" cap="rnd" cmpd="sng">
              <a:solidFill>
                <a:srgbClr val="182746"/>
              </a:solidFill>
              <a:prstDash val="solid"/>
              <a:miter lim="8021"/>
              <a:headEnd type="none" w="sm" len="sm"/>
              <a:tailEnd type="none" w="sm" len="sm"/>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09" name="Google Shape;1225;p28">
              <a:extLst>
                <a:ext uri="{FF2B5EF4-FFF2-40B4-BE49-F238E27FC236}">
                  <a16:creationId xmlns:a16="http://schemas.microsoft.com/office/drawing/2014/main" id="{99EF7AC4-C3A4-0BA0-1E72-296468176D8D}"/>
                </a:ext>
              </a:extLst>
            </p:cNvPr>
            <p:cNvSpPr/>
            <p:nvPr/>
          </p:nvSpPr>
          <p:spPr>
            <a:xfrm>
              <a:off x="7870318" y="23223"/>
              <a:ext cx="118260" cy="62142"/>
            </a:xfrm>
            <a:custGeom>
              <a:avLst/>
              <a:gdLst/>
              <a:ahLst/>
              <a:cxnLst/>
              <a:rect l="l" t="t" r="r" b="b"/>
              <a:pathLst>
                <a:path w="2552" h="1341" extrusionOk="0">
                  <a:moveTo>
                    <a:pt x="1189" y="1"/>
                  </a:moveTo>
                  <a:cubicBezTo>
                    <a:pt x="613" y="1"/>
                    <a:pt x="1" y="1033"/>
                    <a:pt x="1" y="1033"/>
                  </a:cubicBezTo>
                  <a:cubicBezTo>
                    <a:pt x="1" y="1033"/>
                    <a:pt x="586" y="1340"/>
                    <a:pt x="1238" y="1340"/>
                  </a:cubicBezTo>
                  <a:cubicBezTo>
                    <a:pt x="1705" y="1340"/>
                    <a:pt x="2207" y="1182"/>
                    <a:pt x="2552" y="640"/>
                  </a:cubicBezTo>
                  <a:lnTo>
                    <a:pt x="2552" y="640"/>
                  </a:lnTo>
                  <a:cubicBezTo>
                    <a:pt x="2552" y="640"/>
                    <a:pt x="2545" y="640"/>
                    <a:pt x="2533" y="640"/>
                  </a:cubicBezTo>
                  <a:cubicBezTo>
                    <a:pt x="2446" y="640"/>
                    <a:pt x="2069" y="610"/>
                    <a:pt x="1509" y="126"/>
                  </a:cubicBezTo>
                  <a:cubicBezTo>
                    <a:pt x="1407" y="38"/>
                    <a:pt x="1299" y="1"/>
                    <a:pt x="1189" y="1"/>
                  </a:cubicBezTo>
                  <a:close/>
                </a:path>
              </a:pathLst>
            </a:custGeom>
            <a:solidFill>
              <a:srgbClr val="182746"/>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10" name="Google Shape;1226;p28">
              <a:extLst>
                <a:ext uri="{FF2B5EF4-FFF2-40B4-BE49-F238E27FC236}">
                  <a16:creationId xmlns:a16="http://schemas.microsoft.com/office/drawing/2014/main" id="{20F76254-F58B-D714-39DA-10AB51205DEC}"/>
                </a:ext>
              </a:extLst>
            </p:cNvPr>
            <p:cNvSpPr/>
            <p:nvPr/>
          </p:nvSpPr>
          <p:spPr>
            <a:xfrm>
              <a:off x="7851736" y="58766"/>
              <a:ext cx="55052" cy="56720"/>
            </a:xfrm>
            <a:custGeom>
              <a:avLst/>
              <a:gdLst/>
              <a:ahLst/>
              <a:cxnLst/>
              <a:rect l="l" t="t" r="r" b="b"/>
              <a:pathLst>
                <a:path w="1188" h="1224" extrusionOk="0">
                  <a:moveTo>
                    <a:pt x="586" y="1"/>
                  </a:moveTo>
                  <a:cubicBezTo>
                    <a:pt x="586" y="1"/>
                    <a:pt x="1" y="627"/>
                    <a:pt x="145" y="811"/>
                  </a:cubicBezTo>
                  <a:cubicBezTo>
                    <a:pt x="241" y="948"/>
                    <a:pt x="225" y="1188"/>
                    <a:pt x="225" y="1188"/>
                  </a:cubicBezTo>
                  <a:cubicBezTo>
                    <a:pt x="225" y="1188"/>
                    <a:pt x="243" y="1224"/>
                    <a:pt x="288" y="1224"/>
                  </a:cubicBezTo>
                  <a:cubicBezTo>
                    <a:pt x="296" y="1224"/>
                    <a:pt x="304" y="1223"/>
                    <a:pt x="313" y="1220"/>
                  </a:cubicBezTo>
                  <a:cubicBezTo>
                    <a:pt x="378" y="1220"/>
                    <a:pt x="867" y="819"/>
                    <a:pt x="1027" y="490"/>
                  </a:cubicBezTo>
                  <a:cubicBezTo>
                    <a:pt x="1188" y="161"/>
                    <a:pt x="586" y="1"/>
                    <a:pt x="586" y="1"/>
                  </a:cubicBezTo>
                  <a:close/>
                </a:path>
              </a:pathLst>
            </a:custGeom>
            <a:solidFill>
              <a:srgbClr val="182746"/>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11" name="Google Shape;1227;p28">
              <a:extLst>
                <a:ext uri="{FF2B5EF4-FFF2-40B4-BE49-F238E27FC236}">
                  <a16:creationId xmlns:a16="http://schemas.microsoft.com/office/drawing/2014/main" id="{39620105-AC19-2FF3-3B81-D0B19FD230A0}"/>
                </a:ext>
              </a:extLst>
            </p:cNvPr>
            <p:cNvSpPr/>
            <p:nvPr/>
          </p:nvSpPr>
          <p:spPr>
            <a:xfrm>
              <a:off x="7809751" y="24798"/>
              <a:ext cx="40918" cy="80122"/>
            </a:xfrm>
            <a:custGeom>
              <a:avLst/>
              <a:gdLst/>
              <a:ahLst/>
              <a:cxnLst/>
              <a:rect l="l" t="t" r="r" b="b"/>
              <a:pathLst>
                <a:path w="883" h="1729" extrusionOk="0">
                  <a:moveTo>
                    <a:pt x="603" y="1"/>
                  </a:moveTo>
                  <a:cubicBezTo>
                    <a:pt x="465" y="1"/>
                    <a:pt x="308" y="50"/>
                    <a:pt x="209" y="237"/>
                  </a:cubicBezTo>
                  <a:cubicBezTo>
                    <a:pt x="0" y="622"/>
                    <a:pt x="96" y="1223"/>
                    <a:pt x="281" y="1729"/>
                  </a:cubicBezTo>
                  <a:lnTo>
                    <a:pt x="883" y="60"/>
                  </a:lnTo>
                  <a:cubicBezTo>
                    <a:pt x="883" y="60"/>
                    <a:pt x="755" y="1"/>
                    <a:pt x="603" y="1"/>
                  </a:cubicBezTo>
                  <a:close/>
                </a:path>
              </a:pathLst>
            </a:custGeom>
            <a:solidFill>
              <a:srgbClr val="182746"/>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12" name="Google Shape;1228;p28">
              <a:extLst>
                <a:ext uri="{FF2B5EF4-FFF2-40B4-BE49-F238E27FC236}">
                  <a16:creationId xmlns:a16="http://schemas.microsoft.com/office/drawing/2014/main" id="{DC620367-B4E0-1A23-5047-E46900DABAE1}"/>
                </a:ext>
              </a:extLst>
            </p:cNvPr>
            <p:cNvSpPr/>
            <p:nvPr/>
          </p:nvSpPr>
          <p:spPr>
            <a:xfrm>
              <a:off x="7825738" y="208957"/>
              <a:ext cx="61354" cy="24977"/>
            </a:xfrm>
            <a:custGeom>
              <a:avLst/>
              <a:gdLst/>
              <a:ahLst/>
              <a:cxnLst/>
              <a:rect l="l" t="t" r="r" b="b"/>
              <a:pathLst>
                <a:path w="1324" h="539" extrusionOk="0">
                  <a:moveTo>
                    <a:pt x="666" y="1"/>
                  </a:moveTo>
                  <a:cubicBezTo>
                    <a:pt x="297" y="1"/>
                    <a:pt x="0" y="121"/>
                    <a:pt x="0" y="265"/>
                  </a:cubicBezTo>
                  <a:cubicBezTo>
                    <a:pt x="0" y="418"/>
                    <a:pt x="297" y="538"/>
                    <a:pt x="666" y="538"/>
                  </a:cubicBezTo>
                  <a:cubicBezTo>
                    <a:pt x="1035" y="538"/>
                    <a:pt x="1324" y="418"/>
                    <a:pt x="1324" y="265"/>
                  </a:cubicBezTo>
                  <a:cubicBezTo>
                    <a:pt x="1324" y="121"/>
                    <a:pt x="1035" y="1"/>
                    <a:pt x="666" y="1"/>
                  </a:cubicBezTo>
                  <a:close/>
                </a:path>
              </a:pathLst>
            </a:custGeom>
            <a:solidFill>
              <a:srgbClr val="8B8259"/>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13" name="Google Shape;1229;p28">
              <a:extLst>
                <a:ext uri="{FF2B5EF4-FFF2-40B4-BE49-F238E27FC236}">
                  <a16:creationId xmlns:a16="http://schemas.microsoft.com/office/drawing/2014/main" id="{AECF33F4-16A5-A04B-42AC-015E188E989F}"/>
                </a:ext>
              </a:extLst>
            </p:cNvPr>
            <p:cNvSpPr/>
            <p:nvPr/>
          </p:nvSpPr>
          <p:spPr>
            <a:xfrm>
              <a:off x="8262129" y="269200"/>
              <a:ext cx="29426" cy="128640"/>
            </a:xfrm>
            <a:custGeom>
              <a:avLst/>
              <a:gdLst/>
              <a:ahLst/>
              <a:cxnLst/>
              <a:rect l="l" t="t" r="r" b="b"/>
              <a:pathLst>
                <a:path w="635" h="2776" extrusionOk="0">
                  <a:moveTo>
                    <a:pt x="512" y="0"/>
                  </a:moveTo>
                  <a:cubicBezTo>
                    <a:pt x="396" y="0"/>
                    <a:pt x="1" y="1155"/>
                    <a:pt x="1" y="1155"/>
                  </a:cubicBezTo>
                  <a:lnTo>
                    <a:pt x="81" y="2776"/>
                  </a:lnTo>
                  <a:lnTo>
                    <a:pt x="634" y="2631"/>
                  </a:lnTo>
                  <a:lnTo>
                    <a:pt x="634" y="24"/>
                  </a:lnTo>
                  <a:lnTo>
                    <a:pt x="514" y="0"/>
                  </a:lnTo>
                  <a:cubicBezTo>
                    <a:pt x="513" y="0"/>
                    <a:pt x="512" y="0"/>
                    <a:pt x="512" y="0"/>
                  </a:cubicBezTo>
                  <a:close/>
                </a:path>
              </a:pathLst>
            </a:custGeom>
            <a:solidFill>
              <a:srgbClr val="8B8259"/>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14" name="Google Shape;1230;p28">
              <a:extLst>
                <a:ext uri="{FF2B5EF4-FFF2-40B4-BE49-F238E27FC236}">
                  <a16:creationId xmlns:a16="http://schemas.microsoft.com/office/drawing/2014/main" id="{86E15F6F-FC8E-57D4-F3B1-76371CFF9B8C}"/>
                </a:ext>
              </a:extLst>
            </p:cNvPr>
            <p:cNvSpPr/>
            <p:nvPr/>
          </p:nvSpPr>
          <p:spPr>
            <a:xfrm>
              <a:off x="8291510" y="-69830"/>
              <a:ext cx="936068" cy="936439"/>
            </a:xfrm>
            <a:custGeom>
              <a:avLst/>
              <a:gdLst/>
              <a:ahLst/>
              <a:cxnLst/>
              <a:rect l="l" t="t" r="r" b="b"/>
              <a:pathLst>
                <a:path w="20200" h="20208" extrusionOk="0">
                  <a:moveTo>
                    <a:pt x="0" y="0"/>
                  </a:moveTo>
                  <a:lnTo>
                    <a:pt x="0" y="20207"/>
                  </a:lnTo>
                  <a:lnTo>
                    <a:pt x="20199" y="20207"/>
                  </a:lnTo>
                  <a:lnTo>
                    <a:pt x="20199" y="8"/>
                  </a:lnTo>
                  <a:lnTo>
                    <a:pt x="10958" y="8"/>
                  </a:lnTo>
                  <a:cubicBezTo>
                    <a:pt x="10998" y="490"/>
                    <a:pt x="11199" y="955"/>
                    <a:pt x="11560" y="1276"/>
                  </a:cubicBezTo>
                  <a:cubicBezTo>
                    <a:pt x="12001" y="1677"/>
                    <a:pt x="12282" y="2255"/>
                    <a:pt x="12282" y="2896"/>
                  </a:cubicBezTo>
                  <a:cubicBezTo>
                    <a:pt x="12282" y="4093"/>
                    <a:pt x="11311" y="5071"/>
                    <a:pt x="10111" y="5071"/>
                  </a:cubicBezTo>
                  <a:cubicBezTo>
                    <a:pt x="10097" y="5071"/>
                    <a:pt x="10082" y="5070"/>
                    <a:pt x="10068" y="5070"/>
                  </a:cubicBezTo>
                  <a:cubicBezTo>
                    <a:pt x="8912" y="5054"/>
                    <a:pt x="7950" y="4092"/>
                    <a:pt x="7918" y="2936"/>
                  </a:cubicBezTo>
                  <a:cubicBezTo>
                    <a:pt x="7902" y="2295"/>
                    <a:pt x="8166" y="1717"/>
                    <a:pt x="8592" y="1316"/>
                  </a:cubicBezTo>
                  <a:cubicBezTo>
                    <a:pt x="8961" y="955"/>
                    <a:pt x="9201" y="498"/>
                    <a:pt x="924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15" name="Google Shape;1231;p28">
              <a:extLst>
                <a:ext uri="{FF2B5EF4-FFF2-40B4-BE49-F238E27FC236}">
                  <a16:creationId xmlns:a16="http://schemas.microsoft.com/office/drawing/2014/main" id="{7A803776-CC78-F6A9-1ACE-2240F703DB90}"/>
                </a:ext>
              </a:extLst>
            </p:cNvPr>
            <p:cNvSpPr/>
            <p:nvPr/>
          </p:nvSpPr>
          <p:spPr>
            <a:xfrm>
              <a:off x="9225647" y="297421"/>
              <a:ext cx="235361" cy="201903"/>
            </a:xfrm>
            <a:custGeom>
              <a:avLst/>
              <a:gdLst/>
              <a:ahLst/>
              <a:cxnLst/>
              <a:rect l="l" t="t" r="r" b="b"/>
              <a:pathLst>
                <a:path w="5079" h="4357" extrusionOk="0">
                  <a:moveTo>
                    <a:pt x="2900" y="1"/>
                  </a:moveTo>
                  <a:cubicBezTo>
                    <a:pt x="2270" y="1"/>
                    <a:pt x="1704" y="264"/>
                    <a:pt x="1308" y="675"/>
                  </a:cubicBezTo>
                  <a:cubicBezTo>
                    <a:pt x="972" y="1028"/>
                    <a:pt x="522" y="1268"/>
                    <a:pt x="41" y="1316"/>
                  </a:cubicBezTo>
                  <a:lnTo>
                    <a:pt x="1" y="1316"/>
                  </a:lnTo>
                  <a:lnTo>
                    <a:pt x="1" y="3033"/>
                  </a:lnTo>
                  <a:cubicBezTo>
                    <a:pt x="17" y="3041"/>
                    <a:pt x="25" y="3041"/>
                    <a:pt x="41" y="3041"/>
                  </a:cubicBezTo>
                  <a:cubicBezTo>
                    <a:pt x="506" y="3097"/>
                    <a:pt x="947" y="3298"/>
                    <a:pt x="1260" y="3635"/>
                  </a:cubicBezTo>
                  <a:cubicBezTo>
                    <a:pt x="1661" y="4076"/>
                    <a:pt x="2239" y="4357"/>
                    <a:pt x="2881" y="4357"/>
                  </a:cubicBezTo>
                  <a:cubicBezTo>
                    <a:pt x="4100" y="4357"/>
                    <a:pt x="5079" y="3362"/>
                    <a:pt x="5055" y="2143"/>
                  </a:cubicBezTo>
                  <a:cubicBezTo>
                    <a:pt x="5047" y="988"/>
                    <a:pt x="4084" y="17"/>
                    <a:pt x="2929" y="1"/>
                  </a:cubicBezTo>
                  <a:cubicBezTo>
                    <a:pt x="2919" y="1"/>
                    <a:pt x="2910" y="1"/>
                    <a:pt x="2900" y="1"/>
                  </a:cubicBezTo>
                  <a:close/>
                </a:path>
              </a:pathLst>
            </a:custGeom>
            <a:solidFill>
              <a:srgbClr val="C9D1E1"/>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16" name="Google Shape;1232;p28">
              <a:extLst>
                <a:ext uri="{FF2B5EF4-FFF2-40B4-BE49-F238E27FC236}">
                  <a16:creationId xmlns:a16="http://schemas.microsoft.com/office/drawing/2014/main" id="{25CF9D89-7785-DAF7-43D2-3E24072605AC}"/>
                </a:ext>
              </a:extLst>
            </p:cNvPr>
            <p:cNvSpPr/>
            <p:nvPr/>
          </p:nvSpPr>
          <p:spPr>
            <a:xfrm>
              <a:off x="8424971" y="120121"/>
              <a:ext cx="1036023" cy="746491"/>
            </a:xfrm>
            <a:custGeom>
              <a:avLst/>
              <a:gdLst/>
              <a:ahLst/>
              <a:cxnLst/>
              <a:rect l="l" t="t" r="r" b="b"/>
              <a:pathLst>
                <a:path w="22357" h="16109" extrusionOk="0">
                  <a:moveTo>
                    <a:pt x="17287" y="1"/>
                  </a:moveTo>
                  <a:lnTo>
                    <a:pt x="0" y="15867"/>
                  </a:lnTo>
                  <a:lnTo>
                    <a:pt x="441" y="16108"/>
                  </a:lnTo>
                  <a:lnTo>
                    <a:pt x="17319" y="16108"/>
                  </a:lnTo>
                  <a:lnTo>
                    <a:pt x="17319" y="6867"/>
                  </a:lnTo>
                  <a:cubicBezTo>
                    <a:pt x="17784" y="6923"/>
                    <a:pt x="18225" y="7124"/>
                    <a:pt x="18538" y="7461"/>
                  </a:cubicBezTo>
                  <a:cubicBezTo>
                    <a:pt x="18939" y="7902"/>
                    <a:pt x="19517" y="8183"/>
                    <a:pt x="20159" y="8183"/>
                  </a:cubicBezTo>
                  <a:cubicBezTo>
                    <a:pt x="21378" y="8183"/>
                    <a:pt x="22357" y="7188"/>
                    <a:pt x="22333" y="5969"/>
                  </a:cubicBezTo>
                  <a:cubicBezTo>
                    <a:pt x="22325" y="4814"/>
                    <a:pt x="21362" y="3843"/>
                    <a:pt x="20215" y="3819"/>
                  </a:cubicBezTo>
                  <a:cubicBezTo>
                    <a:pt x="20205" y="3819"/>
                    <a:pt x="20196" y="3819"/>
                    <a:pt x="20186" y="3819"/>
                  </a:cubicBezTo>
                  <a:cubicBezTo>
                    <a:pt x="19556" y="3819"/>
                    <a:pt x="18982" y="4082"/>
                    <a:pt x="18586" y="4493"/>
                  </a:cubicBezTo>
                  <a:cubicBezTo>
                    <a:pt x="18250" y="4846"/>
                    <a:pt x="17808" y="5086"/>
                    <a:pt x="17327" y="5134"/>
                  </a:cubicBezTo>
                  <a:lnTo>
                    <a:pt x="1732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17" name="Google Shape;1233;p28">
              <a:extLst>
                <a:ext uri="{FF2B5EF4-FFF2-40B4-BE49-F238E27FC236}">
                  <a16:creationId xmlns:a16="http://schemas.microsoft.com/office/drawing/2014/main" id="{58730616-6478-CF18-50A7-07C0D1C4ED83}"/>
                </a:ext>
              </a:extLst>
            </p:cNvPr>
            <p:cNvSpPr/>
            <p:nvPr/>
          </p:nvSpPr>
          <p:spPr>
            <a:xfrm>
              <a:off x="10279899" y="-361638"/>
              <a:ext cx="351721" cy="396670"/>
            </a:xfrm>
            <a:custGeom>
              <a:avLst/>
              <a:gdLst/>
              <a:ahLst/>
              <a:cxnLst/>
              <a:rect l="l" t="t" r="r" b="b"/>
              <a:pathLst>
                <a:path w="7590" h="8560" extrusionOk="0">
                  <a:moveTo>
                    <a:pt x="7589" y="0"/>
                  </a:moveTo>
                  <a:lnTo>
                    <a:pt x="1" y="7733"/>
                  </a:lnTo>
                  <a:lnTo>
                    <a:pt x="562" y="8560"/>
                  </a:lnTo>
                  <a:lnTo>
                    <a:pt x="7509" y="4364"/>
                  </a:lnTo>
                  <a:lnTo>
                    <a:pt x="7589" y="0"/>
                  </a:lnTo>
                  <a:close/>
                </a:path>
              </a:pathLst>
            </a:custGeom>
            <a:solidFill>
              <a:srgbClr val="91A1C1"/>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18" name="Google Shape;1234;p28">
              <a:extLst>
                <a:ext uri="{FF2B5EF4-FFF2-40B4-BE49-F238E27FC236}">
                  <a16:creationId xmlns:a16="http://schemas.microsoft.com/office/drawing/2014/main" id="{AD9F4890-D6B4-3F57-D72C-486D1A03B90E}"/>
                </a:ext>
              </a:extLst>
            </p:cNvPr>
            <p:cNvSpPr/>
            <p:nvPr/>
          </p:nvSpPr>
          <p:spPr>
            <a:xfrm>
              <a:off x="9494794" y="-69830"/>
              <a:ext cx="936439" cy="936439"/>
            </a:xfrm>
            <a:custGeom>
              <a:avLst/>
              <a:gdLst/>
              <a:ahLst/>
              <a:cxnLst/>
              <a:rect l="l" t="t" r="r" b="b"/>
              <a:pathLst>
                <a:path w="20208" h="20208" extrusionOk="0">
                  <a:moveTo>
                    <a:pt x="9" y="0"/>
                  </a:moveTo>
                  <a:lnTo>
                    <a:pt x="9" y="9241"/>
                  </a:lnTo>
                  <a:cubicBezTo>
                    <a:pt x="506" y="9201"/>
                    <a:pt x="963" y="8953"/>
                    <a:pt x="1316" y="8592"/>
                  </a:cubicBezTo>
                  <a:cubicBezTo>
                    <a:pt x="1711" y="8181"/>
                    <a:pt x="2278" y="7918"/>
                    <a:pt x="2908" y="7918"/>
                  </a:cubicBezTo>
                  <a:cubicBezTo>
                    <a:pt x="2918" y="7918"/>
                    <a:pt x="2927" y="7918"/>
                    <a:pt x="2937" y="7918"/>
                  </a:cubicBezTo>
                  <a:cubicBezTo>
                    <a:pt x="4084" y="7942"/>
                    <a:pt x="5046" y="8913"/>
                    <a:pt x="5062" y="10068"/>
                  </a:cubicBezTo>
                  <a:cubicBezTo>
                    <a:pt x="5086" y="11287"/>
                    <a:pt x="4100" y="12282"/>
                    <a:pt x="2888" y="12282"/>
                  </a:cubicBezTo>
                  <a:cubicBezTo>
                    <a:pt x="2239" y="12282"/>
                    <a:pt x="1669" y="12001"/>
                    <a:pt x="1268" y="11560"/>
                  </a:cubicBezTo>
                  <a:cubicBezTo>
                    <a:pt x="947" y="11199"/>
                    <a:pt x="482" y="10998"/>
                    <a:pt x="1" y="10958"/>
                  </a:cubicBezTo>
                  <a:lnTo>
                    <a:pt x="1" y="20207"/>
                  </a:lnTo>
                  <a:lnTo>
                    <a:pt x="20207" y="20207"/>
                  </a:lnTo>
                  <a:lnTo>
                    <a:pt x="20207"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19" name="Google Shape;1235;p28">
              <a:extLst>
                <a:ext uri="{FF2B5EF4-FFF2-40B4-BE49-F238E27FC236}">
                  <a16:creationId xmlns:a16="http://schemas.microsoft.com/office/drawing/2014/main" id="{816F2F2B-6D6A-BA49-767D-AC866248D7C4}"/>
                </a:ext>
              </a:extLst>
            </p:cNvPr>
            <p:cNvSpPr/>
            <p:nvPr/>
          </p:nvSpPr>
          <p:spPr>
            <a:xfrm>
              <a:off x="9861350" y="-304407"/>
              <a:ext cx="202969" cy="234619"/>
            </a:xfrm>
            <a:custGeom>
              <a:avLst/>
              <a:gdLst/>
              <a:ahLst/>
              <a:cxnLst/>
              <a:rect l="l" t="t" r="r" b="b"/>
              <a:pathLst>
                <a:path w="4380" h="5063" extrusionOk="0">
                  <a:moveTo>
                    <a:pt x="2217" y="0"/>
                  </a:moveTo>
                  <a:cubicBezTo>
                    <a:pt x="2203" y="0"/>
                    <a:pt x="2188" y="0"/>
                    <a:pt x="2174" y="1"/>
                  </a:cubicBezTo>
                  <a:cubicBezTo>
                    <a:pt x="1019" y="17"/>
                    <a:pt x="56" y="979"/>
                    <a:pt x="24" y="2135"/>
                  </a:cubicBezTo>
                  <a:cubicBezTo>
                    <a:pt x="0" y="2776"/>
                    <a:pt x="273" y="3354"/>
                    <a:pt x="698" y="3755"/>
                  </a:cubicBezTo>
                  <a:cubicBezTo>
                    <a:pt x="1067" y="4108"/>
                    <a:pt x="1308" y="4557"/>
                    <a:pt x="1348" y="5062"/>
                  </a:cubicBezTo>
                  <a:lnTo>
                    <a:pt x="3064" y="5062"/>
                  </a:lnTo>
                  <a:cubicBezTo>
                    <a:pt x="3096" y="4581"/>
                    <a:pt x="3297" y="4116"/>
                    <a:pt x="3658" y="3795"/>
                  </a:cubicBezTo>
                  <a:cubicBezTo>
                    <a:pt x="4099" y="3394"/>
                    <a:pt x="4380" y="2816"/>
                    <a:pt x="4380" y="2175"/>
                  </a:cubicBezTo>
                  <a:cubicBezTo>
                    <a:pt x="4380" y="978"/>
                    <a:pt x="3409" y="0"/>
                    <a:pt x="2217" y="0"/>
                  </a:cubicBezTo>
                  <a:close/>
                </a:path>
              </a:pathLst>
            </a:custGeom>
            <a:solidFill>
              <a:schemeClr val="accent5">
                <a:lumMod val="75000"/>
              </a:schemeClr>
            </a:solidFill>
            <a:ln w="9525" cap="flat" cmpd="sng">
              <a:solidFill>
                <a:srgbClr val="02819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20" name="Google Shape;1236;p28">
              <a:extLst>
                <a:ext uri="{FF2B5EF4-FFF2-40B4-BE49-F238E27FC236}">
                  <a16:creationId xmlns:a16="http://schemas.microsoft.com/office/drawing/2014/main" id="{A9650B96-9116-DE15-90B8-C257EFDCC014}"/>
                </a:ext>
              </a:extLst>
            </p:cNvPr>
            <p:cNvSpPr/>
            <p:nvPr/>
          </p:nvSpPr>
          <p:spPr>
            <a:xfrm>
              <a:off x="9494794" y="117897"/>
              <a:ext cx="936439" cy="747974"/>
            </a:xfrm>
            <a:custGeom>
              <a:avLst/>
              <a:gdLst/>
              <a:ahLst/>
              <a:cxnLst/>
              <a:rect l="l" t="t" r="r" b="b"/>
              <a:pathLst>
                <a:path w="20208" h="16141" extrusionOk="0">
                  <a:moveTo>
                    <a:pt x="9" y="0"/>
                  </a:moveTo>
                  <a:lnTo>
                    <a:pt x="9" y="5182"/>
                  </a:lnTo>
                  <a:cubicBezTo>
                    <a:pt x="506" y="5142"/>
                    <a:pt x="963" y="4894"/>
                    <a:pt x="1316" y="4533"/>
                  </a:cubicBezTo>
                  <a:cubicBezTo>
                    <a:pt x="1711" y="4114"/>
                    <a:pt x="2277" y="3859"/>
                    <a:pt x="2907" y="3859"/>
                  </a:cubicBezTo>
                  <a:cubicBezTo>
                    <a:pt x="2917" y="3859"/>
                    <a:pt x="2927" y="3859"/>
                    <a:pt x="2937" y="3859"/>
                  </a:cubicBezTo>
                  <a:cubicBezTo>
                    <a:pt x="4084" y="3875"/>
                    <a:pt x="5046" y="4854"/>
                    <a:pt x="5062" y="6009"/>
                  </a:cubicBezTo>
                  <a:cubicBezTo>
                    <a:pt x="5086" y="7228"/>
                    <a:pt x="4100" y="8223"/>
                    <a:pt x="2888" y="8223"/>
                  </a:cubicBezTo>
                  <a:cubicBezTo>
                    <a:pt x="2239" y="8223"/>
                    <a:pt x="1669" y="7942"/>
                    <a:pt x="1268" y="7501"/>
                  </a:cubicBezTo>
                  <a:cubicBezTo>
                    <a:pt x="947" y="7140"/>
                    <a:pt x="482" y="6939"/>
                    <a:pt x="1" y="6899"/>
                  </a:cubicBezTo>
                  <a:lnTo>
                    <a:pt x="1" y="16140"/>
                  </a:lnTo>
                  <a:lnTo>
                    <a:pt x="20207" y="16140"/>
                  </a:lnTo>
                  <a:lnTo>
                    <a:pt x="20207" y="7076"/>
                  </a:lnTo>
                  <a:lnTo>
                    <a:pt x="12867"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21" name="Google Shape;1237;p28">
              <a:extLst>
                <a:ext uri="{FF2B5EF4-FFF2-40B4-BE49-F238E27FC236}">
                  <a16:creationId xmlns:a16="http://schemas.microsoft.com/office/drawing/2014/main" id="{A581A964-2E8B-9FC2-7FFC-A81D322F1D15}"/>
                </a:ext>
              </a:extLst>
            </p:cNvPr>
            <p:cNvSpPr/>
            <p:nvPr/>
          </p:nvSpPr>
          <p:spPr>
            <a:xfrm>
              <a:off x="10546081" y="-554091"/>
              <a:ext cx="231561" cy="256724"/>
            </a:xfrm>
            <a:custGeom>
              <a:avLst/>
              <a:gdLst/>
              <a:ahLst/>
              <a:cxnLst/>
              <a:rect l="l" t="t" r="r" b="b"/>
              <a:pathLst>
                <a:path w="4997" h="5540" extrusionOk="0">
                  <a:moveTo>
                    <a:pt x="1158" y="1"/>
                  </a:moveTo>
                  <a:cubicBezTo>
                    <a:pt x="50" y="1"/>
                    <a:pt x="297" y="624"/>
                    <a:pt x="297" y="624"/>
                  </a:cubicBezTo>
                  <a:cubicBezTo>
                    <a:pt x="297" y="624"/>
                    <a:pt x="297" y="624"/>
                    <a:pt x="297" y="624"/>
                  </a:cubicBezTo>
                  <a:cubicBezTo>
                    <a:pt x="288" y="624"/>
                    <a:pt x="81" y="632"/>
                    <a:pt x="128" y="1346"/>
                  </a:cubicBezTo>
                  <a:cubicBezTo>
                    <a:pt x="153" y="1683"/>
                    <a:pt x="0" y="4153"/>
                    <a:pt x="177" y="4755"/>
                  </a:cubicBezTo>
                  <a:cubicBezTo>
                    <a:pt x="344" y="5297"/>
                    <a:pt x="1284" y="5540"/>
                    <a:pt x="2287" y="5540"/>
                  </a:cubicBezTo>
                  <a:cubicBezTo>
                    <a:pt x="3588" y="5540"/>
                    <a:pt x="4996" y="5131"/>
                    <a:pt x="4974" y="4434"/>
                  </a:cubicBezTo>
                  <a:cubicBezTo>
                    <a:pt x="4941" y="3199"/>
                    <a:pt x="2920" y="135"/>
                    <a:pt x="1460" y="14"/>
                  </a:cubicBezTo>
                  <a:cubicBezTo>
                    <a:pt x="1349" y="5"/>
                    <a:pt x="1249" y="1"/>
                    <a:pt x="1158" y="1"/>
                  </a:cubicBezTo>
                  <a:close/>
                </a:path>
              </a:pathLst>
            </a:custGeom>
            <a:solidFill>
              <a:srgbClr val="182746"/>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22" name="Google Shape;1238;p28">
              <a:extLst>
                <a:ext uri="{FF2B5EF4-FFF2-40B4-BE49-F238E27FC236}">
                  <a16:creationId xmlns:a16="http://schemas.microsoft.com/office/drawing/2014/main" id="{00CDCB34-61AB-E4A0-DBE4-2AC5EA3D3A5B}"/>
                </a:ext>
              </a:extLst>
            </p:cNvPr>
            <p:cNvSpPr/>
            <p:nvPr/>
          </p:nvSpPr>
          <p:spPr>
            <a:xfrm>
              <a:off x="10464660" y="815279"/>
              <a:ext cx="107694" cy="50603"/>
            </a:xfrm>
            <a:custGeom>
              <a:avLst/>
              <a:gdLst/>
              <a:ahLst/>
              <a:cxnLst/>
              <a:rect l="l" t="t" r="r" b="b"/>
              <a:pathLst>
                <a:path w="2324" h="1092" extrusionOk="0">
                  <a:moveTo>
                    <a:pt x="1163" y="0"/>
                  </a:moveTo>
                  <a:lnTo>
                    <a:pt x="835" y="489"/>
                  </a:lnTo>
                  <a:cubicBezTo>
                    <a:pt x="835" y="489"/>
                    <a:pt x="843" y="634"/>
                    <a:pt x="650" y="706"/>
                  </a:cubicBezTo>
                  <a:lnTo>
                    <a:pt x="105" y="907"/>
                  </a:lnTo>
                  <a:cubicBezTo>
                    <a:pt x="40" y="923"/>
                    <a:pt x="0" y="987"/>
                    <a:pt x="0" y="1051"/>
                  </a:cubicBezTo>
                  <a:lnTo>
                    <a:pt x="0" y="1091"/>
                  </a:lnTo>
                  <a:lnTo>
                    <a:pt x="1990" y="1091"/>
                  </a:lnTo>
                  <a:cubicBezTo>
                    <a:pt x="1999" y="1091"/>
                    <a:pt x="2010" y="1091"/>
                    <a:pt x="2020" y="1091"/>
                  </a:cubicBezTo>
                  <a:cubicBezTo>
                    <a:pt x="2154" y="1091"/>
                    <a:pt x="2324" y="1070"/>
                    <a:pt x="2287" y="489"/>
                  </a:cubicBezTo>
                  <a:lnTo>
                    <a:pt x="1163" y="0"/>
                  </a:lnTo>
                  <a:close/>
                </a:path>
              </a:pathLst>
            </a:custGeom>
            <a:solidFill>
              <a:srgbClr val="182746"/>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23" name="Google Shape;1239;p28">
              <a:extLst>
                <a:ext uri="{FF2B5EF4-FFF2-40B4-BE49-F238E27FC236}">
                  <a16:creationId xmlns:a16="http://schemas.microsoft.com/office/drawing/2014/main" id="{61B4B9EF-9ACD-C88F-5B67-E5AC8E4834F4}"/>
                </a:ext>
              </a:extLst>
            </p:cNvPr>
            <p:cNvSpPr/>
            <p:nvPr/>
          </p:nvSpPr>
          <p:spPr>
            <a:xfrm>
              <a:off x="10925612" y="785899"/>
              <a:ext cx="94812" cy="79983"/>
            </a:xfrm>
            <a:custGeom>
              <a:avLst/>
              <a:gdLst/>
              <a:ahLst/>
              <a:cxnLst/>
              <a:rect l="l" t="t" r="r" b="b"/>
              <a:pathLst>
                <a:path w="2046" h="1726" extrusionOk="0">
                  <a:moveTo>
                    <a:pt x="1685" y="0"/>
                  </a:moveTo>
                  <a:lnTo>
                    <a:pt x="474" y="185"/>
                  </a:lnTo>
                  <a:lnTo>
                    <a:pt x="449" y="779"/>
                  </a:lnTo>
                  <a:cubicBezTo>
                    <a:pt x="449" y="779"/>
                    <a:pt x="538" y="883"/>
                    <a:pt x="409" y="1043"/>
                  </a:cubicBezTo>
                  <a:lnTo>
                    <a:pt x="48" y="1509"/>
                  </a:lnTo>
                  <a:cubicBezTo>
                    <a:pt x="8" y="1557"/>
                    <a:pt x="0" y="1629"/>
                    <a:pt x="40" y="1685"/>
                  </a:cubicBezTo>
                  <a:lnTo>
                    <a:pt x="64" y="1725"/>
                  </a:lnTo>
                  <a:lnTo>
                    <a:pt x="1749" y="674"/>
                  </a:lnTo>
                  <a:cubicBezTo>
                    <a:pt x="1877" y="594"/>
                    <a:pt x="2046" y="514"/>
                    <a:pt x="1685" y="0"/>
                  </a:cubicBezTo>
                  <a:close/>
                </a:path>
              </a:pathLst>
            </a:custGeom>
            <a:solidFill>
              <a:srgbClr val="182746"/>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24" name="Google Shape;1240;p28">
              <a:extLst>
                <a:ext uri="{FF2B5EF4-FFF2-40B4-BE49-F238E27FC236}">
                  <a16:creationId xmlns:a16="http://schemas.microsoft.com/office/drawing/2014/main" id="{0931CBEF-9A6E-571E-8ACD-0939A72CD41F}"/>
                </a:ext>
              </a:extLst>
            </p:cNvPr>
            <p:cNvSpPr/>
            <p:nvPr/>
          </p:nvSpPr>
          <p:spPr>
            <a:xfrm>
              <a:off x="10559056" y="-363120"/>
              <a:ext cx="268077" cy="407097"/>
            </a:xfrm>
            <a:custGeom>
              <a:avLst/>
              <a:gdLst/>
              <a:ahLst/>
              <a:cxnLst/>
              <a:rect l="l" t="t" r="r" b="b"/>
              <a:pathLst>
                <a:path w="5785" h="8785" extrusionOk="0">
                  <a:moveTo>
                    <a:pt x="1605" y="0"/>
                  </a:moveTo>
                  <a:lnTo>
                    <a:pt x="843" y="754"/>
                  </a:lnTo>
                  <a:lnTo>
                    <a:pt x="1" y="7332"/>
                  </a:lnTo>
                  <a:lnTo>
                    <a:pt x="1044" y="8784"/>
                  </a:lnTo>
                  <a:lnTo>
                    <a:pt x="5785" y="6450"/>
                  </a:lnTo>
                  <a:lnTo>
                    <a:pt x="4613" y="1565"/>
                  </a:lnTo>
                  <a:lnTo>
                    <a:pt x="1605" y="0"/>
                  </a:lnTo>
                  <a:close/>
                </a:path>
              </a:pathLst>
            </a:custGeom>
            <a:solidFill>
              <a:srgbClr val="91A1C1"/>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25" name="Google Shape;1241;p28">
              <a:extLst>
                <a:ext uri="{FF2B5EF4-FFF2-40B4-BE49-F238E27FC236}">
                  <a16:creationId xmlns:a16="http://schemas.microsoft.com/office/drawing/2014/main" id="{4658FA6A-F88F-AB61-8C2A-461E7F3620CB}"/>
                </a:ext>
              </a:extLst>
            </p:cNvPr>
            <p:cNvSpPr/>
            <p:nvPr/>
          </p:nvSpPr>
          <p:spPr>
            <a:xfrm>
              <a:off x="10646038" y="-52359"/>
              <a:ext cx="361776" cy="867670"/>
            </a:xfrm>
            <a:custGeom>
              <a:avLst/>
              <a:gdLst/>
              <a:ahLst/>
              <a:cxnLst/>
              <a:rect l="l" t="t" r="r" b="b"/>
              <a:pathLst>
                <a:path w="7807" h="18724" extrusionOk="0">
                  <a:moveTo>
                    <a:pt x="3851" y="0"/>
                  </a:moveTo>
                  <a:lnTo>
                    <a:pt x="1" y="626"/>
                  </a:lnTo>
                  <a:lnTo>
                    <a:pt x="209" y="8937"/>
                  </a:lnTo>
                  <a:lnTo>
                    <a:pt x="6426" y="18723"/>
                  </a:lnTo>
                  <a:lnTo>
                    <a:pt x="7806" y="17969"/>
                  </a:lnTo>
                  <a:lnTo>
                    <a:pt x="3739" y="8937"/>
                  </a:lnTo>
                  <a:lnTo>
                    <a:pt x="3851" y="0"/>
                  </a:lnTo>
                  <a:close/>
                </a:path>
              </a:pathLst>
            </a:custGeom>
            <a:solidFill>
              <a:schemeClr val="tx2">
                <a:lumMod val="5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26" name="Google Shape;1242;p28">
              <a:extLst>
                <a:ext uri="{FF2B5EF4-FFF2-40B4-BE49-F238E27FC236}">
                  <a16:creationId xmlns:a16="http://schemas.microsoft.com/office/drawing/2014/main" id="{66178954-DACC-8C6D-DFD5-1E0AA1A268BF}"/>
                </a:ext>
              </a:extLst>
            </p:cNvPr>
            <p:cNvSpPr/>
            <p:nvPr/>
          </p:nvSpPr>
          <p:spPr>
            <a:xfrm>
              <a:off x="10503308" y="-23350"/>
              <a:ext cx="246112" cy="861322"/>
            </a:xfrm>
            <a:custGeom>
              <a:avLst/>
              <a:gdLst/>
              <a:ahLst/>
              <a:cxnLst/>
              <a:rect l="l" t="t" r="r" b="b"/>
              <a:pathLst>
                <a:path w="5311" h="18587" extrusionOk="0">
                  <a:moveTo>
                    <a:pt x="1781" y="0"/>
                  </a:moveTo>
                  <a:lnTo>
                    <a:pt x="1003" y="7412"/>
                  </a:lnTo>
                  <a:lnTo>
                    <a:pt x="1" y="18586"/>
                  </a:lnTo>
                  <a:lnTo>
                    <a:pt x="1453" y="18586"/>
                  </a:lnTo>
                  <a:lnTo>
                    <a:pt x="4292" y="8672"/>
                  </a:lnTo>
                  <a:lnTo>
                    <a:pt x="5311" y="112"/>
                  </a:lnTo>
                  <a:lnTo>
                    <a:pt x="1781" y="0"/>
                  </a:lnTo>
                  <a:close/>
                </a:path>
              </a:pathLst>
            </a:custGeom>
            <a:solidFill>
              <a:schemeClr val="tx2">
                <a:lumMod val="5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27" name="Google Shape;1243;p28">
              <a:extLst>
                <a:ext uri="{FF2B5EF4-FFF2-40B4-BE49-F238E27FC236}">
                  <a16:creationId xmlns:a16="http://schemas.microsoft.com/office/drawing/2014/main" id="{47683EB6-F23E-88D6-C000-0CBA13C6E07A}"/>
                </a:ext>
              </a:extLst>
            </p:cNvPr>
            <p:cNvSpPr/>
            <p:nvPr/>
          </p:nvSpPr>
          <p:spPr>
            <a:xfrm>
              <a:off x="10559427" y="-513682"/>
              <a:ext cx="123867" cy="132393"/>
            </a:xfrm>
            <a:custGeom>
              <a:avLst/>
              <a:gdLst/>
              <a:ahLst/>
              <a:cxnLst/>
              <a:rect l="l" t="t" r="r" b="b"/>
              <a:pathLst>
                <a:path w="2673" h="2857" extrusionOk="0">
                  <a:moveTo>
                    <a:pt x="129" y="1"/>
                  </a:moveTo>
                  <a:cubicBezTo>
                    <a:pt x="129" y="1"/>
                    <a:pt x="242" y="690"/>
                    <a:pt x="113" y="1452"/>
                  </a:cubicBezTo>
                  <a:cubicBezTo>
                    <a:pt x="1" y="2126"/>
                    <a:pt x="514" y="2848"/>
                    <a:pt x="907" y="2856"/>
                  </a:cubicBezTo>
                  <a:cubicBezTo>
                    <a:pt x="918" y="2857"/>
                    <a:pt x="929" y="2857"/>
                    <a:pt x="939" y="2857"/>
                  </a:cubicBezTo>
                  <a:cubicBezTo>
                    <a:pt x="1467" y="2857"/>
                    <a:pt x="2210" y="2473"/>
                    <a:pt x="2359" y="1789"/>
                  </a:cubicBezTo>
                  <a:cubicBezTo>
                    <a:pt x="2359" y="1789"/>
                    <a:pt x="2672" y="1749"/>
                    <a:pt x="2672" y="1268"/>
                  </a:cubicBezTo>
                  <a:cubicBezTo>
                    <a:pt x="2672" y="1080"/>
                    <a:pt x="2565" y="965"/>
                    <a:pt x="2440" y="965"/>
                  </a:cubicBezTo>
                  <a:cubicBezTo>
                    <a:pt x="2362" y="965"/>
                    <a:pt x="2277" y="1009"/>
                    <a:pt x="2207" y="1108"/>
                  </a:cubicBezTo>
                  <a:cubicBezTo>
                    <a:pt x="2207" y="1108"/>
                    <a:pt x="2060" y="316"/>
                    <a:pt x="1669" y="316"/>
                  </a:cubicBezTo>
                  <a:cubicBezTo>
                    <a:pt x="1651" y="316"/>
                    <a:pt x="1632" y="318"/>
                    <a:pt x="1613" y="321"/>
                  </a:cubicBezTo>
                  <a:cubicBezTo>
                    <a:pt x="1421" y="355"/>
                    <a:pt x="1254" y="369"/>
                    <a:pt x="1108" y="369"/>
                  </a:cubicBezTo>
                  <a:cubicBezTo>
                    <a:pt x="455" y="369"/>
                    <a:pt x="228" y="86"/>
                    <a:pt x="129" y="1"/>
                  </a:cubicBezTo>
                  <a:close/>
                </a:path>
              </a:pathLst>
            </a:custGeom>
            <a:solidFill>
              <a:srgbClr val="8B8259"/>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28" name="Google Shape;1244;p28">
              <a:extLst>
                <a:ext uri="{FF2B5EF4-FFF2-40B4-BE49-F238E27FC236}">
                  <a16:creationId xmlns:a16="http://schemas.microsoft.com/office/drawing/2014/main" id="{592887C5-3BA7-37DD-A06C-72AD6D099EE2}"/>
                </a:ext>
              </a:extLst>
            </p:cNvPr>
            <p:cNvSpPr/>
            <p:nvPr/>
          </p:nvSpPr>
          <p:spPr>
            <a:xfrm>
              <a:off x="10624860" y="-431519"/>
              <a:ext cx="62883" cy="72522"/>
            </a:xfrm>
            <a:custGeom>
              <a:avLst/>
              <a:gdLst/>
              <a:ahLst/>
              <a:cxnLst/>
              <a:rect l="l" t="t" r="r" b="b"/>
              <a:pathLst>
                <a:path w="1357" h="1565" extrusionOk="0">
                  <a:moveTo>
                    <a:pt x="947" y="0"/>
                  </a:moveTo>
                  <a:lnTo>
                    <a:pt x="1" y="578"/>
                  </a:lnTo>
                  <a:lnTo>
                    <a:pt x="153" y="1565"/>
                  </a:lnTo>
                  <a:lnTo>
                    <a:pt x="1356" y="1476"/>
                  </a:lnTo>
                  <a:lnTo>
                    <a:pt x="947" y="0"/>
                  </a:lnTo>
                  <a:close/>
                </a:path>
              </a:pathLst>
            </a:custGeom>
            <a:solidFill>
              <a:srgbClr val="8B8259"/>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29" name="Google Shape;1245;p28">
              <a:extLst>
                <a:ext uri="{FF2B5EF4-FFF2-40B4-BE49-F238E27FC236}">
                  <a16:creationId xmlns:a16="http://schemas.microsoft.com/office/drawing/2014/main" id="{75C233FD-FFC5-7C6A-7F76-D300E4D999B9}"/>
                </a:ext>
              </a:extLst>
            </p:cNvPr>
            <p:cNvSpPr/>
            <p:nvPr/>
          </p:nvSpPr>
          <p:spPr>
            <a:xfrm>
              <a:off x="10560539" y="-531106"/>
              <a:ext cx="118260" cy="68769"/>
            </a:xfrm>
            <a:custGeom>
              <a:avLst/>
              <a:gdLst/>
              <a:ahLst/>
              <a:cxnLst/>
              <a:rect l="l" t="t" r="r" b="b"/>
              <a:pathLst>
                <a:path w="2552" h="1484" extrusionOk="0">
                  <a:moveTo>
                    <a:pt x="825" y="1"/>
                  </a:moveTo>
                  <a:cubicBezTo>
                    <a:pt x="369" y="1"/>
                    <a:pt x="0" y="137"/>
                    <a:pt x="105" y="377"/>
                  </a:cubicBezTo>
                  <a:cubicBezTo>
                    <a:pt x="306" y="842"/>
                    <a:pt x="1228" y="938"/>
                    <a:pt x="1653" y="978"/>
                  </a:cubicBezTo>
                  <a:cubicBezTo>
                    <a:pt x="2071" y="1010"/>
                    <a:pt x="2183" y="1484"/>
                    <a:pt x="2183" y="1484"/>
                  </a:cubicBezTo>
                  <a:cubicBezTo>
                    <a:pt x="2183" y="1484"/>
                    <a:pt x="2552" y="882"/>
                    <a:pt x="1990" y="360"/>
                  </a:cubicBezTo>
                  <a:cubicBezTo>
                    <a:pt x="1723" y="113"/>
                    <a:pt x="1239" y="1"/>
                    <a:pt x="825" y="1"/>
                  </a:cubicBezTo>
                  <a:close/>
                </a:path>
              </a:pathLst>
            </a:custGeom>
            <a:solidFill>
              <a:srgbClr val="182746"/>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30" name="Google Shape;1246;p28">
              <a:extLst>
                <a:ext uri="{FF2B5EF4-FFF2-40B4-BE49-F238E27FC236}">
                  <a16:creationId xmlns:a16="http://schemas.microsoft.com/office/drawing/2014/main" id="{9433928E-D077-9641-2E8D-6EC3033E9E37}"/>
                </a:ext>
              </a:extLst>
            </p:cNvPr>
            <p:cNvSpPr/>
            <p:nvPr/>
          </p:nvSpPr>
          <p:spPr>
            <a:xfrm>
              <a:off x="10631580" y="-363120"/>
              <a:ext cx="56164" cy="58388"/>
            </a:xfrm>
            <a:custGeom>
              <a:avLst/>
              <a:gdLst/>
              <a:ahLst/>
              <a:cxnLst/>
              <a:rect l="l" t="t" r="r" b="b"/>
              <a:pathLst>
                <a:path w="1212" h="1260" extrusionOk="0">
                  <a:moveTo>
                    <a:pt x="1211" y="0"/>
                  </a:moveTo>
                  <a:lnTo>
                    <a:pt x="0" y="24"/>
                  </a:lnTo>
                  <a:cubicBezTo>
                    <a:pt x="0" y="24"/>
                    <a:pt x="128" y="1091"/>
                    <a:pt x="289" y="1212"/>
                  </a:cubicBezTo>
                  <a:cubicBezTo>
                    <a:pt x="331" y="1245"/>
                    <a:pt x="374" y="1260"/>
                    <a:pt x="417" y="1260"/>
                  </a:cubicBezTo>
                  <a:cubicBezTo>
                    <a:pt x="813" y="1260"/>
                    <a:pt x="1211" y="0"/>
                    <a:pt x="1211" y="0"/>
                  </a:cubicBezTo>
                  <a:close/>
                </a:path>
              </a:pathLst>
            </a:custGeom>
            <a:solidFill>
              <a:srgbClr val="8B8259"/>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31" name="Google Shape;1247;p28">
              <a:extLst>
                <a:ext uri="{FF2B5EF4-FFF2-40B4-BE49-F238E27FC236}">
                  <a16:creationId xmlns:a16="http://schemas.microsoft.com/office/drawing/2014/main" id="{2CB4380A-31E3-DAC5-25F8-9AA620160F1D}"/>
                </a:ext>
              </a:extLst>
            </p:cNvPr>
            <p:cNvSpPr/>
            <p:nvPr/>
          </p:nvSpPr>
          <p:spPr>
            <a:xfrm>
              <a:off x="10554237" y="-193606"/>
              <a:ext cx="291849" cy="228642"/>
            </a:xfrm>
            <a:custGeom>
              <a:avLst/>
              <a:gdLst/>
              <a:ahLst/>
              <a:cxnLst/>
              <a:rect l="l" t="t" r="r" b="b"/>
              <a:pathLst>
                <a:path w="6298" h="4934" extrusionOk="0">
                  <a:moveTo>
                    <a:pt x="562" y="0"/>
                  </a:moveTo>
                  <a:lnTo>
                    <a:pt x="1" y="4436"/>
                  </a:lnTo>
                  <a:cubicBezTo>
                    <a:pt x="1" y="4717"/>
                    <a:pt x="225" y="4934"/>
                    <a:pt x="506" y="4934"/>
                  </a:cubicBezTo>
                  <a:lnTo>
                    <a:pt x="5816" y="4934"/>
                  </a:lnTo>
                  <a:cubicBezTo>
                    <a:pt x="6089" y="4934"/>
                    <a:pt x="6298" y="4693"/>
                    <a:pt x="6258" y="4428"/>
                  </a:cubicBezTo>
                  <a:lnTo>
                    <a:pt x="5471" y="1059"/>
                  </a:lnTo>
                  <a:cubicBezTo>
                    <a:pt x="5471" y="1059"/>
                    <a:pt x="4757" y="546"/>
                    <a:pt x="4565" y="514"/>
                  </a:cubicBezTo>
                  <a:lnTo>
                    <a:pt x="562" y="0"/>
                  </a:lnTo>
                  <a:close/>
                </a:path>
              </a:pathLst>
            </a:custGeom>
            <a:solidFill>
              <a:srgbClr val="91A1C1"/>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32" name="Google Shape;1248;p28">
              <a:extLst>
                <a:ext uri="{FF2B5EF4-FFF2-40B4-BE49-F238E27FC236}">
                  <a16:creationId xmlns:a16="http://schemas.microsoft.com/office/drawing/2014/main" id="{BF3CBCAE-AEDC-D997-E226-0ADAC123832F}"/>
                </a:ext>
              </a:extLst>
            </p:cNvPr>
            <p:cNvSpPr/>
            <p:nvPr/>
          </p:nvSpPr>
          <p:spPr>
            <a:xfrm>
              <a:off x="10654611" y="130919"/>
              <a:ext cx="289254" cy="684766"/>
            </a:xfrm>
            <a:custGeom>
              <a:avLst/>
              <a:gdLst/>
              <a:ahLst/>
              <a:cxnLst/>
              <a:rect l="l" t="t" r="r" b="b"/>
              <a:pathLst>
                <a:path w="6242" h="14777" fill="none" extrusionOk="0">
                  <a:moveTo>
                    <a:pt x="0" y="0"/>
                  </a:moveTo>
                  <a:lnTo>
                    <a:pt x="24" y="4292"/>
                  </a:lnTo>
                  <a:cubicBezTo>
                    <a:pt x="24" y="4749"/>
                    <a:pt x="137" y="5206"/>
                    <a:pt x="345" y="5615"/>
                  </a:cubicBezTo>
                  <a:lnTo>
                    <a:pt x="6241" y="14776"/>
                  </a:lnTo>
                </a:path>
              </a:pathLst>
            </a:custGeom>
            <a:noFill/>
            <a:ln w="600" cap="rnd" cmpd="sng">
              <a:solidFill>
                <a:srgbClr val="182746"/>
              </a:solidFill>
              <a:prstDash val="solid"/>
              <a:miter lim="8021"/>
              <a:headEnd type="none" w="sm" len="sm"/>
              <a:tailEnd type="none" w="sm" len="sm"/>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33" name="Google Shape;1249;p28">
              <a:extLst>
                <a:ext uri="{FF2B5EF4-FFF2-40B4-BE49-F238E27FC236}">
                  <a16:creationId xmlns:a16="http://schemas.microsoft.com/office/drawing/2014/main" id="{4AA2DC10-B140-175C-4C49-0759A3A065D1}"/>
                </a:ext>
              </a:extLst>
            </p:cNvPr>
            <p:cNvSpPr/>
            <p:nvPr/>
          </p:nvSpPr>
          <p:spPr>
            <a:xfrm>
              <a:off x="10445336" y="-363120"/>
              <a:ext cx="331238" cy="427533"/>
            </a:xfrm>
            <a:custGeom>
              <a:avLst/>
              <a:gdLst/>
              <a:ahLst/>
              <a:cxnLst/>
              <a:rect l="l" t="t" r="r" b="b"/>
              <a:pathLst>
                <a:path w="7148" h="9226" extrusionOk="0">
                  <a:moveTo>
                    <a:pt x="5214" y="0"/>
                  </a:moveTo>
                  <a:lnTo>
                    <a:pt x="4332" y="2399"/>
                  </a:lnTo>
                  <a:lnTo>
                    <a:pt x="3289" y="5222"/>
                  </a:lnTo>
                  <a:lnTo>
                    <a:pt x="8" y="8022"/>
                  </a:lnTo>
                  <a:lnTo>
                    <a:pt x="0" y="8022"/>
                  </a:lnTo>
                  <a:lnTo>
                    <a:pt x="0" y="9225"/>
                  </a:lnTo>
                  <a:lnTo>
                    <a:pt x="5479" y="6642"/>
                  </a:lnTo>
                  <a:lnTo>
                    <a:pt x="7148" y="1990"/>
                  </a:lnTo>
                  <a:cubicBezTo>
                    <a:pt x="7148" y="1990"/>
                    <a:pt x="7123" y="923"/>
                    <a:pt x="5656" y="209"/>
                  </a:cubicBezTo>
                  <a:lnTo>
                    <a:pt x="5214" y="0"/>
                  </a:lnTo>
                  <a:close/>
                </a:path>
              </a:pathLst>
            </a:custGeom>
            <a:solidFill>
              <a:srgbClr val="91A1C1"/>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34" name="Google Shape;1250;p28">
              <a:extLst>
                <a:ext uri="{FF2B5EF4-FFF2-40B4-BE49-F238E27FC236}">
                  <a16:creationId xmlns:a16="http://schemas.microsoft.com/office/drawing/2014/main" id="{CBBD6A81-4631-6A04-EECD-D8BF3057288E}"/>
                </a:ext>
              </a:extLst>
            </p:cNvPr>
            <p:cNvSpPr/>
            <p:nvPr/>
          </p:nvSpPr>
          <p:spPr>
            <a:xfrm>
              <a:off x="10351264" y="8625"/>
              <a:ext cx="94487" cy="87768"/>
            </a:xfrm>
            <a:custGeom>
              <a:avLst/>
              <a:gdLst/>
              <a:ahLst/>
              <a:cxnLst/>
              <a:rect l="l" t="t" r="r" b="b"/>
              <a:pathLst>
                <a:path w="2039" h="1894" extrusionOk="0">
                  <a:moveTo>
                    <a:pt x="2038" y="0"/>
                  </a:moveTo>
                  <a:lnTo>
                    <a:pt x="1092" y="64"/>
                  </a:lnTo>
                  <a:lnTo>
                    <a:pt x="1" y="1685"/>
                  </a:lnTo>
                  <a:lnTo>
                    <a:pt x="450" y="1893"/>
                  </a:lnTo>
                  <a:lnTo>
                    <a:pt x="1356" y="1203"/>
                  </a:lnTo>
                  <a:lnTo>
                    <a:pt x="2038" y="1203"/>
                  </a:lnTo>
                  <a:lnTo>
                    <a:pt x="2038" y="0"/>
                  </a:lnTo>
                  <a:close/>
                </a:path>
              </a:pathLst>
            </a:custGeom>
            <a:solidFill>
              <a:srgbClr val="8B8259"/>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35" name="Google Shape;1251;p28">
              <a:extLst>
                <a:ext uri="{FF2B5EF4-FFF2-40B4-BE49-F238E27FC236}">
                  <a16:creationId xmlns:a16="http://schemas.microsoft.com/office/drawing/2014/main" id="{AD1DAD65-9238-4B2D-6EDE-6EF4DB86A63A}"/>
                </a:ext>
              </a:extLst>
            </p:cNvPr>
            <p:cNvSpPr/>
            <p:nvPr/>
          </p:nvSpPr>
          <p:spPr>
            <a:xfrm>
              <a:off x="10445707" y="-214830"/>
              <a:ext cx="303712" cy="279245"/>
            </a:xfrm>
            <a:custGeom>
              <a:avLst/>
              <a:gdLst/>
              <a:ahLst/>
              <a:cxnLst/>
              <a:rect l="l" t="t" r="r" b="b"/>
              <a:pathLst>
                <a:path w="6554" h="6026" fill="none" extrusionOk="0">
                  <a:moveTo>
                    <a:pt x="0" y="6025"/>
                  </a:moveTo>
                  <a:lnTo>
                    <a:pt x="4492" y="3908"/>
                  </a:lnTo>
                  <a:cubicBezTo>
                    <a:pt x="5030" y="3659"/>
                    <a:pt x="5447" y="3194"/>
                    <a:pt x="5648" y="2624"/>
                  </a:cubicBezTo>
                  <a:lnTo>
                    <a:pt x="6554" y="1"/>
                  </a:lnTo>
                </a:path>
              </a:pathLst>
            </a:custGeom>
            <a:noFill/>
            <a:ln w="600" cap="rnd" cmpd="sng">
              <a:solidFill>
                <a:srgbClr val="182746"/>
              </a:solidFill>
              <a:prstDash val="solid"/>
              <a:miter lim="8021"/>
              <a:headEnd type="none" w="sm" len="sm"/>
              <a:tailEnd type="none" w="sm" len="sm"/>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36" name="Google Shape;1252;p28">
              <a:extLst>
                <a:ext uri="{FF2B5EF4-FFF2-40B4-BE49-F238E27FC236}">
                  <a16:creationId xmlns:a16="http://schemas.microsoft.com/office/drawing/2014/main" id="{5F7313A6-616E-97F6-52F9-FEBCFD62E84E}"/>
                </a:ext>
              </a:extLst>
            </p:cNvPr>
            <p:cNvSpPr/>
            <p:nvPr/>
          </p:nvSpPr>
          <p:spPr>
            <a:xfrm>
              <a:off x="10445707" y="-203291"/>
              <a:ext cx="181792" cy="211959"/>
            </a:xfrm>
            <a:custGeom>
              <a:avLst/>
              <a:gdLst/>
              <a:ahLst/>
              <a:cxnLst/>
              <a:rect l="l" t="t" r="r" b="b"/>
              <a:pathLst>
                <a:path w="3923" h="4574" fill="none" extrusionOk="0">
                  <a:moveTo>
                    <a:pt x="0" y="4573"/>
                  </a:moveTo>
                  <a:lnTo>
                    <a:pt x="3016" y="1990"/>
                  </a:lnTo>
                  <a:cubicBezTo>
                    <a:pt x="3185" y="1846"/>
                    <a:pt x="3321" y="1653"/>
                    <a:pt x="3385" y="1453"/>
                  </a:cubicBezTo>
                  <a:lnTo>
                    <a:pt x="3923" y="1"/>
                  </a:lnTo>
                </a:path>
              </a:pathLst>
            </a:custGeom>
            <a:noFill/>
            <a:ln w="600" cap="rnd" cmpd="sng">
              <a:solidFill>
                <a:srgbClr val="182746"/>
              </a:solidFill>
              <a:prstDash val="solid"/>
              <a:miter lim="8021"/>
              <a:headEnd type="none" w="sm" len="sm"/>
              <a:tailEnd type="none" w="sm" len="sm"/>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grpSp>
      <p:sp>
        <p:nvSpPr>
          <p:cNvPr id="137" name="TextBox 136">
            <a:extLst>
              <a:ext uri="{FF2B5EF4-FFF2-40B4-BE49-F238E27FC236}">
                <a16:creationId xmlns:a16="http://schemas.microsoft.com/office/drawing/2014/main" id="{B549A73B-A9BA-FBE9-42F9-8B34B8544458}"/>
              </a:ext>
            </a:extLst>
          </p:cNvPr>
          <p:cNvSpPr txBox="1"/>
          <p:nvPr/>
        </p:nvSpPr>
        <p:spPr>
          <a:xfrm>
            <a:off x="6365236" y="5047125"/>
            <a:ext cx="1996441"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“The ultimate value-multiplier”</a:t>
            </a:r>
          </a:p>
        </p:txBody>
      </p:sp>
      <p:pic>
        <p:nvPicPr>
          <p:cNvPr id="3" name="Picture 2">
            <a:extLst>
              <a:ext uri="{FF2B5EF4-FFF2-40B4-BE49-F238E27FC236}">
                <a16:creationId xmlns:a16="http://schemas.microsoft.com/office/drawing/2014/main" id="{9255E8E6-7E4B-0786-0269-3926A488FEEC}"/>
              </a:ext>
            </a:extLst>
          </p:cNvPr>
          <p:cNvPicPr>
            <a:picLocks noChangeAspect="1"/>
          </p:cNvPicPr>
          <p:nvPr/>
        </p:nvPicPr>
        <p:blipFill>
          <a:blip r:embed="rId2"/>
          <a:stretch>
            <a:fillRect/>
          </a:stretch>
        </p:blipFill>
        <p:spPr>
          <a:xfrm>
            <a:off x="-8625" y="4709895"/>
            <a:ext cx="152421" cy="2152950"/>
          </a:xfrm>
          <a:prstGeom prst="rect">
            <a:avLst/>
          </a:prstGeom>
        </p:spPr>
      </p:pic>
      <p:pic>
        <p:nvPicPr>
          <p:cNvPr id="7" name="Picture 6">
            <a:extLst>
              <a:ext uri="{FF2B5EF4-FFF2-40B4-BE49-F238E27FC236}">
                <a16:creationId xmlns:a16="http://schemas.microsoft.com/office/drawing/2014/main" id="{CC99BE17-F8B6-3DED-6B65-2EB978E57D16}"/>
              </a:ext>
            </a:extLst>
          </p:cNvPr>
          <p:cNvPicPr>
            <a:picLocks noChangeAspect="1"/>
          </p:cNvPicPr>
          <p:nvPr/>
        </p:nvPicPr>
        <p:blipFill>
          <a:blip r:embed="rId3"/>
          <a:stretch>
            <a:fillRect/>
          </a:stretch>
        </p:blipFill>
        <p:spPr>
          <a:xfrm>
            <a:off x="143796" y="6010774"/>
            <a:ext cx="1876687" cy="600159"/>
          </a:xfrm>
          <a:prstGeom prst="rect">
            <a:avLst/>
          </a:prstGeom>
        </p:spPr>
      </p:pic>
    </p:spTree>
    <p:extLst>
      <p:ext uri="{BB962C8B-B14F-4D97-AF65-F5344CB8AC3E}">
        <p14:creationId xmlns:p14="http://schemas.microsoft.com/office/powerpoint/2010/main" val="2782947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026E-0B27-89A0-A66D-40227564345A}"/>
              </a:ext>
            </a:extLst>
          </p:cNvPr>
          <p:cNvSpPr>
            <a:spLocks noGrp="1"/>
          </p:cNvSpPr>
          <p:nvPr>
            <p:ph type="title"/>
          </p:nvPr>
        </p:nvSpPr>
        <p:spPr>
          <a:xfrm>
            <a:off x="609601" y="242810"/>
            <a:ext cx="10972798" cy="808171"/>
          </a:xfrm>
        </p:spPr>
        <p:txBody>
          <a:bodyPr>
            <a:noAutofit/>
          </a:bodyPr>
          <a:lstStyle/>
          <a:p>
            <a:pPr algn="l"/>
            <a:r>
              <a:rPr lang="en-CA" sz="2400" b="1" cap="none" dirty="0">
                <a:solidFill>
                  <a:srgbClr val="005BAA"/>
                </a:solidFill>
                <a:latin typeface="Century Gothic" panose="020B0502020202020204" pitchFamily="34" charset="0"/>
                <a:cs typeface="Calibri" panose="020F0502020204030204" pitchFamily="34" charset="0"/>
              </a:rPr>
              <a:t>Through the presentations and discussions at the workshop, recurring themes emerged…</a:t>
            </a:r>
          </a:p>
        </p:txBody>
      </p:sp>
      <p:sp>
        <p:nvSpPr>
          <p:cNvPr id="4" name="Slide Number Placeholder 3">
            <a:extLst>
              <a:ext uri="{FF2B5EF4-FFF2-40B4-BE49-F238E27FC236}">
                <a16:creationId xmlns:a16="http://schemas.microsoft.com/office/drawing/2014/main" id="{A3B52DAC-AE5E-AAF4-EE66-B4BCCA948C5B}"/>
              </a:ext>
            </a:extLst>
          </p:cNvPr>
          <p:cNvSpPr>
            <a:spLocks noGrp="1"/>
          </p:cNvSpPr>
          <p:nvPr>
            <p:ph type="sldNum" sz="quarter" idx="10"/>
          </p:nvPr>
        </p:nvSpPr>
        <p:spPr>
          <a:xfrm>
            <a:off x="10656278" y="6405347"/>
            <a:ext cx="1310217"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8075564-AF6E-40FC-905A-F6C5E8D29614}" type="slidenum">
              <a:rPr kumimoji="0" lang="en-US" altLang="en-US" sz="1200" b="0" i="0" u="none" strike="noStrike" kern="1200" cap="none" spc="0" normalizeH="0" baseline="0" noProof="0" smtClean="0">
                <a:ln>
                  <a:noFill/>
                </a:ln>
                <a:solidFill>
                  <a:srgbClr val="7F7F7F"/>
                </a:solidFill>
                <a:effectLst/>
                <a:uLnTx/>
                <a:uFillTx/>
                <a:latin typeface="Century Gothic" panose="020B050202020202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7F7F7F"/>
              </a:solidFill>
              <a:effectLst/>
              <a:uLnTx/>
              <a:uFillTx/>
              <a:latin typeface="Century Gothic" panose="020B0502020202020204" pitchFamily="34" charset="0"/>
              <a:ea typeface="ヒラギノ角ゴ Pro W3" pitchFamily="127" charset="-128"/>
              <a:cs typeface="+mn-cs"/>
            </a:endParaRPr>
          </a:p>
        </p:txBody>
      </p:sp>
      <p:sp>
        <p:nvSpPr>
          <p:cNvPr id="5" name="TextBox 4">
            <a:extLst>
              <a:ext uri="{FF2B5EF4-FFF2-40B4-BE49-F238E27FC236}">
                <a16:creationId xmlns:a16="http://schemas.microsoft.com/office/drawing/2014/main" id="{F0E8F4D7-83D2-7018-FC84-4D818FDC5647}"/>
              </a:ext>
            </a:extLst>
          </p:cNvPr>
          <p:cNvSpPr txBox="1"/>
          <p:nvPr/>
        </p:nvSpPr>
        <p:spPr>
          <a:xfrm>
            <a:off x="463924" y="6059578"/>
            <a:ext cx="11122230" cy="369332"/>
          </a:xfrm>
          <a:prstGeom prst="rect">
            <a:avLst/>
          </a:prstGeom>
          <a:solidFill>
            <a:srgbClr val="D9D9D9"/>
          </a:solid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CA"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…providing </a:t>
            </a:r>
            <a:r>
              <a:rPr kumimoji="0" lang="en-CA"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guideposts for progress </a:t>
            </a:r>
            <a:r>
              <a:rPr kumimoji="0" lang="en-CA"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as the initiative moves to put forward </a:t>
            </a:r>
            <a:r>
              <a:rPr kumimoji="0" lang="en-CA"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recommendations</a:t>
            </a:r>
            <a:r>
              <a:rPr kumimoji="0" lang="en-CA"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 </a:t>
            </a:r>
            <a:endParaRPr kumimoji="0" lang="en-CA" b="0" i="0" u="none" strike="noStrike" kern="1200" cap="none" spc="0" normalizeH="0" baseline="0" noProof="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0A40A25B-FB6B-9DD0-BB66-A38DC29C5A2E}"/>
              </a:ext>
            </a:extLst>
          </p:cNvPr>
          <p:cNvCxnSpPr/>
          <p:nvPr/>
        </p:nvCxnSpPr>
        <p:spPr>
          <a:xfrm>
            <a:off x="460169" y="1179407"/>
            <a:ext cx="11125985" cy="11310"/>
          </a:xfrm>
          <a:prstGeom prst="line">
            <a:avLst/>
          </a:prstGeom>
          <a:ln>
            <a:solidFill>
              <a:schemeClr val="accent5"/>
            </a:solidFill>
          </a:ln>
        </p:spPr>
        <p:style>
          <a:lnRef idx="2">
            <a:schemeClr val="accent5"/>
          </a:lnRef>
          <a:fillRef idx="0">
            <a:schemeClr val="accent5"/>
          </a:fillRef>
          <a:effectRef idx="1">
            <a:schemeClr val="accent5"/>
          </a:effectRef>
          <a:fontRef idx="minor">
            <a:schemeClr val="tx1"/>
          </a:fontRef>
        </p:style>
      </p:cxnSp>
      <p:grpSp>
        <p:nvGrpSpPr>
          <p:cNvPr id="8" name="Group 7">
            <a:extLst>
              <a:ext uri="{FF2B5EF4-FFF2-40B4-BE49-F238E27FC236}">
                <a16:creationId xmlns:a16="http://schemas.microsoft.com/office/drawing/2014/main" id="{D371822C-D652-404C-AA65-CF2121AF4F89}"/>
              </a:ext>
            </a:extLst>
          </p:cNvPr>
          <p:cNvGrpSpPr/>
          <p:nvPr/>
        </p:nvGrpSpPr>
        <p:grpSpPr>
          <a:xfrm>
            <a:off x="631524" y="1443989"/>
            <a:ext cx="10679862" cy="1008000"/>
            <a:chOff x="631524" y="1373768"/>
            <a:chExt cx="10679862" cy="934121"/>
          </a:xfrm>
        </p:grpSpPr>
        <p:sp>
          <p:nvSpPr>
            <p:cNvPr id="29" name="Google Shape;1144;p37">
              <a:extLst>
                <a:ext uri="{FF2B5EF4-FFF2-40B4-BE49-F238E27FC236}">
                  <a16:creationId xmlns:a16="http://schemas.microsoft.com/office/drawing/2014/main" id="{2B17D274-A302-53AE-D3EC-8F063A1E77FB}"/>
                </a:ext>
              </a:extLst>
            </p:cNvPr>
            <p:cNvSpPr/>
            <p:nvPr/>
          </p:nvSpPr>
          <p:spPr>
            <a:xfrm>
              <a:off x="631524" y="1382632"/>
              <a:ext cx="3359083" cy="925257"/>
            </a:xfrm>
            <a:prstGeom prst="homePlate">
              <a:avLst>
                <a:gd name="adj" fmla="val 50000"/>
              </a:avLst>
            </a:prstGeom>
            <a:solidFill>
              <a:srgbClr val="92D3DC"/>
            </a:solidFill>
            <a:ln w="28575">
              <a:solidFill>
                <a:srgbClr val="92D3DC"/>
              </a:solidFill>
            </a:ln>
          </p:spPr>
          <p:txBody>
            <a:bodyPr spcFirstLastPara="1" wrap="square" lIns="822950"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0" i="0" u="none" strike="noStrike" kern="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sym typeface="Fira Sans Extra Condensed SemiBold"/>
                </a:rPr>
                <a:t>   </a:t>
              </a:r>
              <a:endParaRPr kumimoji="0" sz="2000" b="0" i="0" u="none" strike="noStrike" kern="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sym typeface="Fira Sans Extra Condensed SemiBold"/>
              </a:endParaRPr>
            </a:p>
          </p:txBody>
        </p:sp>
        <p:sp>
          <p:nvSpPr>
            <p:cNvPr id="31" name="Google Shape;1148;p37">
              <a:extLst>
                <a:ext uri="{FF2B5EF4-FFF2-40B4-BE49-F238E27FC236}">
                  <a16:creationId xmlns:a16="http://schemas.microsoft.com/office/drawing/2014/main" id="{A199C27B-8BB3-2710-82DD-DFAED32A5672}"/>
                </a:ext>
              </a:extLst>
            </p:cNvPr>
            <p:cNvSpPr/>
            <p:nvPr/>
          </p:nvSpPr>
          <p:spPr>
            <a:xfrm>
              <a:off x="4274273" y="1373768"/>
              <a:ext cx="7037113" cy="925257"/>
            </a:xfrm>
            <a:prstGeom prst="rect">
              <a:avLst/>
            </a:prstGeom>
            <a:solidFill>
              <a:sysClr val="window" lastClr="FFFFFF">
                <a:lumMod val="95000"/>
              </a:sysClr>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457200" marR="0" lvl="0" indent="-304800" algn="l" defTabSz="914400" rtl="0" eaLnBrk="1" fontAlgn="auto" latinLnBrk="0" hangingPunct="1">
                <a:lnSpc>
                  <a:spcPct val="100000"/>
                </a:lnSpc>
                <a:spcBef>
                  <a:spcPts val="0"/>
                </a:spcBef>
                <a:spcAft>
                  <a:spcPts val="400"/>
                </a:spcAft>
                <a:buClr>
                  <a:srgbClr val="92D3DC"/>
                </a:buClr>
                <a:buSzPts val="1200"/>
                <a:buFont typeface="Roboto"/>
                <a:buChar char="●"/>
                <a:tabLst/>
                <a:defRPr/>
              </a:pPr>
              <a:r>
                <a:rPr kumimoji="0" lang="en-US" sz="1800" b="0" i="0" u="none" strike="noStrike" kern="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Working in alignment with stakeholders, industry </a:t>
              </a:r>
            </a:p>
            <a:p>
              <a:pPr marL="457200" marR="0" lvl="0" indent="-304800" algn="l" defTabSz="914400" rtl="0" eaLnBrk="1" fontAlgn="auto" latinLnBrk="0" hangingPunct="1">
                <a:lnSpc>
                  <a:spcPct val="100000"/>
                </a:lnSpc>
                <a:spcBef>
                  <a:spcPts val="0"/>
                </a:spcBef>
                <a:spcAft>
                  <a:spcPts val="400"/>
                </a:spcAft>
                <a:buClr>
                  <a:srgbClr val="92D3DC"/>
                </a:buClr>
                <a:buSzPts val="1200"/>
                <a:buFont typeface="Roboto"/>
                <a:buChar char="●"/>
                <a:tabLst/>
                <a:defRPr/>
              </a:pPr>
              <a:r>
                <a:rPr kumimoji="0" lang="en-US" sz="1800" b="0" i="0" u="none" strike="noStrike" kern="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Identify opportunities to pool resources (e.g. funding, knowledge, development, testing) to achieve efficiencies </a:t>
              </a:r>
            </a:p>
          </p:txBody>
        </p:sp>
        <p:sp>
          <p:nvSpPr>
            <p:cNvPr id="23" name="TextBox 22">
              <a:extLst>
                <a:ext uri="{FF2B5EF4-FFF2-40B4-BE49-F238E27FC236}">
                  <a16:creationId xmlns:a16="http://schemas.microsoft.com/office/drawing/2014/main" id="{CCCED202-FA46-D0A3-2566-6401579F984D}"/>
                </a:ext>
              </a:extLst>
            </p:cNvPr>
            <p:cNvSpPr txBox="1"/>
            <p:nvPr/>
          </p:nvSpPr>
          <p:spPr>
            <a:xfrm>
              <a:off x="1648780" y="1646464"/>
              <a:ext cx="2567782" cy="37078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000" b="1"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Calibri" panose="020F0502020204030204" pitchFamily="34" charset="0"/>
                </a:rPr>
                <a:t>Collaboration</a:t>
              </a:r>
            </a:p>
          </p:txBody>
        </p:sp>
      </p:grpSp>
      <p:grpSp>
        <p:nvGrpSpPr>
          <p:cNvPr id="9" name="Group 8">
            <a:extLst>
              <a:ext uri="{FF2B5EF4-FFF2-40B4-BE49-F238E27FC236}">
                <a16:creationId xmlns:a16="http://schemas.microsoft.com/office/drawing/2014/main" id="{D12FCA68-58AC-E6B6-FDC6-C6B151AE7461}"/>
              </a:ext>
            </a:extLst>
          </p:cNvPr>
          <p:cNvGrpSpPr/>
          <p:nvPr/>
        </p:nvGrpSpPr>
        <p:grpSpPr>
          <a:xfrm>
            <a:off x="631524" y="2551872"/>
            <a:ext cx="10679862" cy="1008000"/>
            <a:chOff x="631524" y="2519493"/>
            <a:chExt cx="10679862" cy="934120"/>
          </a:xfrm>
        </p:grpSpPr>
        <p:pic>
          <p:nvPicPr>
            <p:cNvPr id="11" name="Graphic 10" descr="Lightbulb and gear with solid fill">
              <a:extLst>
                <a:ext uri="{FF2B5EF4-FFF2-40B4-BE49-F238E27FC236}">
                  <a16:creationId xmlns:a16="http://schemas.microsoft.com/office/drawing/2014/main" id="{D5312F9D-43EA-854B-1AF6-7885DB09C4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1040" y="2682582"/>
              <a:ext cx="592265" cy="592265"/>
            </a:xfrm>
            <a:prstGeom prst="rect">
              <a:avLst/>
            </a:prstGeom>
          </p:spPr>
        </p:pic>
        <p:sp>
          <p:nvSpPr>
            <p:cNvPr id="30" name="Google Shape;1145;p37">
              <a:extLst>
                <a:ext uri="{FF2B5EF4-FFF2-40B4-BE49-F238E27FC236}">
                  <a16:creationId xmlns:a16="http://schemas.microsoft.com/office/drawing/2014/main" id="{47274C6A-B309-9EE6-0372-9C1368481B32}"/>
                </a:ext>
              </a:extLst>
            </p:cNvPr>
            <p:cNvSpPr/>
            <p:nvPr/>
          </p:nvSpPr>
          <p:spPr>
            <a:xfrm>
              <a:off x="631524" y="2528357"/>
              <a:ext cx="3359083" cy="925256"/>
            </a:xfrm>
            <a:prstGeom prst="homePlate">
              <a:avLst>
                <a:gd name="adj" fmla="val 50000"/>
              </a:avLst>
            </a:prstGeom>
            <a:solidFill>
              <a:srgbClr val="4AB5C4"/>
            </a:solidFill>
            <a:ln w="28575">
              <a:solidFill>
                <a:srgbClr val="40B3CA"/>
              </a:solidFill>
            </a:ln>
          </p:spPr>
          <p:txBody>
            <a:bodyPr spcFirstLastPara="1" wrap="square" lIns="822950"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sym typeface="Fira Sans Extra Condensed SemiBold"/>
                </a:rPr>
                <a:t>   </a:t>
              </a:r>
            </a:p>
          </p:txBody>
        </p:sp>
        <p:sp>
          <p:nvSpPr>
            <p:cNvPr id="32" name="Google Shape;1149;p37">
              <a:extLst>
                <a:ext uri="{FF2B5EF4-FFF2-40B4-BE49-F238E27FC236}">
                  <a16:creationId xmlns:a16="http://schemas.microsoft.com/office/drawing/2014/main" id="{6C9D4936-FC8C-5A76-A86D-59F95EDBDBA3}"/>
                </a:ext>
              </a:extLst>
            </p:cNvPr>
            <p:cNvSpPr/>
            <p:nvPr/>
          </p:nvSpPr>
          <p:spPr>
            <a:xfrm>
              <a:off x="4274273" y="2519493"/>
              <a:ext cx="7037113" cy="925257"/>
            </a:xfrm>
            <a:prstGeom prst="rect">
              <a:avLst/>
            </a:prstGeom>
            <a:solidFill>
              <a:sysClr val="window" lastClr="FFFFFF">
                <a:lumMod val="95000"/>
              </a:sysClr>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457200" marR="0" lvl="0" indent="-304800" algn="l" defTabSz="914400" rtl="0" eaLnBrk="1" fontAlgn="auto" latinLnBrk="0" hangingPunct="1">
                <a:lnSpc>
                  <a:spcPct val="100000"/>
                </a:lnSpc>
                <a:spcBef>
                  <a:spcPts val="0"/>
                </a:spcBef>
                <a:spcAft>
                  <a:spcPts val="400"/>
                </a:spcAft>
                <a:buClr>
                  <a:srgbClr val="40B3CA"/>
                </a:buClr>
                <a:buSzPts val="1200"/>
                <a:buFont typeface="Roboto"/>
                <a:buChar char="●"/>
                <a:tabLst/>
                <a:defRPr/>
              </a:pPr>
              <a:r>
                <a:rPr kumimoji="0" lang="en-US" sz="1800" b="0" i="0" u="none" strike="noStrike" kern="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Encourage new ways of thinking, approaches to observing system and policy challenges</a:t>
              </a:r>
            </a:p>
            <a:p>
              <a:pPr marL="457200" marR="0" lvl="0" indent="-304800" algn="l" defTabSz="914400" rtl="0" eaLnBrk="1" fontAlgn="auto" latinLnBrk="0" hangingPunct="1">
                <a:lnSpc>
                  <a:spcPct val="100000"/>
                </a:lnSpc>
                <a:spcBef>
                  <a:spcPts val="0"/>
                </a:spcBef>
                <a:spcAft>
                  <a:spcPts val="400"/>
                </a:spcAft>
                <a:buClr>
                  <a:srgbClr val="40B3CA"/>
                </a:buClr>
                <a:buSzPts val="1200"/>
                <a:buFont typeface="Roboto"/>
                <a:buChar char="●"/>
                <a:tabLst/>
                <a:defRPr/>
              </a:pPr>
              <a:r>
                <a:rPr kumimoji="0" lang="en-US" sz="1800" b="0" i="0" u="none" strike="noStrike" kern="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Active engagement with industry, academia</a:t>
              </a:r>
            </a:p>
          </p:txBody>
        </p:sp>
        <p:sp>
          <p:nvSpPr>
            <p:cNvPr id="24" name="TextBox 23">
              <a:extLst>
                <a:ext uri="{FF2B5EF4-FFF2-40B4-BE49-F238E27FC236}">
                  <a16:creationId xmlns:a16="http://schemas.microsoft.com/office/drawing/2014/main" id="{4CF721CC-3728-11AE-0D75-1D99EF20B1DC}"/>
                </a:ext>
              </a:extLst>
            </p:cNvPr>
            <p:cNvSpPr txBox="1"/>
            <p:nvPr/>
          </p:nvSpPr>
          <p:spPr>
            <a:xfrm>
              <a:off x="1648780" y="2790081"/>
              <a:ext cx="2582944"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000" b="1"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Calibri" panose="020F0502020204030204" pitchFamily="34" charset="0"/>
                </a:rPr>
                <a:t>Innovation</a:t>
              </a:r>
            </a:p>
          </p:txBody>
        </p:sp>
      </p:grpSp>
      <p:grpSp>
        <p:nvGrpSpPr>
          <p:cNvPr id="10" name="Group 9">
            <a:extLst>
              <a:ext uri="{FF2B5EF4-FFF2-40B4-BE49-F238E27FC236}">
                <a16:creationId xmlns:a16="http://schemas.microsoft.com/office/drawing/2014/main" id="{D3A80866-CF98-52C7-DD47-B5CF309EE820}"/>
              </a:ext>
            </a:extLst>
          </p:cNvPr>
          <p:cNvGrpSpPr/>
          <p:nvPr/>
        </p:nvGrpSpPr>
        <p:grpSpPr>
          <a:xfrm>
            <a:off x="631525" y="3668617"/>
            <a:ext cx="10679861" cy="1008000"/>
            <a:chOff x="631525" y="3673271"/>
            <a:chExt cx="10679861" cy="933409"/>
          </a:xfrm>
        </p:grpSpPr>
        <p:sp>
          <p:nvSpPr>
            <p:cNvPr id="12" name="Google Shape;1147;p37">
              <a:extLst>
                <a:ext uri="{FF2B5EF4-FFF2-40B4-BE49-F238E27FC236}">
                  <a16:creationId xmlns:a16="http://schemas.microsoft.com/office/drawing/2014/main" id="{60C697DB-C8FA-5F56-09AF-470A52B87F2C}"/>
                </a:ext>
              </a:extLst>
            </p:cNvPr>
            <p:cNvSpPr/>
            <p:nvPr/>
          </p:nvSpPr>
          <p:spPr>
            <a:xfrm>
              <a:off x="631525" y="3682135"/>
              <a:ext cx="3359084" cy="924545"/>
            </a:xfrm>
            <a:prstGeom prst="homePlate">
              <a:avLst>
                <a:gd name="adj" fmla="val 50000"/>
              </a:avLst>
            </a:prstGeom>
            <a:solidFill>
              <a:srgbClr val="0099B8"/>
            </a:solidFill>
            <a:ln w="28575">
              <a:solidFill>
                <a:schemeClr val="accent5">
                  <a:lumMod val="75000"/>
                </a:schemeClr>
              </a:solidFill>
            </a:ln>
          </p:spPr>
          <p:txBody>
            <a:bodyPr spcFirstLastPara="1" wrap="square" lIns="822950"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sym typeface="Fira Sans Extra Condensed SemiBold"/>
              </a:endParaRPr>
            </a:p>
          </p:txBody>
        </p:sp>
        <p:sp>
          <p:nvSpPr>
            <p:cNvPr id="13" name="Google Shape;1151;p37">
              <a:extLst>
                <a:ext uri="{FF2B5EF4-FFF2-40B4-BE49-F238E27FC236}">
                  <a16:creationId xmlns:a16="http://schemas.microsoft.com/office/drawing/2014/main" id="{28643F80-6FC5-1E92-E59A-66372D80EE93}"/>
                </a:ext>
              </a:extLst>
            </p:cNvPr>
            <p:cNvSpPr/>
            <p:nvPr/>
          </p:nvSpPr>
          <p:spPr>
            <a:xfrm>
              <a:off x="4274273" y="3673271"/>
              <a:ext cx="7037113" cy="904811"/>
            </a:xfrm>
            <a:prstGeom prst="rect">
              <a:avLst/>
            </a:prstGeom>
            <a:solidFill>
              <a:sysClr val="window" lastClr="FFFFFF">
                <a:lumMod val="95000"/>
              </a:sysClr>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457200" marR="0" lvl="0" indent="-304800" algn="l" defTabSz="914400" rtl="0" eaLnBrk="1" fontAlgn="auto" latinLnBrk="0" hangingPunct="1">
                <a:lnSpc>
                  <a:spcPct val="100000"/>
                </a:lnSpc>
                <a:spcBef>
                  <a:spcPts val="0"/>
                </a:spcBef>
                <a:spcAft>
                  <a:spcPts val="400"/>
                </a:spcAft>
                <a:buClr>
                  <a:srgbClr val="4BACC6">
                    <a:lumMod val="75000"/>
                  </a:srgbClr>
                </a:buClr>
                <a:buSzPts val="1200"/>
                <a:buFont typeface="Roboto"/>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Ongoing engagement, education, and capacity development</a:t>
              </a:r>
              <a:endParaRPr kumimoji="0" lang="en-US" sz="1800" b="0" i="0" u="none" strike="noStrike" kern="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a:p>
              <a:pPr marL="457200" marR="0" lvl="0" indent="-304800" algn="l" defTabSz="914400" rtl="0" eaLnBrk="1" fontAlgn="auto" latinLnBrk="0" hangingPunct="1">
                <a:lnSpc>
                  <a:spcPct val="100000"/>
                </a:lnSpc>
                <a:spcBef>
                  <a:spcPts val="0"/>
                </a:spcBef>
                <a:spcAft>
                  <a:spcPts val="400"/>
                </a:spcAft>
                <a:buClr>
                  <a:srgbClr val="4BACC6">
                    <a:lumMod val="75000"/>
                  </a:srgbClr>
                </a:buClr>
                <a:buSzPts val="1200"/>
                <a:buFont typeface="Roboto"/>
                <a:buChar char="●"/>
                <a:tabLst/>
                <a:defRPr/>
              </a:pPr>
              <a:r>
                <a:rPr kumimoji="0" lang="en-US" sz="1800" b="0" i="0" u="none" strike="noStrike" kern="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Targeted engagement of Regions, young people</a:t>
              </a:r>
            </a:p>
            <a:p>
              <a:pPr marL="457200" marR="0" lvl="0" indent="-304800" algn="l" defTabSz="914400" rtl="0" eaLnBrk="1" fontAlgn="auto" latinLnBrk="0" hangingPunct="1">
                <a:lnSpc>
                  <a:spcPct val="100000"/>
                </a:lnSpc>
                <a:spcBef>
                  <a:spcPts val="0"/>
                </a:spcBef>
                <a:spcAft>
                  <a:spcPts val="400"/>
                </a:spcAft>
                <a:buClr>
                  <a:srgbClr val="4BACC6">
                    <a:lumMod val="75000"/>
                  </a:srgbClr>
                </a:buClr>
                <a:buSzPts val="1200"/>
                <a:buFont typeface="Roboto"/>
                <a:buChar char="●"/>
                <a:tabLst/>
                <a:defRPr/>
              </a:pPr>
              <a:r>
                <a:rPr kumimoji="0" lang="en-US" sz="1800" b="0" i="0" u="none" strike="noStrike" kern="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Support for LDCs beyond infrastructure provision</a:t>
              </a:r>
            </a:p>
          </p:txBody>
        </p:sp>
        <p:sp>
          <p:nvSpPr>
            <p:cNvPr id="25" name="TextBox 24">
              <a:extLst>
                <a:ext uri="{FF2B5EF4-FFF2-40B4-BE49-F238E27FC236}">
                  <a16:creationId xmlns:a16="http://schemas.microsoft.com/office/drawing/2014/main" id="{F0F37D01-1270-62FF-3C3C-43D6C5BB96CE}"/>
                </a:ext>
              </a:extLst>
            </p:cNvPr>
            <p:cNvSpPr txBox="1"/>
            <p:nvPr/>
          </p:nvSpPr>
          <p:spPr>
            <a:xfrm>
              <a:off x="1648780" y="3921371"/>
              <a:ext cx="2413045" cy="37050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000" b="1"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Calibri" panose="020F0502020204030204" pitchFamily="34" charset="0"/>
                </a:rPr>
                <a:t>Outreach</a:t>
              </a:r>
            </a:p>
          </p:txBody>
        </p:sp>
      </p:grpSp>
      <p:grpSp>
        <p:nvGrpSpPr>
          <p:cNvPr id="15" name="Group 14">
            <a:extLst>
              <a:ext uri="{FF2B5EF4-FFF2-40B4-BE49-F238E27FC236}">
                <a16:creationId xmlns:a16="http://schemas.microsoft.com/office/drawing/2014/main" id="{742375D2-AFD6-C861-6473-3669E709E883}"/>
              </a:ext>
            </a:extLst>
          </p:cNvPr>
          <p:cNvGrpSpPr/>
          <p:nvPr/>
        </p:nvGrpSpPr>
        <p:grpSpPr>
          <a:xfrm>
            <a:off x="631524" y="4764917"/>
            <a:ext cx="10679862" cy="1008000"/>
            <a:chOff x="631524" y="4833782"/>
            <a:chExt cx="10679862" cy="933409"/>
          </a:xfrm>
        </p:grpSpPr>
        <p:sp>
          <p:nvSpPr>
            <p:cNvPr id="20" name="Google Shape;1147;p37">
              <a:extLst>
                <a:ext uri="{FF2B5EF4-FFF2-40B4-BE49-F238E27FC236}">
                  <a16:creationId xmlns:a16="http://schemas.microsoft.com/office/drawing/2014/main" id="{039A90E2-2B93-9E7A-E082-92919706E212}"/>
                </a:ext>
              </a:extLst>
            </p:cNvPr>
            <p:cNvSpPr/>
            <p:nvPr/>
          </p:nvSpPr>
          <p:spPr>
            <a:xfrm>
              <a:off x="631524" y="4842646"/>
              <a:ext cx="3359085" cy="924545"/>
            </a:xfrm>
            <a:prstGeom prst="homePlate">
              <a:avLst>
                <a:gd name="adj" fmla="val 50000"/>
              </a:avLst>
            </a:prstGeom>
            <a:solidFill>
              <a:srgbClr val="046977"/>
            </a:solidFill>
            <a:ln w="28575">
              <a:solidFill>
                <a:srgbClr val="528188"/>
              </a:solidFill>
            </a:ln>
          </p:spPr>
          <p:txBody>
            <a:bodyPr spcFirstLastPara="1" wrap="square" lIns="822950"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sym typeface="Fira Sans Extra Condensed SemiBold"/>
              </a:endParaRPr>
            </a:p>
          </p:txBody>
        </p:sp>
        <p:sp>
          <p:nvSpPr>
            <p:cNvPr id="21" name="Google Shape;1151;p37">
              <a:extLst>
                <a:ext uri="{FF2B5EF4-FFF2-40B4-BE49-F238E27FC236}">
                  <a16:creationId xmlns:a16="http://schemas.microsoft.com/office/drawing/2014/main" id="{A1110AB9-BBEC-ACE9-000C-1D96607A39E5}"/>
                </a:ext>
              </a:extLst>
            </p:cNvPr>
            <p:cNvSpPr/>
            <p:nvPr/>
          </p:nvSpPr>
          <p:spPr>
            <a:xfrm>
              <a:off x="4274273" y="4833782"/>
              <a:ext cx="7037113" cy="904811"/>
            </a:xfrm>
            <a:prstGeom prst="rect">
              <a:avLst/>
            </a:prstGeom>
            <a:solidFill>
              <a:sysClr val="window" lastClr="FFFFFF">
                <a:lumMod val="95000"/>
              </a:sysClr>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457200" marR="0" lvl="0" indent="-304800" algn="l" defTabSz="914400" rtl="0" eaLnBrk="1" fontAlgn="auto" latinLnBrk="0" hangingPunct="1">
                <a:lnSpc>
                  <a:spcPct val="100000"/>
                </a:lnSpc>
                <a:spcBef>
                  <a:spcPts val="0"/>
                </a:spcBef>
                <a:spcAft>
                  <a:spcPts val="200"/>
                </a:spcAft>
                <a:buClr>
                  <a:srgbClr val="4BACC6">
                    <a:lumMod val="50000"/>
                  </a:srgbClr>
                </a:buClr>
                <a:buSzPts val="1200"/>
                <a:buFont typeface="Roboto"/>
                <a:buChar char="●"/>
                <a:tabLst/>
                <a:defRPr/>
              </a:pPr>
              <a:r>
                <a:rPr kumimoji="0" lang="en-CA" sz="1800" b="0" i="0" u="none" strike="noStrike" kern="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sym typeface="Roboto"/>
                </a:rPr>
                <a:t>Necessity of quantitative assessments to frame impacts of infrastructure/data (e.g. on NWP) relative to environmental impacts</a:t>
              </a:r>
            </a:p>
            <a:p>
              <a:pPr marL="457200" marR="0" lvl="0" indent="-304800" algn="l" defTabSz="914400" rtl="0" eaLnBrk="1" fontAlgn="auto" latinLnBrk="0" hangingPunct="1">
                <a:lnSpc>
                  <a:spcPct val="100000"/>
                </a:lnSpc>
                <a:spcBef>
                  <a:spcPts val="0"/>
                </a:spcBef>
                <a:spcAft>
                  <a:spcPts val="200"/>
                </a:spcAft>
                <a:buClr>
                  <a:srgbClr val="4BACC6">
                    <a:lumMod val="50000"/>
                  </a:srgbClr>
                </a:buClr>
                <a:buSzPts val="1200"/>
                <a:buFont typeface="Roboto"/>
                <a:buChar char="●"/>
                <a:tabLst/>
                <a:defRPr/>
              </a:pPr>
              <a:r>
                <a:rPr kumimoji="0" lang="en-US" sz="1800" b="0" i="0" u="none" strike="noStrike" kern="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sym typeface="Roboto"/>
                </a:rPr>
                <a:t>Enable informed decision-making (e.g. cost-benefit analyses)</a:t>
              </a:r>
            </a:p>
          </p:txBody>
        </p:sp>
        <p:sp>
          <p:nvSpPr>
            <p:cNvPr id="26" name="TextBox 25">
              <a:extLst>
                <a:ext uri="{FF2B5EF4-FFF2-40B4-BE49-F238E27FC236}">
                  <a16:creationId xmlns:a16="http://schemas.microsoft.com/office/drawing/2014/main" id="{6C8A613F-2A26-3C57-B6AD-54083B6ADF51}"/>
                </a:ext>
              </a:extLst>
            </p:cNvPr>
            <p:cNvSpPr txBox="1"/>
            <p:nvPr/>
          </p:nvSpPr>
          <p:spPr>
            <a:xfrm>
              <a:off x="1648780" y="5101142"/>
              <a:ext cx="2413045" cy="37050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000" b="1"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Calibri" panose="020F0502020204030204" pitchFamily="34" charset="0"/>
                </a:rPr>
                <a:t>Evidence</a:t>
              </a:r>
            </a:p>
          </p:txBody>
        </p:sp>
      </p:grpSp>
      <p:pic>
        <p:nvPicPr>
          <p:cNvPr id="3" name="Graphic 2" descr="Lightbulb and gear with solid fill">
            <a:extLst>
              <a:ext uri="{FF2B5EF4-FFF2-40B4-BE49-F238E27FC236}">
                <a16:creationId xmlns:a16="http://schemas.microsoft.com/office/drawing/2014/main" id="{4853555A-AF14-2022-0D25-D80CD4BE6E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479" y="2749872"/>
            <a:ext cx="612000" cy="612000"/>
          </a:xfrm>
          <a:prstGeom prst="rect">
            <a:avLst/>
          </a:prstGeom>
        </p:spPr>
      </p:pic>
      <p:pic>
        <p:nvPicPr>
          <p:cNvPr id="17" name="Graphic 16" descr="Research with solid fill">
            <a:extLst>
              <a:ext uri="{FF2B5EF4-FFF2-40B4-BE49-F238E27FC236}">
                <a16:creationId xmlns:a16="http://schemas.microsoft.com/office/drawing/2014/main" id="{798FE377-7CF1-8C1B-0CF6-86DE316896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7479" y="4980917"/>
            <a:ext cx="576000" cy="576000"/>
          </a:xfrm>
          <a:prstGeom prst="rect">
            <a:avLst/>
          </a:prstGeom>
        </p:spPr>
      </p:pic>
      <p:pic>
        <p:nvPicPr>
          <p:cNvPr id="27" name="Graphic 26" descr="Social network with solid fill">
            <a:extLst>
              <a:ext uri="{FF2B5EF4-FFF2-40B4-BE49-F238E27FC236}">
                <a16:creationId xmlns:a16="http://schemas.microsoft.com/office/drawing/2014/main" id="{8FA490DA-31F2-0C4B-4D94-A5CEDFB440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7479" y="3866617"/>
            <a:ext cx="612000" cy="612000"/>
          </a:xfrm>
          <a:prstGeom prst="rect">
            <a:avLst/>
          </a:prstGeom>
        </p:spPr>
      </p:pic>
      <p:pic>
        <p:nvPicPr>
          <p:cNvPr id="33" name="Graphic 32" descr="Handshake with solid fill">
            <a:extLst>
              <a:ext uri="{FF2B5EF4-FFF2-40B4-BE49-F238E27FC236}">
                <a16:creationId xmlns:a16="http://schemas.microsoft.com/office/drawing/2014/main" id="{0A27CC62-A6FE-8180-5211-102AE5E1CED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7479" y="1641989"/>
            <a:ext cx="612000" cy="612000"/>
          </a:xfrm>
          <a:prstGeom prst="rect">
            <a:avLst/>
          </a:prstGeom>
        </p:spPr>
      </p:pic>
      <p:pic>
        <p:nvPicPr>
          <p:cNvPr id="7" name="Picture 6">
            <a:extLst>
              <a:ext uri="{FF2B5EF4-FFF2-40B4-BE49-F238E27FC236}">
                <a16:creationId xmlns:a16="http://schemas.microsoft.com/office/drawing/2014/main" id="{C178F1E0-C1B7-D474-0DD7-51E186CBA766}"/>
              </a:ext>
            </a:extLst>
          </p:cNvPr>
          <p:cNvPicPr>
            <a:picLocks noChangeAspect="1"/>
          </p:cNvPicPr>
          <p:nvPr/>
        </p:nvPicPr>
        <p:blipFill>
          <a:blip r:embed="rId12"/>
          <a:stretch>
            <a:fillRect/>
          </a:stretch>
        </p:blipFill>
        <p:spPr>
          <a:xfrm>
            <a:off x="-8625" y="4709895"/>
            <a:ext cx="152421" cy="2152950"/>
          </a:xfrm>
          <a:prstGeom prst="rect">
            <a:avLst/>
          </a:prstGeom>
        </p:spPr>
      </p:pic>
      <p:pic>
        <p:nvPicPr>
          <p:cNvPr id="14" name="Picture 13">
            <a:extLst>
              <a:ext uri="{FF2B5EF4-FFF2-40B4-BE49-F238E27FC236}">
                <a16:creationId xmlns:a16="http://schemas.microsoft.com/office/drawing/2014/main" id="{50E513C9-168B-5FF1-EF1A-9222E0577DEE}"/>
              </a:ext>
            </a:extLst>
          </p:cNvPr>
          <p:cNvPicPr>
            <a:picLocks noChangeAspect="1"/>
          </p:cNvPicPr>
          <p:nvPr/>
        </p:nvPicPr>
        <p:blipFill>
          <a:blip r:embed="rId13"/>
          <a:stretch>
            <a:fillRect/>
          </a:stretch>
        </p:blipFill>
        <p:spPr>
          <a:xfrm>
            <a:off x="163801" y="5915391"/>
            <a:ext cx="1876687" cy="600159"/>
          </a:xfrm>
          <a:prstGeom prst="rect">
            <a:avLst/>
          </a:prstGeom>
        </p:spPr>
      </p:pic>
    </p:spTree>
    <p:extLst>
      <p:ext uri="{BB962C8B-B14F-4D97-AF65-F5344CB8AC3E}">
        <p14:creationId xmlns:p14="http://schemas.microsoft.com/office/powerpoint/2010/main" val="3830352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56889" y="-3097"/>
            <a:ext cx="1127822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cap="all"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400" i="0" u="none" strike="noStrike" kern="1200" cap="none" spc="0" normalizeH="0" baseline="0" noProof="0" dirty="0">
                <a:ln>
                  <a:noFill/>
                </a:ln>
                <a:solidFill>
                  <a:srgbClr val="005BAA"/>
                </a:solidFill>
                <a:effectLst/>
                <a:uLnTx/>
                <a:uFillTx/>
                <a:latin typeface="Century Gothic"/>
                <a:ea typeface="+mj-ea"/>
                <a:cs typeface="+mj-cs"/>
              </a:rPr>
              <a:t>A 2022 TECO panel discussion on environmental sustainability had several key takeaways and recommendations</a:t>
            </a:r>
          </a:p>
        </p:txBody>
      </p:sp>
      <p:sp>
        <p:nvSpPr>
          <p:cNvPr id="2" name="Rectangle 1"/>
          <p:cNvSpPr/>
          <p:nvPr/>
        </p:nvSpPr>
        <p:spPr>
          <a:xfrm>
            <a:off x="8120744" y="1354609"/>
            <a:ext cx="3255760" cy="369332"/>
          </a:xfrm>
          <a:prstGeom prst="rect">
            <a:avLst/>
          </a:prstGeom>
          <a:ln w="19050">
            <a:solidFill>
              <a:schemeClr val="accent5">
                <a:lumMod val="60000"/>
                <a:lumOff val="40000"/>
              </a:schemeClr>
            </a:solidFill>
            <a:prstDash val="sysDash"/>
          </a:ln>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October 2022 in Paris, France</a:t>
            </a:r>
            <a:endPar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3" name="Rectangle 2"/>
          <p:cNvSpPr/>
          <p:nvPr/>
        </p:nvSpPr>
        <p:spPr>
          <a:xfrm>
            <a:off x="644664" y="1355549"/>
            <a:ext cx="7191442" cy="400110"/>
          </a:xfrm>
          <a:prstGeom prst="rect">
            <a:avLst/>
          </a:prstGeom>
          <a:ln w="19050">
            <a:noFill/>
          </a:ln>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Some of the key takeaways from the panel discussion include:</a:t>
            </a:r>
            <a:endParaRPr kumimoji="0" lang="en-CA" sz="20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4" name="Slide Number Placeholder 3"/>
          <p:cNvSpPr>
            <a:spLocks noGrp="1"/>
          </p:cNvSpPr>
          <p:nvPr>
            <p:ph type="sldNum" sz="quarter" idx="12"/>
          </p:nvPr>
        </p:nvSpPr>
        <p:spPr>
          <a:xfrm>
            <a:off x="8737600" y="6356351"/>
            <a:ext cx="3252342" cy="365125"/>
          </a:xfrm>
          <a:prstGeom prst="rect">
            <a:avLst/>
          </a:prstGeom>
        </p:spPr>
        <p:txBody>
          <a:bodyPr vert="horz" lIns="91440" tIns="45720" rIns="91440" bIns="45720" rtlCol="0" anchor="ctr"/>
          <a:lstStyle>
            <a:defPPr>
              <a:defRPr lang="en-C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59AF2F-52C6-9B46-B8B2-0579234AE62E}"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455F3532-FF08-E3E9-D754-52D7C5D17077}"/>
              </a:ext>
            </a:extLst>
          </p:cNvPr>
          <p:cNvSpPr txBox="1"/>
          <p:nvPr/>
        </p:nvSpPr>
        <p:spPr>
          <a:xfrm>
            <a:off x="609601" y="6023882"/>
            <a:ext cx="10972798" cy="369332"/>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Recording available:  </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lt"/>
                <a:cs typeface="Calibri" panose="020F0502020204030204" pitchFamily="34" charset="0"/>
                <a:hlinkClick r:id="rId3"/>
              </a:rPr>
              <a:t>Meteorological Technology World Expo | TECO Conference </a:t>
            </a:r>
            <a:r>
              <a:rPr kumimoji="0" lang="en-US" b="0" i="0" u="none" strike="noStrike" kern="1200" cap="none" spc="0" normalizeH="0" baseline="0" noProof="0" dirty="0" err="1">
                <a:ln>
                  <a:noFill/>
                </a:ln>
                <a:solidFill>
                  <a:prstClr val="black"/>
                </a:solidFill>
                <a:effectLst/>
                <a:uLnTx/>
                <a:uFillTx/>
                <a:latin typeface="Calibri" panose="020F0502020204030204" pitchFamily="34" charset="0"/>
                <a:ea typeface="+mn-lt"/>
                <a:cs typeface="Calibri" panose="020F0502020204030204" pitchFamily="34" charset="0"/>
                <a:hlinkClick r:id="rId3"/>
              </a:rPr>
              <a:t>Programme</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lt"/>
                <a:cs typeface="Calibri" panose="020F0502020204030204" pitchFamily="34" charset="0"/>
                <a:hlinkClick r:id="rId3"/>
              </a:rPr>
              <a:t> 2022</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cxnSp>
        <p:nvCxnSpPr>
          <p:cNvPr id="108" name="Straight Connector 107">
            <a:extLst>
              <a:ext uri="{FF2B5EF4-FFF2-40B4-BE49-F238E27FC236}">
                <a16:creationId xmlns:a16="http://schemas.microsoft.com/office/drawing/2014/main" id="{FD6A5EBA-90D8-EB7A-7743-671C8A48BC9E}"/>
              </a:ext>
            </a:extLst>
          </p:cNvPr>
          <p:cNvCxnSpPr/>
          <p:nvPr/>
        </p:nvCxnSpPr>
        <p:spPr>
          <a:xfrm>
            <a:off x="456889" y="1109096"/>
            <a:ext cx="11125985" cy="11310"/>
          </a:xfrm>
          <a:prstGeom prst="line">
            <a:avLst/>
          </a:prstGeom>
          <a:ln>
            <a:solidFill>
              <a:schemeClr val="accent5"/>
            </a:solidFill>
          </a:ln>
        </p:spPr>
        <p:style>
          <a:lnRef idx="2">
            <a:schemeClr val="accent5"/>
          </a:lnRef>
          <a:fillRef idx="0">
            <a:schemeClr val="accent5"/>
          </a:fillRef>
          <a:effectRef idx="1">
            <a:schemeClr val="accent5"/>
          </a:effectRef>
          <a:fontRef idx="minor">
            <a:schemeClr val="tx1"/>
          </a:fontRef>
        </p:style>
      </p:cxnSp>
      <p:sp>
        <p:nvSpPr>
          <p:cNvPr id="7" name="Rectangle 6">
            <a:extLst>
              <a:ext uri="{FF2B5EF4-FFF2-40B4-BE49-F238E27FC236}">
                <a16:creationId xmlns:a16="http://schemas.microsoft.com/office/drawing/2014/main" id="{09450472-B1BB-D17A-F55C-164AA7FEF4B6}"/>
              </a:ext>
            </a:extLst>
          </p:cNvPr>
          <p:cNvSpPr/>
          <p:nvPr/>
        </p:nvSpPr>
        <p:spPr>
          <a:xfrm>
            <a:off x="644664" y="3397596"/>
            <a:ext cx="10902672" cy="400110"/>
          </a:xfrm>
          <a:prstGeom prst="rect">
            <a:avLst/>
          </a:prstGeom>
        </p:spPr>
        <p:txBody>
          <a:bodyPr wrap="square">
            <a:spAutoFit/>
          </a:bodyPr>
          <a:lstStyle/>
          <a:p>
            <a:pPr marL="0" marR="0" lvl="0" indent="0" algn="l" defTabSz="457200" rtl="0" eaLnBrk="1" fontAlgn="base" latinLnBrk="0" hangingPunct="1">
              <a:lnSpc>
                <a:spcPct val="100000"/>
              </a:lnSpc>
              <a:spcBef>
                <a:spcPts val="120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Discussion on possibilities to enhance environmental sustainability produced the following suggestions:</a:t>
            </a:r>
            <a:endParaRPr kumimoji="0" lang="en-CA" sz="2000" b="0" i="0" u="none" strike="noStrike" kern="1200" cap="none" spc="0" normalizeH="0" baseline="0" noProof="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9" name="Google Shape;1211;p54">
            <a:extLst>
              <a:ext uri="{FF2B5EF4-FFF2-40B4-BE49-F238E27FC236}">
                <a16:creationId xmlns:a16="http://schemas.microsoft.com/office/drawing/2014/main" id="{8E37F7F9-97E6-BEAB-3A27-CDEDDB0365EF}"/>
              </a:ext>
            </a:extLst>
          </p:cNvPr>
          <p:cNvSpPr/>
          <p:nvPr/>
        </p:nvSpPr>
        <p:spPr>
          <a:xfrm>
            <a:off x="3425187" y="3900836"/>
            <a:ext cx="2568816" cy="758061"/>
          </a:xfrm>
          <a:prstGeom prst="homePlate">
            <a:avLst>
              <a:gd name="adj" fmla="val 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457200" rtl="0" eaLnBrk="1" fontAlgn="base" latinLnBrk="0" hangingPunct="1">
              <a:lnSpc>
                <a:spcPct val="100000"/>
              </a:lnSpc>
              <a:spcBef>
                <a:spcPct val="0"/>
              </a:spcBef>
              <a:spcAft>
                <a:spcPct val="0"/>
              </a:spcAft>
              <a:buClr>
                <a:prstClr val="black"/>
              </a:buClr>
              <a:buSzPts val="1100"/>
              <a:buFontTx/>
              <a:buNone/>
              <a:tabLst/>
              <a:defRPr/>
            </a:pPr>
            <a:r>
              <a:rPr kumimoji="0" lang="en" sz="2000" b="1" i="0" u="none" strike="noStrike" kern="1200" cap="none" spc="0" normalizeH="0" baseline="0" noProof="0">
                <a:ln>
                  <a:noFill/>
                </a:ln>
                <a:solidFill>
                  <a:srgbClr val="4BACC6"/>
                </a:solidFill>
                <a:effectLst/>
                <a:uLnTx/>
                <a:uFillTx/>
                <a:latin typeface="Calibri" panose="020F0502020204030204" pitchFamily="34" charset="0"/>
                <a:ea typeface="Fira Sans Extra Condensed"/>
                <a:cs typeface="Calibri" panose="020F0502020204030204" pitchFamily="34" charset="0"/>
                <a:sym typeface="Fira Sans Extra Condensed"/>
              </a:rPr>
              <a:t>International standards</a:t>
            </a:r>
            <a:endParaRPr kumimoji="0" sz="2000" b="1" i="0" u="none" strike="noStrike" kern="1200" cap="none" spc="0" normalizeH="0" baseline="0" noProof="0">
              <a:ln>
                <a:noFill/>
              </a:ln>
              <a:solidFill>
                <a:srgbClr val="4BACC6"/>
              </a:solidFill>
              <a:effectLst/>
              <a:uLnTx/>
              <a:uFillTx/>
              <a:latin typeface="Calibri" panose="020F0502020204030204" pitchFamily="34" charset="0"/>
              <a:ea typeface="Fira Sans Extra Condensed"/>
              <a:cs typeface="Calibri" panose="020F0502020204030204" pitchFamily="34" charset="0"/>
              <a:sym typeface="Fira Sans Extra Condensed"/>
            </a:endParaRPr>
          </a:p>
        </p:txBody>
      </p:sp>
      <p:sp>
        <p:nvSpPr>
          <p:cNvPr id="10" name="Google Shape;1213;p54">
            <a:extLst>
              <a:ext uri="{FF2B5EF4-FFF2-40B4-BE49-F238E27FC236}">
                <a16:creationId xmlns:a16="http://schemas.microsoft.com/office/drawing/2014/main" id="{D29D5A98-4290-E6F1-34D9-2131A7BB314A}"/>
              </a:ext>
            </a:extLst>
          </p:cNvPr>
          <p:cNvSpPr/>
          <p:nvPr/>
        </p:nvSpPr>
        <p:spPr>
          <a:xfrm>
            <a:off x="6116437" y="3900837"/>
            <a:ext cx="2568816" cy="752126"/>
          </a:xfrm>
          <a:prstGeom prst="homePlate">
            <a:avLst>
              <a:gd name="adj" fmla="val 0"/>
            </a:avLst>
          </a:prstGeom>
          <a:noFill/>
          <a:ln w="19050" cap="flat" cmpd="sng">
            <a:solidFill>
              <a:schemeClr val="accent5">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457200" rtl="0" eaLnBrk="1" fontAlgn="base" latinLnBrk="0" hangingPunct="1">
              <a:lnSpc>
                <a:spcPct val="100000"/>
              </a:lnSpc>
              <a:spcBef>
                <a:spcPct val="0"/>
              </a:spcBef>
              <a:spcAft>
                <a:spcPct val="0"/>
              </a:spcAft>
              <a:buClr>
                <a:prstClr val="black"/>
              </a:buClr>
              <a:buSzPts val="1100"/>
              <a:buFontTx/>
              <a:buNone/>
              <a:tabLst/>
              <a:defRPr/>
            </a:pPr>
            <a:r>
              <a:rPr kumimoji="0" lang="en" sz="2000" b="1" i="0" u="none" strike="noStrike" kern="1200" cap="none" spc="0" normalizeH="0" baseline="0" noProof="0" dirty="0">
                <a:ln>
                  <a:noFill/>
                </a:ln>
                <a:solidFill>
                  <a:schemeClr val="accent5">
                    <a:lumMod val="75000"/>
                  </a:schemeClr>
                </a:solidFill>
                <a:effectLst/>
                <a:uLnTx/>
                <a:uFillTx/>
                <a:latin typeface="Calibri" panose="020F0502020204030204" pitchFamily="34" charset="0"/>
                <a:ea typeface="Fira Sans Extra Condensed"/>
                <a:cs typeface="Calibri" panose="020F0502020204030204" pitchFamily="34" charset="0"/>
                <a:sym typeface="Fira Sans Extra Condensed"/>
              </a:rPr>
              <a:t>Evaluation criteria</a:t>
            </a:r>
            <a:endParaRPr kumimoji="0" sz="2000" b="1" i="0" u="none" strike="noStrike" kern="1200" cap="none" spc="0" normalizeH="0" baseline="0" noProof="0" dirty="0">
              <a:ln>
                <a:noFill/>
              </a:ln>
              <a:solidFill>
                <a:schemeClr val="accent5">
                  <a:lumMod val="75000"/>
                </a:schemeClr>
              </a:solidFill>
              <a:effectLst/>
              <a:uLnTx/>
              <a:uFillTx/>
              <a:latin typeface="Calibri" panose="020F0502020204030204" pitchFamily="34" charset="0"/>
              <a:ea typeface="Fira Sans Extra Condensed"/>
              <a:cs typeface="Calibri" panose="020F0502020204030204" pitchFamily="34" charset="0"/>
              <a:sym typeface="Fira Sans Extra Condensed"/>
            </a:endParaRPr>
          </a:p>
        </p:txBody>
      </p:sp>
      <p:sp>
        <p:nvSpPr>
          <p:cNvPr id="12" name="Google Shape;1215;p54">
            <a:extLst>
              <a:ext uri="{FF2B5EF4-FFF2-40B4-BE49-F238E27FC236}">
                <a16:creationId xmlns:a16="http://schemas.microsoft.com/office/drawing/2014/main" id="{1D3D5F0C-F0D5-8761-547A-C4BE7FF4909B}"/>
              </a:ext>
            </a:extLst>
          </p:cNvPr>
          <p:cNvSpPr/>
          <p:nvPr/>
        </p:nvSpPr>
        <p:spPr>
          <a:xfrm>
            <a:off x="8813883" y="3894078"/>
            <a:ext cx="2562620" cy="751663"/>
          </a:xfrm>
          <a:prstGeom prst="homePlate">
            <a:avLst>
              <a:gd name="adj" fmla="val 0"/>
            </a:avLst>
          </a:prstGeom>
          <a:noFill/>
          <a:ln w="19050" cap="flat" cmpd="sng">
            <a:solidFill>
              <a:srgbClr val="0099B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457200" rtl="0" eaLnBrk="1" fontAlgn="base" latinLnBrk="0" hangingPunct="1">
              <a:lnSpc>
                <a:spcPct val="100000"/>
              </a:lnSpc>
              <a:spcBef>
                <a:spcPct val="0"/>
              </a:spcBef>
              <a:spcAft>
                <a:spcPct val="0"/>
              </a:spcAft>
              <a:buClr>
                <a:prstClr val="black"/>
              </a:buClr>
              <a:buSzPts val="1100"/>
              <a:buFontTx/>
              <a:buNone/>
              <a:tabLst/>
              <a:defRPr/>
            </a:pPr>
            <a:r>
              <a:rPr kumimoji="0" lang="en" sz="2000" b="1" i="0" u="none" strike="noStrike" kern="1200" cap="none" spc="0" normalizeH="0" baseline="0" noProof="0">
                <a:ln>
                  <a:noFill/>
                </a:ln>
                <a:solidFill>
                  <a:srgbClr val="0099B8"/>
                </a:solidFill>
                <a:effectLst/>
                <a:uLnTx/>
                <a:uFillTx/>
                <a:latin typeface="Calibri" panose="020F0502020204030204" pitchFamily="34" charset="0"/>
                <a:ea typeface="Fira Sans Extra Condensed"/>
                <a:cs typeface="Calibri" panose="020F0502020204030204" pitchFamily="34" charset="0"/>
                <a:sym typeface="Fira Sans Extra Condensed"/>
              </a:rPr>
              <a:t>Life cycle management</a:t>
            </a:r>
            <a:endParaRPr kumimoji="0" sz="2000" b="1" i="0" u="none" strike="noStrike" kern="1200" cap="none" spc="0" normalizeH="0" baseline="0" noProof="0">
              <a:ln>
                <a:noFill/>
              </a:ln>
              <a:solidFill>
                <a:srgbClr val="0099B8"/>
              </a:solidFill>
              <a:effectLst/>
              <a:uLnTx/>
              <a:uFillTx/>
              <a:latin typeface="Calibri" panose="020F0502020204030204" pitchFamily="34" charset="0"/>
              <a:ea typeface="Fira Sans Extra Condensed"/>
              <a:cs typeface="Calibri" panose="020F0502020204030204" pitchFamily="34" charset="0"/>
              <a:sym typeface="Fira Sans Extra Condensed"/>
            </a:endParaRPr>
          </a:p>
        </p:txBody>
      </p:sp>
      <p:sp>
        <p:nvSpPr>
          <p:cNvPr id="13" name="Google Shape;1210;p54">
            <a:extLst>
              <a:ext uri="{FF2B5EF4-FFF2-40B4-BE49-F238E27FC236}">
                <a16:creationId xmlns:a16="http://schemas.microsoft.com/office/drawing/2014/main" id="{F7765A1E-0F47-0B90-30D7-2F4D707F7033}"/>
              </a:ext>
            </a:extLst>
          </p:cNvPr>
          <p:cNvSpPr txBox="1"/>
          <p:nvPr/>
        </p:nvSpPr>
        <p:spPr>
          <a:xfrm>
            <a:off x="730155" y="4652962"/>
            <a:ext cx="2566400" cy="1180213"/>
          </a:xfrm>
          <a:prstGeom prst="rect">
            <a:avLst/>
          </a:prstGeom>
          <a:noFill/>
          <a:ln w="19050" cap="flat"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152400" marR="0" lvl="0" indent="0" algn="l" defTabSz="457200" rtl="0" eaLnBrk="1" fontAlgn="base" latinLnBrk="0" hangingPunct="1">
              <a:lnSpc>
                <a:spcPct val="100000"/>
              </a:lnSpc>
              <a:spcBef>
                <a:spcPct val="0"/>
              </a:spcBef>
              <a:spcAft>
                <a:spcPct val="0"/>
              </a:spcAft>
              <a:buClr>
                <a:prstClr val="black"/>
              </a:buClr>
              <a:buSzPts val="1200"/>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E.g., adoption of ISO 14001 for NMHS' and vendors</a:t>
            </a:r>
            <a:endParaRPr kumimoji="0" lang="en-US" sz="1600" b="0" i="0" u="none" strike="noStrike" kern="1200" cap="none" spc="0" normalizeH="0" baseline="0" noProof="0">
              <a:ln>
                <a:noFill/>
              </a:ln>
              <a:solidFill>
                <a:prstClr val="black"/>
              </a:solidFill>
              <a:effectLst/>
              <a:uLnTx/>
              <a:uFillTx/>
              <a:latin typeface="Calibri" panose="020F0502020204030204" pitchFamily="34" charset="0"/>
              <a:ea typeface="Roboto"/>
              <a:cs typeface="Calibri" panose="020F0502020204030204" pitchFamily="34" charset="0"/>
              <a:sym typeface="Roboto"/>
            </a:endParaRPr>
          </a:p>
        </p:txBody>
      </p:sp>
      <p:sp>
        <p:nvSpPr>
          <p:cNvPr id="16" name="Google Shape;1212;p54">
            <a:extLst>
              <a:ext uri="{FF2B5EF4-FFF2-40B4-BE49-F238E27FC236}">
                <a16:creationId xmlns:a16="http://schemas.microsoft.com/office/drawing/2014/main" id="{BAB28FFB-1058-CE74-874A-8293B4B4A4F6}"/>
              </a:ext>
            </a:extLst>
          </p:cNvPr>
          <p:cNvSpPr txBox="1"/>
          <p:nvPr/>
        </p:nvSpPr>
        <p:spPr>
          <a:xfrm>
            <a:off x="3425186" y="4658897"/>
            <a:ext cx="2568817" cy="1174278"/>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152400" marR="0" lvl="0" indent="0" algn="l" defTabSz="457200" rtl="0" eaLnBrk="1" fontAlgn="base" latinLnBrk="0" hangingPunct="1">
              <a:lnSpc>
                <a:spcPct val="100000"/>
              </a:lnSpc>
              <a:spcBef>
                <a:spcPts val="0"/>
              </a:spcBef>
              <a:spcAft>
                <a:spcPts val="0"/>
              </a:spcAft>
              <a:buClr>
                <a:prstClr val="black"/>
              </a:buClr>
              <a:buSzPts val="1200"/>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Standards for common processes could reduce waste during life cycle replacement</a:t>
            </a:r>
            <a:endParaRPr kumimoji="0" sz="1600" b="0" i="0" u="none" strike="noStrike" kern="1200" cap="none" spc="0" normalizeH="0" baseline="0" noProof="0">
              <a:ln>
                <a:noFill/>
              </a:ln>
              <a:solidFill>
                <a:prstClr val="black"/>
              </a:solidFill>
              <a:effectLst/>
              <a:uLnTx/>
              <a:uFillTx/>
              <a:latin typeface="Calibri" panose="020F0502020204030204" pitchFamily="34" charset="0"/>
              <a:ea typeface="Roboto"/>
              <a:cs typeface="Calibri" panose="020F0502020204030204" pitchFamily="34" charset="0"/>
              <a:sym typeface="Roboto"/>
            </a:endParaRPr>
          </a:p>
        </p:txBody>
      </p:sp>
      <p:sp>
        <p:nvSpPr>
          <p:cNvPr id="17" name="Google Shape;1214;p54">
            <a:extLst>
              <a:ext uri="{FF2B5EF4-FFF2-40B4-BE49-F238E27FC236}">
                <a16:creationId xmlns:a16="http://schemas.microsoft.com/office/drawing/2014/main" id="{2FF0955C-213F-9D96-70AB-63936481BD7D}"/>
              </a:ext>
            </a:extLst>
          </p:cNvPr>
          <p:cNvSpPr txBox="1"/>
          <p:nvPr/>
        </p:nvSpPr>
        <p:spPr>
          <a:xfrm>
            <a:off x="6116436" y="4652963"/>
            <a:ext cx="2568816" cy="1180212"/>
          </a:xfrm>
          <a:prstGeom prst="rect">
            <a:avLst/>
          </a:prstGeom>
          <a:noFill/>
          <a:ln w="19050" cap="flat" cmpd="sng">
            <a:solidFill>
              <a:schemeClr val="accent5">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marL="152400" marR="0" lvl="0" indent="0" algn="l" defTabSz="457200" rtl="0" eaLnBrk="1" fontAlgn="base" latinLnBrk="0" hangingPunct="1">
              <a:lnSpc>
                <a:spcPct val="100000"/>
              </a:lnSpc>
              <a:spcBef>
                <a:spcPts val="0"/>
              </a:spcBef>
              <a:spcAft>
                <a:spcPts val="0"/>
              </a:spcAft>
              <a:buClr>
                <a:prstClr val="black"/>
              </a:buClr>
              <a:buSzPts val="1200"/>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Manufacturing principles for environmentally sustainable methods/instruments</a:t>
            </a:r>
            <a:endParaRPr kumimoji="0" sz="1600" b="0" i="0" u="none" strike="noStrike" kern="1200" cap="none" spc="0" normalizeH="0" baseline="0" noProof="0">
              <a:ln>
                <a:noFill/>
              </a:ln>
              <a:solidFill>
                <a:prstClr val="black"/>
              </a:solidFill>
              <a:effectLst/>
              <a:uLnTx/>
              <a:uFillTx/>
              <a:latin typeface="Calibri" panose="020F0502020204030204" pitchFamily="34" charset="0"/>
              <a:ea typeface="Roboto"/>
              <a:cs typeface="Calibri" panose="020F0502020204030204" pitchFamily="34" charset="0"/>
              <a:sym typeface="Roboto"/>
            </a:endParaRPr>
          </a:p>
        </p:txBody>
      </p:sp>
      <p:sp>
        <p:nvSpPr>
          <p:cNvPr id="18" name="Google Shape;1216;p54">
            <a:extLst>
              <a:ext uri="{FF2B5EF4-FFF2-40B4-BE49-F238E27FC236}">
                <a16:creationId xmlns:a16="http://schemas.microsoft.com/office/drawing/2014/main" id="{5E26124E-4A67-7908-E974-A8806473AB68}"/>
              </a:ext>
            </a:extLst>
          </p:cNvPr>
          <p:cNvSpPr txBox="1"/>
          <p:nvPr/>
        </p:nvSpPr>
        <p:spPr>
          <a:xfrm>
            <a:off x="8813883" y="4645741"/>
            <a:ext cx="2562620" cy="1187434"/>
          </a:xfrm>
          <a:prstGeom prst="rect">
            <a:avLst/>
          </a:prstGeom>
          <a:noFill/>
          <a:ln w="19050" cap="flat" cmpd="sng">
            <a:solidFill>
              <a:srgbClr val="0099B8"/>
            </a:solidFill>
            <a:prstDash val="solid"/>
            <a:round/>
            <a:headEnd type="none" w="sm" len="sm"/>
            <a:tailEnd type="none" w="sm" len="sm"/>
          </a:ln>
        </p:spPr>
        <p:txBody>
          <a:bodyPr spcFirstLastPara="1" wrap="square" lIns="91425" tIns="91425" rIns="91425" bIns="91425" anchor="ctr" anchorCtr="0">
            <a:noAutofit/>
          </a:bodyPr>
          <a:lstStyle/>
          <a:p>
            <a:pPr marL="152400" marR="0" lvl="0" indent="0" algn="l" defTabSz="457200" rtl="0" eaLnBrk="1" fontAlgn="base" latinLnBrk="0" hangingPunct="1">
              <a:lnSpc>
                <a:spcPct val="100000"/>
              </a:lnSpc>
              <a:spcBef>
                <a:spcPts val="0"/>
              </a:spcBef>
              <a:spcAft>
                <a:spcPts val="0"/>
              </a:spcAft>
              <a:buClr>
                <a:prstClr val="black"/>
              </a:buClr>
              <a:buSzPts val="1200"/>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Goal to extend the life of usable instruments, parts, reduce maintenance, etc.</a:t>
            </a:r>
            <a:endParaRPr kumimoji="0" lang="en-CA"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grpSp>
        <p:nvGrpSpPr>
          <p:cNvPr id="52" name="Google Shape;11062;p69">
            <a:extLst>
              <a:ext uri="{FF2B5EF4-FFF2-40B4-BE49-F238E27FC236}">
                <a16:creationId xmlns:a16="http://schemas.microsoft.com/office/drawing/2014/main" id="{746629CF-7D12-72A9-35B1-A6537AE59A56}"/>
              </a:ext>
            </a:extLst>
          </p:cNvPr>
          <p:cNvGrpSpPr/>
          <p:nvPr/>
        </p:nvGrpSpPr>
        <p:grpSpPr>
          <a:xfrm>
            <a:off x="4791986" y="2050874"/>
            <a:ext cx="545877" cy="454413"/>
            <a:chOff x="1421638" y="4125629"/>
            <a:chExt cx="374709" cy="374010"/>
          </a:xfrm>
          <a:solidFill>
            <a:schemeClr val="accent5"/>
          </a:solidFill>
        </p:grpSpPr>
        <p:sp>
          <p:nvSpPr>
            <p:cNvPr id="53" name="Google Shape;11063;p69">
              <a:extLst>
                <a:ext uri="{FF2B5EF4-FFF2-40B4-BE49-F238E27FC236}">
                  <a16:creationId xmlns:a16="http://schemas.microsoft.com/office/drawing/2014/main" id="{56B364EA-53A1-6B82-9880-71D37915C0DC}"/>
                </a:ext>
              </a:extLst>
            </p:cNvPr>
            <p:cNvSpPr/>
            <p:nvPr/>
          </p:nvSpPr>
          <p:spPr>
            <a:xfrm>
              <a:off x="1421638" y="4265954"/>
              <a:ext cx="374709" cy="233685"/>
            </a:xfrm>
            <a:custGeom>
              <a:avLst/>
              <a:gdLst/>
              <a:ahLst/>
              <a:cxnLst/>
              <a:rect l="l" t="t" r="r" b="b"/>
              <a:pathLst>
                <a:path w="11800" h="7359" extrusionOk="0">
                  <a:moveTo>
                    <a:pt x="3180" y="3298"/>
                  </a:moveTo>
                  <a:lnTo>
                    <a:pt x="3180" y="7001"/>
                  </a:lnTo>
                  <a:lnTo>
                    <a:pt x="1691" y="7001"/>
                  </a:lnTo>
                  <a:lnTo>
                    <a:pt x="1691" y="3298"/>
                  </a:lnTo>
                  <a:close/>
                  <a:moveTo>
                    <a:pt x="6680" y="2370"/>
                  </a:moveTo>
                  <a:lnTo>
                    <a:pt x="6680" y="7001"/>
                  </a:lnTo>
                  <a:lnTo>
                    <a:pt x="5192" y="7001"/>
                  </a:lnTo>
                  <a:lnTo>
                    <a:pt x="5192" y="2370"/>
                  </a:lnTo>
                  <a:close/>
                  <a:moveTo>
                    <a:pt x="10180" y="345"/>
                  </a:moveTo>
                  <a:lnTo>
                    <a:pt x="10180" y="7001"/>
                  </a:lnTo>
                  <a:lnTo>
                    <a:pt x="8692" y="7001"/>
                  </a:lnTo>
                  <a:lnTo>
                    <a:pt x="8692" y="345"/>
                  </a:lnTo>
                  <a:close/>
                  <a:moveTo>
                    <a:pt x="8502" y="0"/>
                  </a:moveTo>
                  <a:cubicBezTo>
                    <a:pt x="8406" y="0"/>
                    <a:pt x="8323" y="84"/>
                    <a:pt x="8323" y="179"/>
                  </a:cubicBezTo>
                  <a:lnTo>
                    <a:pt x="8323" y="7001"/>
                  </a:lnTo>
                  <a:lnTo>
                    <a:pt x="7013" y="7001"/>
                  </a:lnTo>
                  <a:lnTo>
                    <a:pt x="7013" y="2203"/>
                  </a:lnTo>
                  <a:cubicBezTo>
                    <a:pt x="7013" y="2120"/>
                    <a:pt x="6930" y="2024"/>
                    <a:pt x="6835" y="2024"/>
                  </a:cubicBezTo>
                  <a:lnTo>
                    <a:pt x="4989" y="2024"/>
                  </a:lnTo>
                  <a:cubicBezTo>
                    <a:pt x="4894" y="2024"/>
                    <a:pt x="4811" y="2108"/>
                    <a:pt x="4811" y="2203"/>
                  </a:cubicBezTo>
                  <a:lnTo>
                    <a:pt x="4811" y="7001"/>
                  </a:lnTo>
                  <a:lnTo>
                    <a:pt x="3501" y="7001"/>
                  </a:lnTo>
                  <a:lnTo>
                    <a:pt x="3501" y="3132"/>
                  </a:lnTo>
                  <a:cubicBezTo>
                    <a:pt x="3501" y="3036"/>
                    <a:pt x="3418" y="2953"/>
                    <a:pt x="3322" y="2953"/>
                  </a:cubicBezTo>
                  <a:lnTo>
                    <a:pt x="1477" y="2953"/>
                  </a:lnTo>
                  <a:cubicBezTo>
                    <a:pt x="1382" y="2953"/>
                    <a:pt x="1298" y="3024"/>
                    <a:pt x="1298" y="3132"/>
                  </a:cubicBezTo>
                  <a:lnTo>
                    <a:pt x="1298" y="7001"/>
                  </a:lnTo>
                  <a:lnTo>
                    <a:pt x="179" y="7001"/>
                  </a:lnTo>
                  <a:cubicBezTo>
                    <a:pt x="84" y="7001"/>
                    <a:pt x="1" y="7073"/>
                    <a:pt x="1" y="7180"/>
                  </a:cubicBezTo>
                  <a:cubicBezTo>
                    <a:pt x="1" y="7287"/>
                    <a:pt x="72" y="7358"/>
                    <a:pt x="179" y="7358"/>
                  </a:cubicBezTo>
                  <a:lnTo>
                    <a:pt x="11597" y="7358"/>
                  </a:lnTo>
                  <a:cubicBezTo>
                    <a:pt x="11681" y="7358"/>
                    <a:pt x="11776" y="7287"/>
                    <a:pt x="11776" y="7180"/>
                  </a:cubicBezTo>
                  <a:cubicBezTo>
                    <a:pt x="11800" y="7073"/>
                    <a:pt x="11728" y="7001"/>
                    <a:pt x="11633" y="7001"/>
                  </a:cubicBezTo>
                  <a:lnTo>
                    <a:pt x="10526" y="7001"/>
                  </a:lnTo>
                  <a:lnTo>
                    <a:pt x="10526" y="179"/>
                  </a:lnTo>
                  <a:cubicBezTo>
                    <a:pt x="10526" y="95"/>
                    <a:pt x="10442" y="0"/>
                    <a:pt x="10347" y="0"/>
                  </a:cubicBezTo>
                  <a:close/>
                </a:path>
              </a:pathLst>
            </a:custGeom>
            <a:grpFill/>
            <a:ln w="3175">
              <a:solidFill>
                <a:schemeClr val="accent5"/>
              </a:solid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54" name="Google Shape;11064;p69">
              <a:extLst>
                <a:ext uri="{FF2B5EF4-FFF2-40B4-BE49-F238E27FC236}">
                  <a16:creationId xmlns:a16="http://schemas.microsoft.com/office/drawing/2014/main" id="{D2AA26E2-095C-7643-BE5D-6761685AAE74}"/>
                </a:ext>
              </a:extLst>
            </p:cNvPr>
            <p:cNvSpPr/>
            <p:nvPr/>
          </p:nvSpPr>
          <p:spPr>
            <a:xfrm>
              <a:off x="1428052" y="4125629"/>
              <a:ext cx="356958" cy="215585"/>
            </a:xfrm>
            <a:custGeom>
              <a:avLst/>
              <a:gdLst/>
              <a:ahLst/>
              <a:cxnLst/>
              <a:rect l="l" t="t" r="r" b="b"/>
              <a:pathLst>
                <a:path w="11241" h="6789" extrusionOk="0">
                  <a:moveTo>
                    <a:pt x="10668" y="0"/>
                  </a:moveTo>
                  <a:cubicBezTo>
                    <a:pt x="10653" y="0"/>
                    <a:pt x="10637" y="1"/>
                    <a:pt x="10621" y="2"/>
                  </a:cubicBezTo>
                  <a:lnTo>
                    <a:pt x="9145" y="181"/>
                  </a:lnTo>
                  <a:cubicBezTo>
                    <a:pt x="8847" y="216"/>
                    <a:pt x="8633" y="490"/>
                    <a:pt x="8669" y="788"/>
                  </a:cubicBezTo>
                  <a:cubicBezTo>
                    <a:pt x="8691" y="1064"/>
                    <a:pt x="8938" y="1268"/>
                    <a:pt x="9211" y="1268"/>
                  </a:cubicBezTo>
                  <a:cubicBezTo>
                    <a:pt x="9232" y="1268"/>
                    <a:pt x="9254" y="1267"/>
                    <a:pt x="9276" y="1264"/>
                  </a:cubicBezTo>
                  <a:lnTo>
                    <a:pt x="9395" y="1252"/>
                  </a:lnTo>
                  <a:lnTo>
                    <a:pt x="9395" y="1252"/>
                  </a:lnTo>
                  <a:cubicBezTo>
                    <a:pt x="7597" y="3348"/>
                    <a:pt x="5442" y="4443"/>
                    <a:pt x="3918" y="4979"/>
                  </a:cubicBezTo>
                  <a:cubicBezTo>
                    <a:pt x="2025" y="5657"/>
                    <a:pt x="561" y="5717"/>
                    <a:pt x="537" y="5717"/>
                  </a:cubicBezTo>
                  <a:cubicBezTo>
                    <a:pt x="239" y="5729"/>
                    <a:pt x="1" y="5967"/>
                    <a:pt x="25" y="6265"/>
                  </a:cubicBezTo>
                  <a:cubicBezTo>
                    <a:pt x="37" y="6562"/>
                    <a:pt x="275" y="6789"/>
                    <a:pt x="561" y="6789"/>
                  </a:cubicBezTo>
                  <a:lnTo>
                    <a:pt x="572" y="6789"/>
                  </a:lnTo>
                  <a:cubicBezTo>
                    <a:pt x="632" y="6789"/>
                    <a:pt x="2192" y="6729"/>
                    <a:pt x="4263" y="6003"/>
                  </a:cubicBezTo>
                  <a:cubicBezTo>
                    <a:pt x="5418" y="5586"/>
                    <a:pt x="6514" y="5050"/>
                    <a:pt x="7490" y="4383"/>
                  </a:cubicBezTo>
                  <a:cubicBezTo>
                    <a:pt x="7561" y="4324"/>
                    <a:pt x="7597" y="4217"/>
                    <a:pt x="7538" y="4145"/>
                  </a:cubicBezTo>
                  <a:cubicBezTo>
                    <a:pt x="7501" y="4093"/>
                    <a:pt x="7445" y="4065"/>
                    <a:pt x="7391" y="4065"/>
                  </a:cubicBezTo>
                  <a:cubicBezTo>
                    <a:pt x="7358" y="4065"/>
                    <a:pt x="7326" y="4075"/>
                    <a:pt x="7299" y="4098"/>
                  </a:cubicBezTo>
                  <a:cubicBezTo>
                    <a:pt x="6335" y="4753"/>
                    <a:pt x="5275" y="5288"/>
                    <a:pt x="4144" y="5693"/>
                  </a:cubicBezTo>
                  <a:cubicBezTo>
                    <a:pt x="2132" y="6408"/>
                    <a:pt x="632" y="6467"/>
                    <a:pt x="561" y="6467"/>
                  </a:cubicBezTo>
                  <a:cubicBezTo>
                    <a:pt x="453" y="6467"/>
                    <a:pt x="358" y="6372"/>
                    <a:pt x="358" y="6265"/>
                  </a:cubicBezTo>
                  <a:cubicBezTo>
                    <a:pt x="358" y="6169"/>
                    <a:pt x="441" y="6074"/>
                    <a:pt x="561" y="6062"/>
                  </a:cubicBezTo>
                  <a:cubicBezTo>
                    <a:pt x="572" y="6062"/>
                    <a:pt x="2085" y="6003"/>
                    <a:pt x="4037" y="5300"/>
                  </a:cubicBezTo>
                  <a:cubicBezTo>
                    <a:pt x="5680" y="4717"/>
                    <a:pt x="8026" y="3514"/>
                    <a:pt x="9943" y="1133"/>
                  </a:cubicBezTo>
                  <a:cubicBezTo>
                    <a:pt x="10035" y="1018"/>
                    <a:pt x="9949" y="847"/>
                    <a:pt x="9813" y="847"/>
                  </a:cubicBezTo>
                  <a:cubicBezTo>
                    <a:pt x="9809" y="847"/>
                    <a:pt x="9804" y="847"/>
                    <a:pt x="9800" y="847"/>
                  </a:cubicBezTo>
                  <a:lnTo>
                    <a:pt x="9252" y="931"/>
                  </a:lnTo>
                  <a:cubicBezTo>
                    <a:pt x="9244" y="932"/>
                    <a:pt x="9236" y="932"/>
                    <a:pt x="9228" y="932"/>
                  </a:cubicBezTo>
                  <a:cubicBezTo>
                    <a:pt x="9139" y="932"/>
                    <a:pt x="9049" y="874"/>
                    <a:pt x="9038" y="776"/>
                  </a:cubicBezTo>
                  <a:cubicBezTo>
                    <a:pt x="9014" y="657"/>
                    <a:pt x="9085" y="550"/>
                    <a:pt x="9204" y="538"/>
                  </a:cubicBezTo>
                  <a:lnTo>
                    <a:pt x="10681" y="359"/>
                  </a:lnTo>
                  <a:cubicBezTo>
                    <a:pt x="10688" y="358"/>
                    <a:pt x="10696" y="358"/>
                    <a:pt x="10703" y="358"/>
                  </a:cubicBezTo>
                  <a:cubicBezTo>
                    <a:pt x="10812" y="358"/>
                    <a:pt x="10895" y="438"/>
                    <a:pt x="10895" y="550"/>
                  </a:cubicBezTo>
                  <a:lnTo>
                    <a:pt x="10895" y="2026"/>
                  </a:lnTo>
                  <a:cubicBezTo>
                    <a:pt x="10895" y="2133"/>
                    <a:pt x="10812" y="2217"/>
                    <a:pt x="10705" y="2217"/>
                  </a:cubicBezTo>
                  <a:cubicBezTo>
                    <a:pt x="10598" y="2217"/>
                    <a:pt x="10514" y="2133"/>
                    <a:pt x="10514" y="2026"/>
                  </a:cubicBezTo>
                  <a:lnTo>
                    <a:pt x="10514" y="1586"/>
                  </a:lnTo>
                  <a:cubicBezTo>
                    <a:pt x="10514" y="1502"/>
                    <a:pt x="10467" y="1443"/>
                    <a:pt x="10407" y="1419"/>
                  </a:cubicBezTo>
                  <a:cubicBezTo>
                    <a:pt x="10387" y="1409"/>
                    <a:pt x="10368" y="1405"/>
                    <a:pt x="10349" y="1405"/>
                  </a:cubicBezTo>
                  <a:cubicBezTo>
                    <a:pt x="10298" y="1405"/>
                    <a:pt x="10251" y="1435"/>
                    <a:pt x="10217" y="1478"/>
                  </a:cubicBezTo>
                  <a:cubicBezTo>
                    <a:pt x="9574" y="2264"/>
                    <a:pt x="8835" y="2979"/>
                    <a:pt x="8026" y="3610"/>
                  </a:cubicBezTo>
                  <a:cubicBezTo>
                    <a:pt x="7954" y="3669"/>
                    <a:pt x="7942" y="3764"/>
                    <a:pt x="8002" y="3848"/>
                  </a:cubicBezTo>
                  <a:cubicBezTo>
                    <a:pt x="8036" y="3888"/>
                    <a:pt x="8081" y="3910"/>
                    <a:pt x="8129" y="3910"/>
                  </a:cubicBezTo>
                  <a:cubicBezTo>
                    <a:pt x="8166" y="3910"/>
                    <a:pt x="8204" y="3897"/>
                    <a:pt x="8240" y="3872"/>
                  </a:cubicBezTo>
                  <a:cubicBezTo>
                    <a:pt x="8931" y="3336"/>
                    <a:pt x="9585" y="2729"/>
                    <a:pt x="10169" y="2062"/>
                  </a:cubicBezTo>
                  <a:cubicBezTo>
                    <a:pt x="10181" y="2336"/>
                    <a:pt x="10419" y="2574"/>
                    <a:pt x="10705" y="2574"/>
                  </a:cubicBezTo>
                  <a:cubicBezTo>
                    <a:pt x="11002" y="2574"/>
                    <a:pt x="11240" y="2336"/>
                    <a:pt x="11240" y="2038"/>
                  </a:cubicBezTo>
                  <a:lnTo>
                    <a:pt x="11240" y="573"/>
                  </a:lnTo>
                  <a:cubicBezTo>
                    <a:pt x="11240" y="395"/>
                    <a:pt x="11169" y="240"/>
                    <a:pt x="11050" y="133"/>
                  </a:cubicBezTo>
                  <a:cubicBezTo>
                    <a:pt x="10943" y="47"/>
                    <a:pt x="10807" y="0"/>
                    <a:pt x="10668" y="0"/>
                  </a:cubicBezTo>
                  <a:close/>
                </a:path>
              </a:pathLst>
            </a:custGeom>
            <a:grpFill/>
            <a:ln w="3175">
              <a:solidFill>
                <a:schemeClr val="accent5"/>
              </a:solid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grpSp>
      <p:sp>
        <p:nvSpPr>
          <p:cNvPr id="55" name="Google Shape;12294;p71">
            <a:extLst>
              <a:ext uri="{FF2B5EF4-FFF2-40B4-BE49-F238E27FC236}">
                <a16:creationId xmlns:a16="http://schemas.microsoft.com/office/drawing/2014/main" id="{6EEC5458-2206-7BD1-B8A3-A73698E26371}"/>
              </a:ext>
            </a:extLst>
          </p:cNvPr>
          <p:cNvSpPr/>
          <p:nvPr/>
        </p:nvSpPr>
        <p:spPr>
          <a:xfrm>
            <a:off x="6521438" y="2031905"/>
            <a:ext cx="562865" cy="492350"/>
          </a:xfrm>
          <a:custGeom>
            <a:avLst/>
            <a:gdLst/>
            <a:ahLst/>
            <a:cxnLst/>
            <a:rect l="l" t="t" r="r" b="b"/>
            <a:pathLst>
              <a:path w="12228" h="11183" extrusionOk="0">
                <a:moveTo>
                  <a:pt x="4560" y="3991"/>
                </a:moveTo>
                <a:cubicBezTo>
                  <a:pt x="4739" y="3991"/>
                  <a:pt x="4894" y="4146"/>
                  <a:pt x="4894" y="4324"/>
                </a:cubicBezTo>
                <a:cubicBezTo>
                  <a:pt x="4894" y="4503"/>
                  <a:pt x="4739" y="4646"/>
                  <a:pt x="4560" y="4646"/>
                </a:cubicBezTo>
                <a:cubicBezTo>
                  <a:pt x="4382" y="4646"/>
                  <a:pt x="4239" y="4503"/>
                  <a:pt x="4239" y="4324"/>
                </a:cubicBezTo>
                <a:cubicBezTo>
                  <a:pt x="4251" y="4134"/>
                  <a:pt x="4382" y="3991"/>
                  <a:pt x="4560" y="3991"/>
                </a:cubicBezTo>
                <a:close/>
                <a:moveTo>
                  <a:pt x="5930" y="1419"/>
                </a:moveTo>
                <a:lnTo>
                  <a:pt x="5930" y="2003"/>
                </a:lnTo>
                <a:lnTo>
                  <a:pt x="5941" y="4051"/>
                </a:lnTo>
                <a:lnTo>
                  <a:pt x="5965" y="5872"/>
                </a:lnTo>
                <a:lnTo>
                  <a:pt x="1619" y="4908"/>
                </a:lnTo>
                <a:cubicBezTo>
                  <a:pt x="1869" y="3801"/>
                  <a:pt x="2548" y="2848"/>
                  <a:pt x="3489" y="2229"/>
                </a:cubicBezTo>
                <a:lnTo>
                  <a:pt x="4275" y="3670"/>
                </a:lnTo>
                <a:cubicBezTo>
                  <a:pt x="4025" y="3777"/>
                  <a:pt x="3858" y="4027"/>
                  <a:pt x="3858" y="4313"/>
                </a:cubicBezTo>
                <a:cubicBezTo>
                  <a:pt x="3858" y="4694"/>
                  <a:pt x="4179" y="5027"/>
                  <a:pt x="4572" y="5027"/>
                </a:cubicBezTo>
                <a:cubicBezTo>
                  <a:pt x="4965" y="5027"/>
                  <a:pt x="5287" y="4705"/>
                  <a:pt x="5287" y="4313"/>
                </a:cubicBezTo>
                <a:cubicBezTo>
                  <a:pt x="5287" y="3967"/>
                  <a:pt x="5037" y="3670"/>
                  <a:pt x="4715" y="3610"/>
                </a:cubicBezTo>
                <a:lnTo>
                  <a:pt x="3846" y="2015"/>
                </a:lnTo>
                <a:cubicBezTo>
                  <a:pt x="4477" y="1657"/>
                  <a:pt x="5168" y="1455"/>
                  <a:pt x="5930" y="1419"/>
                </a:cubicBezTo>
                <a:close/>
                <a:moveTo>
                  <a:pt x="6287" y="4265"/>
                </a:moveTo>
                <a:cubicBezTo>
                  <a:pt x="7227" y="4348"/>
                  <a:pt x="7965" y="5158"/>
                  <a:pt x="7965" y="6122"/>
                </a:cubicBezTo>
                <a:cubicBezTo>
                  <a:pt x="7965" y="6491"/>
                  <a:pt x="7846" y="6872"/>
                  <a:pt x="7644" y="7170"/>
                </a:cubicBezTo>
                <a:lnTo>
                  <a:pt x="6287" y="6039"/>
                </a:lnTo>
                <a:lnTo>
                  <a:pt x="6287" y="4265"/>
                </a:lnTo>
                <a:close/>
                <a:moveTo>
                  <a:pt x="6477" y="348"/>
                </a:moveTo>
                <a:cubicBezTo>
                  <a:pt x="9501" y="526"/>
                  <a:pt x="11871" y="3039"/>
                  <a:pt x="11871" y="6063"/>
                </a:cubicBezTo>
                <a:cubicBezTo>
                  <a:pt x="11835" y="7349"/>
                  <a:pt x="11454" y="8539"/>
                  <a:pt x="10728" y="9516"/>
                </a:cubicBezTo>
                <a:cubicBezTo>
                  <a:pt x="10692" y="9563"/>
                  <a:pt x="10644" y="9575"/>
                  <a:pt x="10609" y="9575"/>
                </a:cubicBezTo>
                <a:cubicBezTo>
                  <a:pt x="10561" y="9575"/>
                  <a:pt x="10513" y="9563"/>
                  <a:pt x="10490" y="9527"/>
                </a:cubicBezTo>
                <a:lnTo>
                  <a:pt x="9537" y="8730"/>
                </a:lnTo>
                <a:cubicBezTo>
                  <a:pt x="10013" y="8123"/>
                  <a:pt x="10311" y="7384"/>
                  <a:pt x="10394" y="6610"/>
                </a:cubicBezTo>
                <a:cubicBezTo>
                  <a:pt x="10406" y="6491"/>
                  <a:pt x="10323" y="6396"/>
                  <a:pt x="10204" y="6396"/>
                </a:cubicBezTo>
                <a:cubicBezTo>
                  <a:pt x="10097" y="6396"/>
                  <a:pt x="10025" y="6468"/>
                  <a:pt x="10013" y="6551"/>
                </a:cubicBezTo>
                <a:cubicBezTo>
                  <a:pt x="9930" y="7206"/>
                  <a:pt x="9680" y="7849"/>
                  <a:pt x="9299" y="8384"/>
                </a:cubicBezTo>
                <a:cubicBezTo>
                  <a:pt x="9275" y="8396"/>
                  <a:pt x="9263" y="8432"/>
                  <a:pt x="9251" y="8444"/>
                </a:cubicBezTo>
                <a:cubicBezTo>
                  <a:pt x="9251" y="8444"/>
                  <a:pt x="9251" y="8456"/>
                  <a:pt x="9239" y="8456"/>
                </a:cubicBezTo>
                <a:lnTo>
                  <a:pt x="7954" y="7372"/>
                </a:lnTo>
                <a:cubicBezTo>
                  <a:pt x="8227" y="7003"/>
                  <a:pt x="8370" y="6539"/>
                  <a:pt x="8370" y="6075"/>
                </a:cubicBezTo>
                <a:cubicBezTo>
                  <a:pt x="8370" y="4908"/>
                  <a:pt x="7465" y="3920"/>
                  <a:pt x="6299" y="3836"/>
                </a:cubicBezTo>
                <a:lnTo>
                  <a:pt x="6287" y="2146"/>
                </a:lnTo>
                <a:lnTo>
                  <a:pt x="6418" y="2146"/>
                </a:lnTo>
                <a:cubicBezTo>
                  <a:pt x="6453" y="2146"/>
                  <a:pt x="6501" y="2146"/>
                  <a:pt x="6525" y="2169"/>
                </a:cubicBezTo>
                <a:cubicBezTo>
                  <a:pt x="8358" y="2360"/>
                  <a:pt x="9811" y="3812"/>
                  <a:pt x="10025" y="5646"/>
                </a:cubicBezTo>
                <a:cubicBezTo>
                  <a:pt x="10037" y="5753"/>
                  <a:pt x="10109" y="5813"/>
                  <a:pt x="10216" y="5813"/>
                </a:cubicBezTo>
                <a:cubicBezTo>
                  <a:pt x="10335" y="5813"/>
                  <a:pt x="10430" y="5706"/>
                  <a:pt x="10406" y="5598"/>
                </a:cubicBezTo>
                <a:cubicBezTo>
                  <a:pt x="10192" y="3503"/>
                  <a:pt x="8430" y="1848"/>
                  <a:pt x="6299" y="1765"/>
                </a:cubicBezTo>
                <a:lnTo>
                  <a:pt x="6299" y="526"/>
                </a:lnTo>
                <a:cubicBezTo>
                  <a:pt x="6299" y="479"/>
                  <a:pt x="6322" y="443"/>
                  <a:pt x="6346" y="407"/>
                </a:cubicBezTo>
                <a:cubicBezTo>
                  <a:pt x="6382" y="360"/>
                  <a:pt x="6418" y="348"/>
                  <a:pt x="6477" y="348"/>
                </a:cubicBezTo>
                <a:close/>
                <a:moveTo>
                  <a:pt x="1477" y="5277"/>
                </a:moveTo>
                <a:lnTo>
                  <a:pt x="5870" y="6241"/>
                </a:lnTo>
                <a:lnTo>
                  <a:pt x="4667" y="10575"/>
                </a:lnTo>
                <a:cubicBezTo>
                  <a:pt x="2774" y="9980"/>
                  <a:pt x="1405" y="8206"/>
                  <a:pt x="1405" y="6110"/>
                </a:cubicBezTo>
                <a:cubicBezTo>
                  <a:pt x="1405" y="5825"/>
                  <a:pt x="1441" y="5539"/>
                  <a:pt x="1477" y="5277"/>
                </a:cubicBezTo>
                <a:close/>
                <a:moveTo>
                  <a:pt x="6215" y="6468"/>
                </a:moveTo>
                <a:lnTo>
                  <a:pt x="7549" y="7599"/>
                </a:lnTo>
                <a:lnTo>
                  <a:pt x="9132" y="8920"/>
                </a:lnTo>
                <a:lnTo>
                  <a:pt x="9573" y="9289"/>
                </a:lnTo>
                <a:cubicBezTo>
                  <a:pt x="8680" y="10266"/>
                  <a:pt x="7430" y="10813"/>
                  <a:pt x="6108" y="10813"/>
                </a:cubicBezTo>
                <a:cubicBezTo>
                  <a:pt x="5739" y="10813"/>
                  <a:pt x="5382" y="10766"/>
                  <a:pt x="5037" y="10694"/>
                </a:cubicBezTo>
                <a:lnTo>
                  <a:pt x="6215" y="6468"/>
                </a:lnTo>
                <a:close/>
                <a:moveTo>
                  <a:pt x="6429" y="1"/>
                </a:moveTo>
                <a:cubicBezTo>
                  <a:pt x="6297" y="1"/>
                  <a:pt x="6159" y="59"/>
                  <a:pt x="6060" y="157"/>
                </a:cubicBezTo>
                <a:cubicBezTo>
                  <a:pt x="5953" y="264"/>
                  <a:pt x="5882" y="407"/>
                  <a:pt x="5882" y="562"/>
                </a:cubicBezTo>
                <a:lnTo>
                  <a:pt x="5882" y="1038"/>
                </a:lnTo>
                <a:cubicBezTo>
                  <a:pt x="5084" y="1062"/>
                  <a:pt x="4310" y="1288"/>
                  <a:pt x="3620" y="1669"/>
                </a:cubicBezTo>
                <a:lnTo>
                  <a:pt x="3191" y="872"/>
                </a:lnTo>
                <a:cubicBezTo>
                  <a:pt x="3155" y="812"/>
                  <a:pt x="3084" y="764"/>
                  <a:pt x="3024" y="764"/>
                </a:cubicBezTo>
                <a:lnTo>
                  <a:pt x="393" y="764"/>
                </a:lnTo>
                <a:lnTo>
                  <a:pt x="393" y="443"/>
                </a:lnTo>
                <a:cubicBezTo>
                  <a:pt x="393" y="336"/>
                  <a:pt x="298" y="241"/>
                  <a:pt x="203" y="241"/>
                </a:cubicBezTo>
                <a:cubicBezTo>
                  <a:pt x="95" y="241"/>
                  <a:pt x="0" y="336"/>
                  <a:pt x="0" y="443"/>
                </a:cubicBezTo>
                <a:lnTo>
                  <a:pt x="0" y="1467"/>
                </a:lnTo>
                <a:cubicBezTo>
                  <a:pt x="0" y="1574"/>
                  <a:pt x="95" y="1657"/>
                  <a:pt x="203" y="1657"/>
                </a:cubicBezTo>
                <a:cubicBezTo>
                  <a:pt x="298" y="1657"/>
                  <a:pt x="393" y="1562"/>
                  <a:pt x="393" y="1467"/>
                </a:cubicBezTo>
                <a:lnTo>
                  <a:pt x="393" y="1157"/>
                </a:lnTo>
                <a:lnTo>
                  <a:pt x="2917" y="1157"/>
                </a:lnTo>
                <a:lnTo>
                  <a:pt x="3310" y="1872"/>
                </a:lnTo>
                <a:cubicBezTo>
                  <a:pt x="3024" y="2062"/>
                  <a:pt x="2762" y="2277"/>
                  <a:pt x="2501" y="2527"/>
                </a:cubicBezTo>
                <a:cubicBezTo>
                  <a:pt x="1548" y="3467"/>
                  <a:pt x="1036" y="4753"/>
                  <a:pt x="1036" y="6098"/>
                </a:cubicBezTo>
                <a:cubicBezTo>
                  <a:pt x="1036" y="8885"/>
                  <a:pt x="3310" y="11182"/>
                  <a:pt x="6120" y="11182"/>
                </a:cubicBezTo>
                <a:cubicBezTo>
                  <a:pt x="7573" y="11182"/>
                  <a:pt x="8918" y="10575"/>
                  <a:pt x="9882" y="9516"/>
                </a:cubicBezTo>
                <a:lnTo>
                  <a:pt x="10240" y="9813"/>
                </a:lnTo>
                <a:cubicBezTo>
                  <a:pt x="10347" y="9908"/>
                  <a:pt x="10466" y="9944"/>
                  <a:pt x="10597" y="9944"/>
                </a:cubicBezTo>
                <a:lnTo>
                  <a:pt x="10656" y="9944"/>
                </a:lnTo>
                <a:cubicBezTo>
                  <a:pt x="10811" y="9932"/>
                  <a:pt x="10942" y="9837"/>
                  <a:pt x="11037" y="9718"/>
                </a:cubicBezTo>
                <a:cubicBezTo>
                  <a:pt x="11823" y="8670"/>
                  <a:pt x="12228" y="7420"/>
                  <a:pt x="12228" y="6098"/>
                </a:cubicBezTo>
                <a:cubicBezTo>
                  <a:pt x="12228" y="2884"/>
                  <a:pt x="9692" y="205"/>
                  <a:pt x="6465" y="2"/>
                </a:cubicBezTo>
                <a:cubicBezTo>
                  <a:pt x="6453" y="1"/>
                  <a:pt x="6441" y="1"/>
                  <a:pt x="6429" y="1"/>
                </a:cubicBezTo>
                <a:close/>
              </a:path>
            </a:pathLst>
          </a:custGeom>
          <a:solidFill>
            <a:schemeClr val="accent5"/>
          </a:solidFill>
          <a:ln w="3175">
            <a:solidFill>
              <a:schemeClr val="accent5"/>
            </a:solid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grpSp>
        <p:nvGrpSpPr>
          <p:cNvPr id="56" name="Google Shape;11737;p71">
            <a:extLst>
              <a:ext uri="{FF2B5EF4-FFF2-40B4-BE49-F238E27FC236}">
                <a16:creationId xmlns:a16="http://schemas.microsoft.com/office/drawing/2014/main" id="{1D8822ED-0A36-6843-C689-9F7BF24995AB}"/>
              </a:ext>
            </a:extLst>
          </p:cNvPr>
          <p:cNvGrpSpPr/>
          <p:nvPr/>
        </p:nvGrpSpPr>
        <p:grpSpPr>
          <a:xfrm>
            <a:off x="3058617" y="2031905"/>
            <a:ext cx="494861" cy="494997"/>
            <a:chOff x="2201806" y="1976585"/>
            <a:chExt cx="349784" cy="349434"/>
          </a:xfrm>
          <a:solidFill>
            <a:schemeClr val="accent5"/>
          </a:solidFill>
        </p:grpSpPr>
        <p:sp>
          <p:nvSpPr>
            <p:cNvPr id="57" name="Google Shape;11738;p71">
              <a:extLst>
                <a:ext uri="{FF2B5EF4-FFF2-40B4-BE49-F238E27FC236}">
                  <a16:creationId xmlns:a16="http://schemas.microsoft.com/office/drawing/2014/main" id="{B2691113-960A-6629-E1A7-76647D4132F1}"/>
                </a:ext>
              </a:extLst>
            </p:cNvPr>
            <p:cNvSpPr/>
            <p:nvPr/>
          </p:nvSpPr>
          <p:spPr>
            <a:xfrm>
              <a:off x="2231755" y="2073373"/>
              <a:ext cx="319835" cy="252647"/>
            </a:xfrm>
            <a:custGeom>
              <a:avLst/>
              <a:gdLst/>
              <a:ahLst/>
              <a:cxnLst/>
              <a:rect l="l" t="t" r="r" b="b"/>
              <a:pathLst>
                <a:path w="10049" h="7938" extrusionOk="0">
                  <a:moveTo>
                    <a:pt x="9368" y="0"/>
                  </a:moveTo>
                  <a:cubicBezTo>
                    <a:pt x="9345" y="0"/>
                    <a:pt x="9322" y="6"/>
                    <a:pt x="9299" y="20"/>
                  </a:cubicBezTo>
                  <a:cubicBezTo>
                    <a:pt x="9227" y="67"/>
                    <a:pt x="9180" y="151"/>
                    <a:pt x="9227" y="234"/>
                  </a:cubicBezTo>
                  <a:cubicBezTo>
                    <a:pt x="9561" y="925"/>
                    <a:pt x="9716" y="1675"/>
                    <a:pt x="9716" y="2449"/>
                  </a:cubicBezTo>
                  <a:cubicBezTo>
                    <a:pt x="9716" y="3830"/>
                    <a:pt x="9180" y="5127"/>
                    <a:pt x="8203" y="6104"/>
                  </a:cubicBezTo>
                  <a:cubicBezTo>
                    <a:pt x="7215" y="7092"/>
                    <a:pt x="5917" y="7628"/>
                    <a:pt x="4536" y="7628"/>
                  </a:cubicBezTo>
                  <a:cubicBezTo>
                    <a:pt x="3715" y="7628"/>
                    <a:pt x="2929" y="7449"/>
                    <a:pt x="2203" y="7080"/>
                  </a:cubicBezTo>
                  <a:cubicBezTo>
                    <a:pt x="1596" y="6759"/>
                    <a:pt x="1060" y="6342"/>
                    <a:pt x="607" y="5830"/>
                  </a:cubicBezTo>
                  <a:lnTo>
                    <a:pt x="607" y="5830"/>
                  </a:lnTo>
                  <a:lnTo>
                    <a:pt x="1250" y="6032"/>
                  </a:lnTo>
                  <a:cubicBezTo>
                    <a:pt x="1272" y="6040"/>
                    <a:pt x="1293" y="6044"/>
                    <a:pt x="1312" y="6044"/>
                  </a:cubicBezTo>
                  <a:cubicBezTo>
                    <a:pt x="1380" y="6044"/>
                    <a:pt x="1434" y="5999"/>
                    <a:pt x="1453" y="5925"/>
                  </a:cubicBezTo>
                  <a:cubicBezTo>
                    <a:pt x="1488" y="5842"/>
                    <a:pt x="1441" y="5747"/>
                    <a:pt x="1357" y="5723"/>
                  </a:cubicBezTo>
                  <a:lnTo>
                    <a:pt x="202" y="5330"/>
                  </a:lnTo>
                  <a:cubicBezTo>
                    <a:pt x="191" y="5327"/>
                    <a:pt x="179" y="5325"/>
                    <a:pt x="167" y="5325"/>
                  </a:cubicBezTo>
                  <a:cubicBezTo>
                    <a:pt x="131" y="5325"/>
                    <a:pt x="95" y="5339"/>
                    <a:pt x="60" y="5366"/>
                  </a:cubicBezTo>
                  <a:cubicBezTo>
                    <a:pt x="12" y="5389"/>
                    <a:pt x="0" y="5449"/>
                    <a:pt x="0" y="5508"/>
                  </a:cubicBezTo>
                  <a:lnTo>
                    <a:pt x="191" y="6854"/>
                  </a:lnTo>
                  <a:cubicBezTo>
                    <a:pt x="214" y="6925"/>
                    <a:pt x="274" y="6985"/>
                    <a:pt x="357" y="6985"/>
                  </a:cubicBezTo>
                  <a:lnTo>
                    <a:pt x="393" y="6985"/>
                  </a:lnTo>
                  <a:cubicBezTo>
                    <a:pt x="476" y="6973"/>
                    <a:pt x="536" y="6890"/>
                    <a:pt x="524" y="6806"/>
                  </a:cubicBezTo>
                  <a:lnTo>
                    <a:pt x="417" y="6068"/>
                  </a:lnTo>
                  <a:lnTo>
                    <a:pt x="417" y="6068"/>
                  </a:lnTo>
                  <a:cubicBezTo>
                    <a:pt x="881" y="6604"/>
                    <a:pt x="1465" y="7044"/>
                    <a:pt x="2084" y="7354"/>
                  </a:cubicBezTo>
                  <a:cubicBezTo>
                    <a:pt x="2858" y="7747"/>
                    <a:pt x="3691" y="7937"/>
                    <a:pt x="4560" y="7937"/>
                  </a:cubicBezTo>
                  <a:cubicBezTo>
                    <a:pt x="6025" y="7937"/>
                    <a:pt x="7394" y="7366"/>
                    <a:pt x="8442" y="6330"/>
                  </a:cubicBezTo>
                  <a:cubicBezTo>
                    <a:pt x="9477" y="5282"/>
                    <a:pt x="10049" y="3913"/>
                    <a:pt x="10049" y="2449"/>
                  </a:cubicBezTo>
                  <a:cubicBezTo>
                    <a:pt x="10049" y="1627"/>
                    <a:pt x="9870" y="829"/>
                    <a:pt x="9513" y="91"/>
                  </a:cubicBezTo>
                  <a:cubicBezTo>
                    <a:pt x="9479" y="40"/>
                    <a:pt x="9426" y="0"/>
                    <a:pt x="9368" y="0"/>
                  </a:cubicBezTo>
                  <a:close/>
                </a:path>
              </a:pathLst>
            </a:custGeom>
            <a:grpFill/>
            <a:ln w="3175">
              <a:solidFill>
                <a:schemeClr val="accent5"/>
              </a:solid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59" name="Google Shape;11739;p71">
              <a:extLst>
                <a:ext uri="{FF2B5EF4-FFF2-40B4-BE49-F238E27FC236}">
                  <a16:creationId xmlns:a16="http://schemas.microsoft.com/office/drawing/2014/main" id="{7C58997B-8199-900F-21D1-D693E80814A5}"/>
                </a:ext>
              </a:extLst>
            </p:cNvPr>
            <p:cNvSpPr/>
            <p:nvPr/>
          </p:nvSpPr>
          <p:spPr>
            <a:xfrm>
              <a:off x="2201806" y="1976585"/>
              <a:ext cx="319484" cy="252424"/>
            </a:xfrm>
            <a:custGeom>
              <a:avLst/>
              <a:gdLst/>
              <a:ahLst/>
              <a:cxnLst/>
              <a:rect l="l" t="t" r="r" b="b"/>
              <a:pathLst>
                <a:path w="10038" h="7931" extrusionOk="0">
                  <a:moveTo>
                    <a:pt x="5501" y="1"/>
                  </a:moveTo>
                  <a:cubicBezTo>
                    <a:pt x="4025" y="1"/>
                    <a:pt x="2656" y="560"/>
                    <a:pt x="1608" y="1608"/>
                  </a:cubicBezTo>
                  <a:cubicBezTo>
                    <a:pt x="572" y="2644"/>
                    <a:pt x="0" y="4013"/>
                    <a:pt x="0" y="5490"/>
                  </a:cubicBezTo>
                  <a:cubicBezTo>
                    <a:pt x="0" y="6311"/>
                    <a:pt x="179" y="7109"/>
                    <a:pt x="536" y="7835"/>
                  </a:cubicBezTo>
                  <a:cubicBezTo>
                    <a:pt x="572" y="7895"/>
                    <a:pt x="632" y="7930"/>
                    <a:pt x="691" y="7930"/>
                  </a:cubicBezTo>
                  <a:cubicBezTo>
                    <a:pt x="715" y="7930"/>
                    <a:pt x="739" y="7930"/>
                    <a:pt x="762" y="7918"/>
                  </a:cubicBezTo>
                  <a:cubicBezTo>
                    <a:pt x="834" y="7871"/>
                    <a:pt x="882" y="7776"/>
                    <a:pt x="834" y="7704"/>
                  </a:cubicBezTo>
                  <a:cubicBezTo>
                    <a:pt x="512" y="7002"/>
                    <a:pt x="346" y="6263"/>
                    <a:pt x="346" y="5490"/>
                  </a:cubicBezTo>
                  <a:cubicBezTo>
                    <a:pt x="346" y="4108"/>
                    <a:pt x="882" y="2811"/>
                    <a:pt x="1870" y="1822"/>
                  </a:cubicBezTo>
                  <a:cubicBezTo>
                    <a:pt x="2846" y="846"/>
                    <a:pt x="4144" y="310"/>
                    <a:pt x="5525" y="310"/>
                  </a:cubicBezTo>
                  <a:cubicBezTo>
                    <a:pt x="7049" y="310"/>
                    <a:pt x="8454" y="965"/>
                    <a:pt x="9454" y="2108"/>
                  </a:cubicBezTo>
                  <a:lnTo>
                    <a:pt x="8811" y="1906"/>
                  </a:lnTo>
                  <a:cubicBezTo>
                    <a:pt x="8792" y="1898"/>
                    <a:pt x="8772" y="1894"/>
                    <a:pt x="8753" y="1894"/>
                  </a:cubicBezTo>
                  <a:cubicBezTo>
                    <a:pt x="8688" y="1894"/>
                    <a:pt x="8627" y="1937"/>
                    <a:pt x="8609" y="2001"/>
                  </a:cubicBezTo>
                  <a:cubicBezTo>
                    <a:pt x="8573" y="2096"/>
                    <a:pt x="8621" y="2180"/>
                    <a:pt x="8716" y="2215"/>
                  </a:cubicBezTo>
                  <a:lnTo>
                    <a:pt x="9859" y="2596"/>
                  </a:lnTo>
                  <a:cubicBezTo>
                    <a:pt x="9871" y="2596"/>
                    <a:pt x="9883" y="2620"/>
                    <a:pt x="9906" y="2620"/>
                  </a:cubicBezTo>
                  <a:cubicBezTo>
                    <a:pt x="9930" y="2620"/>
                    <a:pt x="9978" y="2596"/>
                    <a:pt x="10002" y="2572"/>
                  </a:cubicBezTo>
                  <a:cubicBezTo>
                    <a:pt x="10026" y="2525"/>
                    <a:pt x="10037" y="2465"/>
                    <a:pt x="10037" y="2418"/>
                  </a:cubicBezTo>
                  <a:lnTo>
                    <a:pt x="9847" y="1084"/>
                  </a:lnTo>
                  <a:cubicBezTo>
                    <a:pt x="9827" y="1003"/>
                    <a:pt x="9772" y="948"/>
                    <a:pt x="9705" y="948"/>
                  </a:cubicBezTo>
                  <a:cubicBezTo>
                    <a:pt x="9693" y="948"/>
                    <a:pt x="9681" y="950"/>
                    <a:pt x="9668" y="953"/>
                  </a:cubicBezTo>
                  <a:cubicBezTo>
                    <a:pt x="9573" y="965"/>
                    <a:pt x="9514" y="1037"/>
                    <a:pt x="9525" y="1132"/>
                  </a:cubicBezTo>
                  <a:lnTo>
                    <a:pt x="9633" y="1870"/>
                  </a:lnTo>
                  <a:cubicBezTo>
                    <a:pt x="8597" y="667"/>
                    <a:pt x="7085" y="1"/>
                    <a:pt x="5501" y="1"/>
                  </a:cubicBezTo>
                  <a:close/>
                </a:path>
              </a:pathLst>
            </a:custGeom>
            <a:grpFill/>
            <a:ln w="3175">
              <a:solidFill>
                <a:schemeClr val="accent5"/>
              </a:solid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64" name="Google Shape;11740;p71">
              <a:extLst>
                <a:ext uri="{FF2B5EF4-FFF2-40B4-BE49-F238E27FC236}">
                  <a16:creationId xmlns:a16="http://schemas.microsoft.com/office/drawing/2014/main" id="{FCA49DAD-CC62-79A6-C129-C654449C9685}"/>
                </a:ext>
              </a:extLst>
            </p:cNvPr>
            <p:cNvSpPr/>
            <p:nvPr/>
          </p:nvSpPr>
          <p:spPr>
            <a:xfrm>
              <a:off x="2331789" y="2068662"/>
              <a:ext cx="16709" cy="27340"/>
            </a:xfrm>
            <a:custGeom>
              <a:avLst/>
              <a:gdLst/>
              <a:ahLst/>
              <a:cxnLst/>
              <a:rect l="l" t="t" r="r" b="b"/>
              <a:pathLst>
                <a:path w="525" h="859" extrusionOk="0">
                  <a:moveTo>
                    <a:pt x="358" y="1"/>
                  </a:moveTo>
                  <a:cubicBezTo>
                    <a:pt x="262" y="1"/>
                    <a:pt x="191" y="84"/>
                    <a:pt x="191" y="168"/>
                  </a:cubicBezTo>
                  <a:lnTo>
                    <a:pt x="191" y="465"/>
                  </a:lnTo>
                  <a:lnTo>
                    <a:pt x="72" y="584"/>
                  </a:lnTo>
                  <a:cubicBezTo>
                    <a:pt x="12" y="644"/>
                    <a:pt x="0" y="751"/>
                    <a:pt x="72" y="811"/>
                  </a:cubicBezTo>
                  <a:cubicBezTo>
                    <a:pt x="96" y="834"/>
                    <a:pt x="143" y="858"/>
                    <a:pt x="191" y="858"/>
                  </a:cubicBezTo>
                  <a:cubicBezTo>
                    <a:pt x="238" y="858"/>
                    <a:pt x="262" y="834"/>
                    <a:pt x="298" y="811"/>
                  </a:cubicBezTo>
                  <a:lnTo>
                    <a:pt x="453" y="644"/>
                  </a:lnTo>
                  <a:cubicBezTo>
                    <a:pt x="488" y="620"/>
                    <a:pt x="500" y="572"/>
                    <a:pt x="500" y="525"/>
                  </a:cubicBezTo>
                  <a:lnTo>
                    <a:pt x="524" y="168"/>
                  </a:lnTo>
                  <a:cubicBezTo>
                    <a:pt x="524" y="84"/>
                    <a:pt x="441" y="1"/>
                    <a:pt x="358" y="1"/>
                  </a:cubicBezTo>
                  <a:close/>
                </a:path>
              </a:pathLst>
            </a:custGeom>
            <a:grpFill/>
            <a:ln w="3175">
              <a:solidFill>
                <a:schemeClr val="accent5"/>
              </a:solid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65" name="Google Shape;11741;p71">
              <a:extLst>
                <a:ext uri="{FF2B5EF4-FFF2-40B4-BE49-F238E27FC236}">
                  <a16:creationId xmlns:a16="http://schemas.microsoft.com/office/drawing/2014/main" id="{FBC98C80-7E6D-AE26-6F62-B5851BD7FA99}"/>
                </a:ext>
              </a:extLst>
            </p:cNvPr>
            <p:cNvSpPr/>
            <p:nvPr/>
          </p:nvSpPr>
          <p:spPr>
            <a:xfrm>
              <a:off x="2243118" y="2021653"/>
              <a:ext cx="265664" cy="261908"/>
            </a:xfrm>
            <a:custGeom>
              <a:avLst/>
              <a:gdLst/>
              <a:ahLst/>
              <a:cxnLst/>
              <a:rect l="l" t="t" r="r" b="b"/>
              <a:pathLst>
                <a:path w="8347" h="8229" extrusionOk="0">
                  <a:moveTo>
                    <a:pt x="2751" y="3109"/>
                  </a:moveTo>
                  <a:lnTo>
                    <a:pt x="2977" y="3133"/>
                  </a:lnTo>
                  <a:lnTo>
                    <a:pt x="3084" y="3133"/>
                  </a:lnTo>
                  <a:lnTo>
                    <a:pt x="2917" y="3502"/>
                  </a:lnTo>
                  <a:lnTo>
                    <a:pt x="2643" y="3431"/>
                  </a:lnTo>
                  <a:lnTo>
                    <a:pt x="2751" y="3109"/>
                  </a:lnTo>
                  <a:close/>
                  <a:moveTo>
                    <a:pt x="3834" y="3026"/>
                  </a:moveTo>
                  <a:lnTo>
                    <a:pt x="4156" y="3419"/>
                  </a:lnTo>
                  <a:lnTo>
                    <a:pt x="4120" y="3526"/>
                  </a:lnTo>
                  <a:cubicBezTo>
                    <a:pt x="4096" y="3609"/>
                    <a:pt x="4144" y="3704"/>
                    <a:pt x="4227" y="3728"/>
                  </a:cubicBezTo>
                  <a:cubicBezTo>
                    <a:pt x="4239" y="3728"/>
                    <a:pt x="4263" y="3740"/>
                    <a:pt x="4275" y="3740"/>
                  </a:cubicBezTo>
                  <a:cubicBezTo>
                    <a:pt x="4346" y="3740"/>
                    <a:pt x="4406" y="3704"/>
                    <a:pt x="4417" y="3645"/>
                  </a:cubicBezTo>
                  <a:lnTo>
                    <a:pt x="4465" y="3526"/>
                  </a:lnTo>
                  <a:cubicBezTo>
                    <a:pt x="4501" y="3419"/>
                    <a:pt x="4477" y="3312"/>
                    <a:pt x="4417" y="3240"/>
                  </a:cubicBezTo>
                  <a:lnTo>
                    <a:pt x="4334" y="3133"/>
                  </a:lnTo>
                  <a:lnTo>
                    <a:pt x="4608" y="3359"/>
                  </a:lnTo>
                  <a:cubicBezTo>
                    <a:pt x="4638" y="3374"/>
                    <a:pt x="4673" y="3389"/>
                    <a:pt x="4710" y="3389"/>
                  </a:cubicBezTo>
                  <a:cubicBezTo>
                    <a:pt x="4731" y="3389"/>
                    <a:pt x="4753" y="3384"/>
                    <a:pt x="4775" y="3371"/>
                  </a:cubicBezTo>
                  <a:lnTo>
                    <a:pt x="4989" y="3288"/>
                  </a:lnTo>
                  <a:lnTo>
                    <a:pt x="5108" y="3419"/>
                  </a:lnTo>
                  <a:cubicBezTo>
                    <a:pt x="5132" y="3466"/>
                    <a:pt x="5191" y="3478"/>
                    <a:pt x="5239" y="3478"/>
                  </a:cubicBezTo>
                  <a:lnTo>
                    <a:pt x="5644" y="3442"/>
                  </a:lnTo>
                  <a:lnTo>
                    <a:pt x="5656" y="3526"/>
                  </a:lnTo>
                  <a:cubicBezTo>
                    <a:pt x="5668" y="3562"/>
                    <a:pt x="5644" y="3597"/>
                    <a:pt x="5644" y="3609"/>
                  </a:cubicBezTo>
                  <a:cubicBezTo>
                    <a:pt x="5620" y="3621"/>
                    <a:pt x="5608" y="3657"/>
                    <a:pt x="5560" y="3657"/>
                  </a:cubicBezTo>
                  <a:lnTo>
                    <a:pt x="4882" y="3716"/>
                  </a:lnTo>
                  <a:cubicBezTo>
                    <a:pt x="4787" y="3716"/>
                    <a:pt x="4715" y="3764"/>
                    <a:pt x="4668" y="3835"/>
                  </a:cubicBezTo>
                  <a:cubicBezTo>
                    <a:pt x="4644" y="3895"/>
                    <a:pt x="4608" y="3954"/>
                    <a:pt x="4632" y="4014"/>
                  </a:cubicBezTo>
                  <a:lnTo>
                    <a:pt x="4167" y="3859"/>
                  </a:lnTo>
                  <a:cubicBezTo>
                    <a:pt x="4156" y="3859"/>
                    <a:pt x="4156" y="3847"/>
                    <a:pt x="4156" y="3835"/>
                  </a:cubicBezTo>
                  <a:cubicBezTo>
                    <a:pt x="4120" y="3657"/>
                    <a:pt x="3977" y="3538"/>
                    <a:pt x="3798" y="3538"/>
                  </a:cubicBezTo>
                  <a:lnTo>
                    <a:pt x="3775" y="3538"/>
                  </a:lnTo>
                  <a:lnTo>
                    <a:pt x="3286" y="3550"/>
                  </a:lnTo>
                  <a:lnTo>
                    <a:pt x="3405" y="3204"/>
                  </a:lnTo>
                  <a:cubicBezTo>
                    <a:pt x="3429" y="3181"/>
                    <a:pt x="3453" y="3169"/>
                    <a:pt x="3489" y="3145"/>
                  </a:cubicBezTo>
                  <a:lnTo>
                    <a:pt x="3834" y="3026"/>
                  </a:lnTo>
                  <a:close/>
                  <a:moveTo>
                    <a:pt x="7561" y="3562"/>
                  </a:moveTo>
                  <a:cubicBezTo>
                    <a:pt x="7573" y="3562"/>
                    <a:pt x="7620" y="3562"/>
                    <a:pt x="7656" y="3597"/>
                  </a:cubicBezTo>
                  <a:lnTo>
                    <a:pt x="7977" y="3907"/>
                  </a:lnTo>
                  <a:cubicBezTo>
                    <a:pt x="7989" y="4026"/>
                    <a:pt x="7989" y="4133"/>
                    <a:pt x="7977" y="4216"/>
                  </a:cubicBezTo>
                  <a:cubicBezTo>
                    <a:pt x="7930" y="5169"/>
                    <a:pt x="7549" y="6086"/>
                    <a:pt x="6858" y="6752"/>
                  </a:cubicBezTo>
                  <a:cubicBezTo>
                    <a:pt x="6763" y="6860"/>
                    <a:pt x="6656" y="6943"/>
                    <a:pt x="6537" y="7050"/>
                  </a:cubicBezTo>
                  <a:cubicBezTo>
                    <a:pt x="6596" y="6955"/>
                    <a:pt x="6644" y="6871"/>
                    <a:pt x="6680" y="6776"/>
                  </a:cubicBezTo>
                  <a:lnTo>
                    <a:pt x="7430" y="5074"/>
                  </a:lnTo>
                  <a:cubicBezTo>
                    <a:pt x="7454" y="5026"/>
                    <a:pt x="7442" y="4966"/>
                    <a:pt x="7418" y="4907"/>
                  </a:cubicBezTo>
                  <a:cubicBezTo>
                    <a:pt x="7382" y="4859"/>
                    <a:pt x="7323" y="4836"/>
                    <a:pt x="7263" y="4836"/>
                  </a:cubicBezTo>
                  <a:lnTo>
                    <a:pt x="7192" y="4836"/>
                  </a:lnTo>
                  <a:lnTo>
                    <a:pt x="7596" y="4026"/>
                  </a:lnTo>
                  <a:cubicBezTo>
                    <a:pt x="7656" y="3895"/>
                    <a:pt x="7620" y="3728"/>
                    <a:pt x="7501" y="3657"/>
                  </a:cubicBezTo>
                  <a:lnTo>
                    <a:pt x="7477" y="3621"/>
                  </a:lnTo>
                  <a:lnTo>
                    <a:pt x="7489" y="3609"/>
                  </a:lnTo>
                  <a:cubicBezTo>
                    <a:pt x="7513" y="3562"/>
                    <a:pt x="7549" y="3562"/>
                    <a:pt x="7561" y="3562"/>
                  </a:cubicBezTo>
                  <a:close/>
                  <a:moveTo>
                    <a:pt x="4088" y="0"/>
                  </a:moveTo>
                  <a:cubicBezTo>
                    <a:pt x="4055" y="0"/>
                    <a:pt x="4022" y="1"/>
                    <a:pt x="3989" y="2"/>
                  </a:cubicBezTo>
                  <a:cubicBezTo>
                    <a:pt x="2953" y="49"/>
                    <a:pt x="1977" y="478"/>
                    <a:pt x="1250" y="1216"/>
                  </a:cubicBezTo>
                  <a:cubicBezTo>
                    <a:pt x="524" y="1942"/>
                    <a:pt x="96" y="2919"/>
                    <a:pt x="48" y="3954"/>
                  </a:cubicBezTo>
                  <a:cubicBezTo>
                    <a:pt x="0" y="4978"/>
                    <a:pt x="346" y="5979"/>
                    <a:pt x="1012" y="6764"/>
                  </a:cubicBezTo>
                  <a:cubicBezTo>
                    <a:pt x="1048" y="6812"/>
                    <a:pt x="1084" y="6824"/>
                    <a:pt x="1131" y="6824"/>
                  </a:cubicBezTo>
                  <a:cubicBezTo>
                    <a:pt x="1167" y="6824"/>
                    <a:pt x="1203" y="6812"/>
                    <a:pt x="1239" y="6776"/>
                  </a:cubicBezTo>
                  <a:cubicBezTo>
                    <a:pt x="1310" y="6717"/>
                    <a:pt x="1310" y="6610"/>
                    <a:pt x="1250" y="6550"/>
                  </a:cubicBezTo>
                  <a:cubicBezTo>
                    <a:pt x="643" y="5824"/>
                    <a:pt x="334" y="4907"/>
                    <a:pt x="369" y="3966"/>
                  </a:cubicBezTo>
                  <a:cubicBezTo>
                    <a:pt x="417" y="3014"/>
                    <a:pt x="810" y="2109"/>
                    <a:pt x="1489" y="1430"/>
                  </a:cubicBezTo>
                  <a:cubicBezTo>
                    <a:pt x="2155" y="764"/>
                    <a:pt x="3072" y="359"/>
                    <a:pt x="4025" y="323"/>
                  </a:cubicBezTo>
                  <a:cubicBezTo>
                    <a:pt x="4087" y="316"/>
                    <a:pt x="4150" y="313"/>
                    <a:pt x="4213" y="313"/>
                  </a:cubicBezTo>
                  <a:cubicBezTo>
                    <a:pt x="4363" y="313"/>
                    <a:pt x="4512" y="330"/>
                    <a:pt x="4656" y="347"/>
                  </a:cubicBezTo>
                  <a:lnTo>
                    <a:pt x="4882" y="621"/>
                  </a:lnTo>
                  <a:lnTo>
                    <a:pt x="4798" y="823"/>
                  </a:lnTo>
                  <a:lnTo>
                    <a:pt x="4656" y="585"/>
                  </a:lnTo>
                  <a:cubicBezTo>
                    <a:pt x="4632" y="537"/>
                    <a:pt x="4572" y="502"/>
                    <a:pt x="4525" y="502"/>
                  </a:cubicBezTo>
                  <a:lnTo>
                    <a:pt x="4025" y="502"/>
                  </a:lnTo>
                  <a:cubicBezTo>
                    <a:pt x="3965" y="502"/>
                    <a:pt x="3906" y="525"/>
                    <a:pt x="3870" y="585"/>
                  </a:cubicBezTo>
                  <a:lnTo>
                    <a:pt x="3513" y="1276"/>
                  </a:lnTo>
                  <a:cubicBezTo>
                    <a:pt x="3465" y="1359"/>
                    <a:pt x="3465" y="1478"/>
                    <a:pt x="3513" y="1573"/>
                  </a:cubicBezTo>
                  <a:cubicBezTo>
                    <a:pt x="3560" y="1657"/>
                    <a:pt x="3667" y="1716"/>
                    <a:pt x="3763" y="1728"/>
                  </a:cubicBezTo>
                  <a:lnTo>
                    <a:pt x="4048" y="1764"/>
                  </a:lnTo>
                  <a:cubicBezTo>
                    <a:pt x="4108" y="1764"/>
                    <a:pt x="4167" y="1752"/>
                    <a:pt x="4203" y="1692"/>
                  </a:cubicBezTo>
                  <a:lnTo>
                    <a:pt x="4298" y="1537"/>
                  </a:lnTo>
                  <a:lnTo>
                    <a:pt x="4358" y="1609"/>
                  </a:lnTo>
                  <a:lnTo>
                    <a:pt x="4310" y="1895"/>
                  </a:lnTo>
                  <a:lnTo>
                    <a:pt x="3822" y="1966"/>
                  </a:lnTo>
                  <a:cubicBezTo>
                    <a:pt x="3798" y="1966"/>
                    <a:pt x="3775" y="1990"/>
                    <a:pt x="3751" y="2002"/>
                  </a:cubicBezTo>
                  <a:lnTo>
                    <a:pt x="3108" y="2466"/>
                  </a:lnTo>
                  <a:cubicBezTo>
                    <a:pt x="3084" y="2490"/>
                    <a:pt x="3048" y="2526"/>
                    <a:pt x="3048" y="2550"/>
                  </a:cubicBezTo>
                  <a:lnTo>
                    <a:pt x="2977" y="2847"/>
                  </a:lnTo>
                  <a:lnTo>
                    <a:pt x="2751" y="2823"/>
                  </a:lnTo>
                  <a:cubicBezTo>
                    <a:pt x="2736" y="2821"/>
                    <a:pt x="2721" y="2819"/>
                    <a:pt x="2706" y="2819"/>
                  </a:cubicBezTo>
                  <a:cubicBezTo>
                    <a:pt x="2591" y="2819"/>
                    <a:pt x="2483" y="2898"/>
                    <a:pt x="2441" y="3014"/>
                  </a:cubicBezTo>
                  <a:lnTo>
                    <a:pt x="2310" y="3371"/>
                  </a:lnTo>
                  <a:cubicBezTo>
                    <a:pt x="2274" y="3442"/>
                    <a:pt x="2274" y="3538"/>
                    <a:pt x="2322" y="3609"/>
                  </a:cubicBezTo>
                  <a:cubicBezTo>
                    <a:pt x="2370" y="3681"/>
                    <a:pt x="2429" y="3740"/>
                    <a:pt x="2501" y="3752"/>
                  </a:cubicBezTo>
                  <a:cubicBezTo>
                    <a:pt x="2346" y="3812"/>
                    <a:pt x="2251" y="3978"/>
                    <a:pt x="2251" y="4145"/>
                  </a:cubicBezTo>
                  <a:lnTo>
                    <a:pt x="2251" y="4216"/>
                  </a:lnTo>
                  <a:lnTo>
                    <a:pt x="1798" y="4740"/>
                  </a:lnTo>
                  <a:cubicBezTo>
                    <a:pt x="1727" y="4812"/>
                    <a:pt x="1703" y="4919"/>
                    <a:pt x="1703" y="5026"/>
                  </a:cubicBezTo>
                  <a:lnTo>
                    <a:pt x="1703" y="5621"/>
                  </a:lnTo>
                  <a:cubicBezTo>
                    <a:pt x="1703" y="5764"/>
                    <a:pt x="1750" y="5919"/>
                    <a:pt x="1881" y="6038"/>
                  </a:cubicBezTo>
                  <a:lnTo>
                    <a:pt x="2310" y="6455"/>
                  </a:lnTo>
                  <a:cubicBezTo>
                    <a:pt x="2393" y="6538"/>
                    <a:pt x="2524" y="6598"/>
                    <a:pt x="2643" y="6610"/>
                  </a:cubicBezTo>
                  <a:lnTo>
                    <a:pt x="3917" y="6717"/>
                  </a:lnTo>
                  <a:lnTo>
                    <a:pt x="3917" y="6764"/>
                  </a:lnTo>
                  <a:cubicBezTo>
                    <a:pt x="3894" y="6907"/>
                    <a:pt x="3965" y="7074"/>
                    <a:pt x="4096" y="7169"/>
                  </a:cubicBezTo>
                  <a:lnTo>
                    <a:pt x="4310" y="7324"/>
                  </a:lnTo>
                  <a:lnTo>
                    <a:pt x="4298" y="7372"/>
                  </a:lnTo>
                  <a:cubicBezTo>
                    <a:pt x="4251" y="7538"/>
                    <a:pt x="4298" y="7717"/>
                    <a:pt x="4429" y="7836"/>
                  </a:cubicBezTo>
                  <a:lnTo>
                    <a:pt x="4489" y="7895"/>
                  </a:lnTo>
                  <a:cubicBezTo>
                    <a:pt x="4429" y="7895"/>
                    <a:pt x="4394" y="7907"/>
                    <a:pt x="4334" y="7907"/>
                  </a:cubicBezTo>
                  <a:cubicBezTo>
                    <a:pt x="4272" y="7910"/>
                    <a:pt x="4211" y="7912"/>
                    <a:pt x="4149" y="7912"/>
                  </a:cubicBezTo>
                  <a:cubicBezTo>
                    <a:pt x="3262" y="7912"/>
                    <a:pt x="2407" y="7593"/>
                    <a:pt x="1739" y="7014"/>
                  </a:cubicBezTo>
                  <a:cubicBezTo>
                    <a:pt x="1708" y="6989"/>
                    <a:pt x="1672" y="6976"/>
                    <a:pt x="1637" y="6976"/>
                  </a:cubicBezTo>
                  <a:cubicBezTo>
                    <a:pt x="1591" y="6976"/>
                    <a:pt x="1546" y="6998"/>
                    <a:pt x="1512" y="7038"/>
                  </a:cubicBezTo>
                  <a:cubicBezTo>
                    <a:pt x="1453" y="7110"/>
                    <a:pt x="1477" y="7193"/>
                    <a:pt x="1536" y="7252"/>
                  </a:cubicBezTo>
                  <a:cubicBezTo>
                    <a:pt x="2274" y="7883"/>
                    <a:pt x="3215" y="8229"/>
                    <a:pt x="4179" y="8229"/>
                  </a:cubicBezTo>
                  <a:lnTo>
                    <a:pt x="4346" y="8229"/>
                  </a:lnTo>
                  <a:cubicBezTo>
                    <a:pt x="5382" y="8181"/>
                    <a:pt x="6358" y="7753"/>
                    <a:pt x="7084" y="7014"/>
                  </a:cubicBezTo>
                  <a:cubicBezTo>
                    <a:pt x="7811" y="6288"/>
                    <a:pt x="8239" y="5312"/>
                    <a:pt x="8287" y="4276"/>
                  </a:cubicBezTo>
                  <a:cubicBezTo>
                    <a:pt x="8347" y="3204"/>
                    <a:pt x="8001" y="2216"/>
                    <a:pt x="7335" y="1418"/>
                  </a:cubicBezTo>
                  <a:cubicBezTo>
                    <a:pt x="7303" y="1381"/>
                    <a:pt x="7259" y="1363"/>
                    <a:pt x="7216" y="1363"/>
                  </a:cubicBezTo>
                  <a:cubicBezTo>
                    <a:pt x="7176" y="1363"/>
                    <a:pt x="7137" y="1378"/>
                    <a:pt x="7108" y="1407"/>
                  </a:cubicBezTo>
                  <a:cubicBezTo>
                    <a:pt x="7037" y="1466"/>
                    <a:pt x="7037" y="1573"/>
                    <a:pt x="7096" y="1633"/>
                  </a:cubicBezTo>
                  <a:cubicBezTo>
                    <a:pt x="7525" y="2157"/>
                    <a:pt x="7823" y="2776"/>
                    <a:pt x="7930" y="3431"/>
                  </a:cubicBezTo>
                  <a:lnTo>
                    <a:pt x="7894" y="3383"/>
                  </a:lnTo>
                  <a:cubicBezTo>
                    <a:pt x="7809" y="3308"/>
                    <a:pt x="7694" y="3262"/>
                    <a:pt x="7577" y="3262"/>
                  </a:cubicBezTo>
                  <a:cubicBezTo>
                    <a:pt x="7564" y="3262"/>
                    <a:pt x="7550" y="3263"/>
                    <a:pt x="7537" y="3264"/>
                  </a:cubicBezTo>
                  <a:cubicBezTo>
                    <a:pt x="7394" y="3288"/>
                    <a:pt x="7275" y="3359"/>
                    <a:pt x="7215" y="3466"/>
                  </a:cubicBezTo>
                  <a:lnTo>
                    <a:pt x="7192" y="3502"/>
                  </a:lnTo>
                  <a:cubicBezTo>
                    <a:pt x="7108" y="3502"/>
                    <a:pt x="7037" y="3538"/>
                    <a:pt x="6977" y="3585"/>
                  </a:cubicBezTo>
                  <a:lnTo>
                    <a:pt x="6775" y="3323"/>
                  </a:lnTo>
                  <a:cubicBezTo>
                    <a:pt x="6744" y="3286"/>
                    <a:pt x="6700" y="3268"/>
                    <a:pt x="6656" y="3268"/>
                  </a:cubicBezTo>
                  <a:cubicBezTo>
                    <a:pt x="6616" y="3268"/>
                    <a:pt x="6577" y="3283"/>
                    <a:pt x="6549" y="3312"/>
                  </a:cubicBezTo>
                  <a:cubicBezTo>
                    <a:pt x="6477" y="3371"/>
                    <a:pt x="6477" y="3478"/>
                    <a:pt x="6537" y="3538"/>
                  </a:cubicBezTo>
                  <a:lnTo>
                    <a:pt x="6858" y="3919"/>
                  </a:lnTo>
                  <a:cubicBezTo>
                    <a:pt x="6894" y="3954"/>
                    <a:pt x="6942" y="3978"/>
                    <a:pt x="6977" y="3978"/>
                  </a:cubicBezTo>
                  <a:cubicBezTo>
                    <a:pt x="7025" y="3978"/>
                    <a:pt x="7073" y="3966"/>
                    <a:pt x="7096" y="3943"/>
                  </a:cubicBezTo>
                  <a:lnTo>
                    <a:pt x="7204" y="3835"/>
                  </a:lnTo>
                  <a:lnTo>
                    <a:pt x="7335" y="3919"/>
                  </a:lnTo>
                  <a:lnTo>
                    <a:pt x="6858" y="4871"/>
                  </a:lnTo>
                  <a:lnTo>
                    <a:pt x="6834" y="4871"/>
                  </a:lnTo>
                  <a:cubicBezTo>
                    <a:pt x="6799" y="4871"/>
                    <a:pt x="6763" y="4859"/>
                    <a:pt x="6739" y="4836"/>
                  </a:cubicBezTo>
                  <a:lnTo>
                    <a:pt x="6096" y="4062"/>
                  </a:lnTo>
                  <a:cubicBezTo>
                    <a:pt x="6069" y="4014"/>
                    <a:pt x="6023" y="3994"/>
                    <a:pt x="5977" y="3994"/>
                  </a:cubicBezTo>
                  <a:cubicBezTo>
                    <a:pt x="5942" y="3994"/>
                    <a:pt x="5908" y="4005"/>
                    <a:pt x="5882" y="4026"/>
                  </a:cubicBezTo>
                  <a:cubicBezTo>
                    <a:pt x="5799" y="4085"/>
                    <a:pt x="5799" y="4193"/>
                    <a:pt x="5846" y="4252"/>
                  </a:cubicBezTo>
                  <a:lnTo>
                    <a:pt x="6489" y="5026"/>
                  </a:lnTo>
                  <a:cubicBezTo>
                    <a:pt x="6584" y="5133"/>
                    <a:pt x="6715" y="5193"/>
                    <a:pt x="6858" y="5193"/>
                  </a:cubicBezTo>
                  <a:lnTo>
                    <a:pt x="7073" y="5169"/>
                  </a:lnTo>
                  <a:lnTo>
                    <a:pt x="6430" y="6645"/>
                  </a:lnTo>
                  <a:cubicBezTo>
                    <a:pt x="6382" y="6752"/>
                    <a:pt x="6322" y="6848"/>
                    <a:pt x="6251" y="6943"/>
                  </a:cubicBezTo>
                  <a:lnTo>
                    <a:pt x="5751" y="7550"/>
                  </a:lnTo>
                  <a:cubicBezTo>
                    <a:pt x="5489" y="7657"/>
                    <a:pt x="5227" y="7753"/>
                    <a:pt x="4953" y="7812"/>
                  </a:cubicBezTo>
                  <a:lnTo>
                    <a:pt x="4679" y="7562"/>
                  </a:lnTo>
                  <a:cubicBezTo>
                    <a:pt x="4644" y="7538"/>
                    <a:pt x="4632" y="7491"/>
                    <a:pt x="4644" y="7443"/>
                  </a:cubicBezTo>
                  <a:lnTo>
                    <a:pt x="4691" y="7288"/>
                  </a:lnTo>
                  <a:cubicBezTo>
                    <a:pt x="4703" y="7229"/>
                    <a:pt x="4691" y="7145"/>
                    <a:pt x="4632" y="7110"/>
                  </a:cubicBezTo>
                  <a:lnTo>
                    <a:pt x="4322" y="6871"/>
                  </a:lnTo>
                  <a:cubicBezTo>
                    <a:pt x="4287" y="6836"/>
                    <a:pt x="4275" y="6812"/>
                    <a:pt x="4275" y="6764"/>
                  </a:cubicBezTo>
                  <a:lnTo>
                    <a:pt x="4298" y="6550"/>
                  </a:lnTo>
                  <a:cubicBezTo>
                    <a:pt x="4298" y="6514"/>
                    <a:pt x="4298" y="6467"/>
                    <a:pt x="4275" y="6431"/>
                  </a:cubicBezTo>
                  <a:cubicBezTo>
                    <a:pt x="4239" y="6407"/>
                    <a:pt x="4203" y="6371"/>
                    <a:pt x="4167" y="6371"/>
                  </a:cubicBezTo>
                  <a:lnTo>
                    <a:pt x="2679" y="6264"/>
                  </a:lnTo>
                  <a:cubicBezTo>
                    <a:pt x="2620" y="6264"/>
                    <a:pt x="2572" y="6229"/>
                    <a:pt x="2536" y="6181"/>
                  </a:cubicBezTo>
                  <a:lnTo>
                    <a:pt x="2096" y="5764"/>
                  </a:lnTo>
                  <a:cubicBezTo>
                    <a:pt x="2060" y="5728"/>
                    <a:pt x="2024" y="5645"/>
                    <a:pt x="2024" y="5586"/>
                  </a:cubicBezTo>
                  <a:lnTo>
                    <a:pt x="2024" y="4990"/>
                  </a:lnTo>
                  <a:cubicBezTo>
                    <a:pt x="2024" y="4966"/>
                    <a:pt x="2036" y="4931"/>
                    <a:pt x="2060" y="4919"/>
                  </a:cubicBezTo>
                  <a:lnTo>
                    <a:pt x="2548" y="4359"/>
                  </a:lnTo>
                  <a:cubicBezTo>
                    <a:pt x="2572" y="4324"/>
                    <a:pt x="2596" y="4300"/>
                    <a:pt x="2596" y="4252"/>
                  </a:cubicBezTo>
                  <a:lnTo>
                    <a:pt x="2596" y="4121"/>
                  </a:lnTo>
                  <a:cubicBezTo>
                    <a:pt x="2596" y="4074"/>
                    <a:pt x="2620" y="4038"/>
                    <a:pt x="2655" y="4014"/>
                  </a:cubicBezTo>
                  <a:lnTo>
                    <a:pt x="3036" y="3847"/>
                  </a:lnTo>
                  <a:lnTo>
                    <a:pt x="3751" y="3835"/>
                  </a:lnTo>
                  <a:cubicBezTo>
                    <a:pt x="3763" y="3835"/>
                    <a:pt x="3786" y="3847"/>
                    <a:pt x="3786" y="3859"/>
                  </a:cubicBezTo>
                  <a:cubicBezTo>
                    <a:pt x="3798" y="3990"/>
                    <a:pt x="3906" y="4097"/>
                    <a:pt x="4025" y="4145"/>
                  </a:cubicBezTo>
                  <a:lnTo>
                    <a:pt x="4537" y="4324"/>
                  </a:lnTo>
                  <a:cubicBezTo>
                    <a:pt x="4569" y="4331"/>
                    <a:pt x="4601" y="4335"/>
                    <a:pt x="4633" y="4335"/>
                  </a:cubicBezTo>
                  <a:cubicBezTo>
                    <a:pt x="4705" y="4335"/>
                    <a:pt x="4772" y="4314"/>
                    <a:pt x="4822" y="4264"/>
                  </a:cubicBezTo>
                  <a:cubicBezTo>
                    <a:pt x="4882" y="4204"/>
                    <a:pt x="4918" y="4121"/>
                    <a:pt x="4918" y="4026"/>
                  </a:cubicBezTo>
                  <a:lnTo>
                    <a:pt x="5549" y="3978"/>
                  </a:lnTo>
                  <a:cubicBezTo>
                    <a:pt x="5668" y="3966"/>
                    <a:pt x="5787" y="3907"/>
                    <a:pt x="5870" y="3812"/>
                  </a:cubicBezTo>
                  <a:cubicBezTo>
                    <a:pt x="5941" y="3728"/>
                    <a:pt x="5965" y="3597"/>
                    <a:pt x="5941" y="3478"/>
                  </a:cubicBezTo>
                  <a:lnTo>
                    <a:pt x="5930" y="3383"/>
                  </a:lnTo>
                  <a:cubicBezTo>
                    <a:pt x="5896" y="3247"/>
                    <a:pt x="5776" y="3144"/>
                    <a:pt x="5632" y="3144"/>
                  </a:cubicBezTo>
                  <a:cubicBezTo>
                    <a:pt x="5624" y="3144"/>
                    <a:pt x="5616" y="3144"/>
                    <a:pt x="5608" y="3145"/>
                  </a:cubicBezTo>
                  <a:lnTo>
                    <a:pt x="5275" y="3181"/>
                  </a:lnTo>
                  <a:lnTo>
                    <a:pt x="5227" y="3121"/>
                  </a:lnTo>
                  <a:lnTo>
                    <a:pt x="5668" y="2669"/>
                  </a:lnTo>
                  <a:cubicBezTo>
                    <a:pt x="5727" y="2609"/>
                    <a:pt x="5727" y="2502"/>
                    <a:pt x="5668" y="2442"/>
                  </a:cubicBezTo>
                  <a:cubicBezTo>
                    <a:pt x="5638" y="2413"/>
                    <a:pt x="5599" y="2398"/>
                    <a:pt x="5560" y="2398"/>
                  </a:cubicBezTo>
                  <a:cubicBezTo>
                    <a:pt x="5522" y="2398"/>
                    <a:pt x="5483" y="2413"/>
                    <a:pt x="5453" y="2442"/>
                  </a:cubicBezTo>
                  <a:lnTo>
                    <a:pt x="4918" y="2978"/>
                  </a:lnTo>
                  <a:lnTo>
                    <a:pt x="4739" y="3061"/>
                  </a:lnTo>
                  <a:lnTo>
                    <a:pt x="4227" y="2669"/>
                  </a:lnTo>
                  <a:cubicBezTo>
                    <a:pt x="4193" y="2652"/>
                    <a:pt x="4166" y="2635"/>
                    <a:pt x="4131" y="2635"/>
                  </a:cubicBezTo>
                  <a:cubicBezTo>
                    <a:pt x="4117" y="2635"/>
                    <a:pt x="4102" y="2638"/>
                    <a:pt x="4084" y="2645"/>
                  </a:cubicBezTo>
                  <a:lnTo>
                    <a:pt x="3382" y="2859"/>
                  </a:lnTo>
                  <a:cubicBezTo>
                    <a:pt x="3370" y="2859"/>
                    <a:pt x="3334" y="2883"/>
                    <a:pt x="3322" y="2895"/>
                  </a:cubicBezTo>
                  <a:lnTo>
                    <a:pt x="3370" y="2680"/>
                  </a:lnTo>
                  <a:lnTo>
                    <a:pt x="3917" y="2288"/>
                  </a:lnTo>
                  <a:lnTo>
                    <a:pt x="4501" y="2192"/>
                  </a:lnTo>
                  <a:cubicBezTo>
                    <a:pt x="4572" y="2180"/>
                    <a:pt x="4620" y="2133"/>
                    <a:pt x="4632" y="2061"/>
                  </a:cubicBezTo>
                  <a:lnTo>
                    <a:pt x="4691" y="1597"/>
                  </a:lnTo>
                  <a:cubicBezTo>
                    <a:pt x="4691" y="1549"/>
                    <a:pt x="4691" y="1514"/>
                    <a:pt x="4656" y="1478"/>
                  </a:cubicBezTo>
                  <a:lnTo>
                    <a:pt x="4417" y="1180"/>
                  </a:lnTo>
                  <a:cubicBezTo>
                    <a:pt x="4394" y="1133"/>
                    <a:pt x="4346" y="1121"/>
                    <a:pt x="4287" y="1121"/>
                  </a:cubicBezTo>
                  <a:cubicBezTo>
                    <a:pt x="4239" y="1121"/>
                    <a:pt x="4179" y="1156"/>
                    <a:pt x="4156" y="1192"/>
                  </a:cubicBezTo>
                  <a:lnTo>
                    <a:pt x="3977" y="1454"/>
                  </a:lnTo>
                  <a:lnTo>
                    <a:pt x="3786" y="1430"/>
                  </a:lnTo>
                  <a:lnTo>
                    <a:pt x="4096" y="835"/>
                  </a:lnTo>
                  <a:lnTo>
                    <a:pt x="4417" y="835"/>
                  </a:lnTo>
                  <a:lnTo>
                    <a:pt x="4656" y="1287"/>
                  </a:lnTo>
                  <a:cubicBezTo>
                    <a:pt x="4691" y="1347"/>
                    <a:pt x="4751" y="1371"/>
                    <a:pt x="4810" y="1371"/>
                  </a:cubicBezTo>
                  <a:cubicBezTo>
                    <a:pt x="4870" y="1371"/>
                    <a:pt x="4929" y="1335"/>
                    <a:pt x="4941" y="1276"/>
                  </a:cubicBezTo>
                  <a:lnTo>
                    <a:pt x="5168" y="740"/>
                  </a:lnTo>
                  <a:cubicBezTo>
                    <a:pt x="5215" y="645"/>
                    <a:pt x="5191" y="525"/>
                    <a:pt x="5132" y="454"/>
                  </a:cubicBezTo>
                  <a:lnTo>
                    <a:pt x="5132" y="454"/>
                  </a:lnTo>
                  <a:cubicBezTo>
                    <a:pt x="5668" y="597"/>
                    <a:pt x="6168" y="859"/>
                    <a:pt x="6596" y="1216"/>
                  </a:cubicBezTo>
                  <a:cubicBezTo>
                    <a:pt x="6625" y="1240"/>
                    <a:pt x="6658" y="1250"/>
                    <a:pt x="6691" y="1250"/>
                  </a:cubicBezTo>
                  <a:cubicBezTo>
                    <a:pt x="6739" y="1250"/>
                    <a:pt x="6787" y="1228"/>
                    <a:pt x="6823" y="1192"/>
                  </a:cubicBezTo>
                  <a:cubicBezTo>
                    <a:pt x="6882" y="1121"/>
                    <a:pt x="6858" y="1037"/>
                    <a:pt x="6799" y="978"/>
                  </a:cubicBezTo>
                  <a:cubicBezTo>
                    <a:pt x="6038" y="344"/>
                    <a:pt x="5077" y="0"/>
                    <a:pt x="4088" y="0"/>
                  </a:cubicBezTo>
                  <a:close/>
                </a:path>
              </a:pathLst>
            </a:custGeom>
            <a:grpFill/>
            <a:ln w="3175">
              <a:solidFill>
                <a:schemeClr val="accent5"/>
              </a:solid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grpSp>
      <p:grpSp>
        <p:nvGrpSpPr>
          <p:cNvPr id="66" name="Google Shape;13740;p73">
            <a:extLst>
              <a:ext uri="{FF2B5EF4-FFF2-40B4-BE49-F238E27FC236}">
                <a16:creationId xmlns:a16="http://schemas.microsoft.com/office/drawing/2014/main" id="{870484A3-FEED-BA72-741F-85FD803AAC48}"/>
              </a:ext>
            </a:extLst>
          </p:cNvPr>
          <p:cNvGrpSpPr/>
          <p:nvPr/>
        </p:nvGrpSpPr>
        <p:grpSpPr>
          <a:xfrm>
            <a:off x="1231138" y="2020519"/>
            <a:ext cx="484345" cy="508015"/>
            <a:chOff x="1768821" y="3361108"/>
            <a:chExt cx="278739" cy="339073"/>
          </a:xfrm>
          <a:solidFill>
            <a:schemeClr val="accent5"/>
          </a:solidFill>
        </p:grpSpPr>
        <p:sp>
          <p:nvSpPr>
            <p:cNvPr id="67" name="Google Shape;13741;p73">
              <a:extLst>
                <a:ext uri="{FF2B5EF4-FFF2-40B4-BE49-F238E27FC236}">
                  <a16:creationId xmlns:a16="http://schemas.microsoft.com/office/drawing/2014/main" id="{5A437230-2DB4-ED74-768C-E41E15B01C26}"/>
                </a:ext>
              </a:extLst>
            </p:cNvPr>
            <p:cNvSpPr/>
            <p:nvPr/>
          </p:nvSpPr>
          <p:spPr>
            <a:xfrm>
              <a:off x="1784374" y="3549744"/>
              <a:ext cx="32218" cy="21564"/>
            </a:xfrm>
            <a:custGeom>
              <a:avLst/>
              <a:gdLst/>
              <a:ahLst/>
              <a:cxnLst/>
              <a:rect l="l" t="t" r="r" b="b"/>
              <a:pathLst>
                <a:path w="1013" h="678" extrusionOk="0">
                  <a:moveTo>
                    <a:pt x="830" y="1"/>
                  </a:moveTo>
                  <a:cubicBezTo>
                    <a:pt x="804" y="1"/>
                    <a:pt x="776" y="8"/>
                    <a:pt x="750" y="23"/>
                  </a:cubicBezTo>
                  <a:lnTo>
                    <a:pt x="143" y="380"/>
                  </a:lnTo>
                  <a:cubicBezTo>
                    <a:pt x="0" y="451"/>
                    <a:pt x="48" y="677"/>
                    <a:pt x="214" y="677"/>
                  </a:cubicBezTo>
                  <a:cubicBezTo>
                    <a:pt x="238" y="677"/>
                    <a:pt x="274" y="677"/>
                    <a:pt x="286" y="665"/>
                  </a:cubicBezTo>
                  <a:lnTo>
                    <a:pt x="893" y="308"/>
                  </a:lnTo>
                  <a:cubicBezTo>
                    <a:pt x="1000" y="261"/>
                    <a:pt x="1012" y="154"/>
                    <a:pt x="976" y="82"/>
                  </a:cubicBezTo>
                  <a:cubicBezTo>
                    <a:pt x="944" y="33"/>
                    <a:pt x="889" y="1"/>
                    <a:pt x="830" y="1"/>
                  </a:cubicBezTo>
                  <a:close/>
                </a:path>
              </a:pathLst>
            </a:custGeom>
            <a:grpFill/>
            <a:ln w="3175">
              <a:solidFill>
                <a:schemeClr val="accent5"/>
              </a:solid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68" name="Google Shape;13742;p73">
              <a:extLst>
                <a:ext uri="{FF2B5EF4-FFF2-40B4-BE49-F238E27FC236}">
                  <a16:creationId xmlns:a16="http://schemas.microsoft.com/office/drawing/2014/main" id="{1C963422-5B9D-BDB2-FE97-BCCBF05ECA56}"/>
                </a:ext>
              </a:extLst>
            </p:cNvPr>
            <p:cNvSpPr/>
            <p:nvPr/>
          </p:nvSpPr>
          <p:spPr>
            <a:xfrm>
              <a:off x="1998326" y="3551652"/>
              <a:ext cx="32218" cy="21532"/>
            </a:xfrm>
            <a:custGeom>
              <a:avLst/>
              <a:gdLst/>
              <a:ahLst/>
              <a:cxnLst/>
              <a:rect l="l" t="t" r="r" b="b"/>
              <a:pathLst>
                <a:path w="1013" h="677" extrusionOk="0">
                  <a:moveTo>
                    <a:pt x="199" y="0"/>
                  </a:moveTo>
                  <a:cubicBezTo>
                    <a:pt x="141" y="0"/>
                    <a:pt x="80" y="33"/>
                    <a:pt x="48" y="82"/>
                  </a:cubicBezTo>
                  <a:cubicBezTo>
                    <a:pt x="0" y="153"/>
                    <a:pt x="36" y="260"/>
                    <a:pt x="107" y="308"/>
                  </a:cubicBezTo>
                  <a:cubicBezTo>
                    <a:pt x="726" y="665"/>
                    <a:pt x="714" y="677"/>
                    <a:pt x="810" y="677"/>
                  </a:cubicBezTo>
                  <a:cubicBezTo>
                    <a:pt x="953" y="677"/>
                    <a:pt x="1012" y="451"/>
                    <a:pt x="881" y="379"/>
                  </a:cubicBezTo>
                  <a:lnTo>
                    <a:pt x="274" y="22"/>
                  </a:lnTo>
                  <a:cubicBezTo>
                    <a:pt x="251" y="7"/>
                    <a:pt x="226" y="0"/>
                    <a:pt x="199" y="0"/>
                  </a:cubicBezTo>
                  <a:close/>
                </a:path>
              </a:pathLst>
            </a:custGeom>
            <a:grpFill/>
            <a:ln w="3175">
              <a:solidFill>
                <a:schemeClr val="accent5"/>
              </a:solid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69" name="Google Shape;13743;p73">
              <a:extLst>
                <a:ext uri="{FF2B5EF4-FFF2-40B4-BE49-F238E27FC236}">
                  <a16:creationId xmlns:a16="http://schemas.microsoft.com/office/drawing/2014/main" id="{A375288B-1A6C-4871-B135-3B26391EE680}"/>
                </a:ext>
              </a:extLst>
            </p:cNvPr>
            <p:cNvSpPr/>
            <p:nvPr/>
          </p:nvSpPr>
          <p:spPr>
            <a:xfrm>
              <a:off x="1826007" y="3466383"/>
              <a:ext cx="142041" cy="233799"/>
            </a:xfrm>
            <a:custGeom>
              <a:avLst/>
              <a:gdLst/>
              <a:ahLst/>
              <a:cxnLst/>
              <a:rect l="l" t="t" r="r" b="b"/>
              <a:pathLst>
                <a:path w="4466" h="7351" extrusionOk="0">
                  <a:moveTo>
                    <a:pt x="1715" y="346"/>
                  </a:moveTo>
                  <a:cubicBezTo>
                    <a:pt x="1882" y="346"/>
                    <a:pt x="2013" y="489"/>
                    <a:pt x="2013" y="643"/>
                  </a:cubicBezTo>
                  <a:lnTo>
                    <a:pt x="2013" y="941"/>
                  </a:lnTo>
                  <a:lnTo>
                    <a:pt x="1668" y="941"/>
                  </a:lnTo>
                  <a:cubicBezTo>
                    <a:pt x="1501" y="941"/>
                    <a:pt x="1370" y="810"/>
                    <a:pt x="1370" y="643"/>
                  </a:cubicBezTo>
                  <a:cubicBezTo>
                    <a:pt x="1370" y="489"/>
                    <a:pt x="1501" y="346"/>
                    <a:pt x="1668" y="346"/>
                  </a:cubicBezTo>
                  <a:close/>
                  <a:moveTo>
                    <a:pt x="3573" y="346"/>
                  </a:moveTo>
                  <a:cubicBezTo>
                    <a:pt x="3739" y="346"/>
                    <a:pt x="3870" y="489"/>
                    <a:pt x="3870" y="643"/>
                  </a:cubicBezTo>
                  <a:cubicBezTo>
                    <a:pt x="3870" y="810"/>
                    <a:pt x="3739" y="941"/>
                    <a:pt x="3573" y="941"/>
                  </a:cubicBezTo>
                  <a:lnTo>
                    <a:pt x="3239" y="941"/>
                  </a:lnTo>
                  <a:lnTo>
                    <a:pt x="3239" y="643"/>
                  </a:lnTo>
                  <a:cubicBezTo>
                    <a:pt x="3239" y="489"/>
                    <a:pt x="3370" y="346"/>
                    <a:pt x="3537" y="346"/>
                  </a:cubicBezTo>
                  <a:close/>
                  <a:moveTo>
                    <a:pt x="3727" y="4370"/>
                  </a:moveTo>
                  <a:lnTo>
                    <a:pt x="3727" y="5049"/>
                  </a:lnTo>
                  <a:lnTo>
                    <a:pt x="1513" y="5049"/>
                  </a:lnTo>
                  <a:lnTo>
                    <a:pt x="1513" y="4370"/>
                  </a:lnTo>
                  <a:close/>
                  <a:moveTo>
                    <a:pt x="3739" y="5370"/>
                  </a:moveTo>
                  <a:lnTo>
                    <a:pt x="3739" y="5799"/>
                  </a:lnTo>
                  <a:lnTo>
                    <a:pt x="3727" y="5799"/>
                  </a:lnTo>
                  <a:cubicBezTo>
                    <a:pt x="3727" y="5930"/>
                    <a:pt x="3620" y="6037"/>
                    <a:pt x="3489" y="6037"/>
                  </a:cubicBezTo>
                  <a:lnTo>
                    <a:pt x="1763" y="6037"/>
                  </a:lnTo>
                  <a:cubicBezTo>
                    <a:pt x="1620" y="6037"/>
                    <a:pt x="1525" y="5930"/>
                    <a:pt x="1525" y="5799"/>
                  </a:cubicBezTo>
                  <a:lnTo>
                    <a:pt x="1525" y="5370"/>
                  </a:lnTo>
                  <a:close/>
                  <a:moveTo>
                    <a:pt x="1656" y="0"/>
                  </a:moveTo>
                  <a:cubicBezTo>
                    <a:pt x="1310" y="0"/>
                    <a:pt x="1037" y="286"/>
                    <a:pt x="1037" y="631"/>
                  </a:cubicBezTo>
                  <a:cubicBezTo>
                    <a:pt x="1037" y="977"/>
                    <a:pt x="1310" y="1262"/>
                    <a:pt x="1656" y="1262"/>
                  </a:cubicBezTo>
                  <a:lnTo>
                    <a:pt x="2001" y="1262"/>
                  </a:lnTo>
                  <a:lnTo>
                    <a:pt x="2001" y="2548"/>
                  </a:lnTo>
                  <a:cubicBezTo>
                    <a:pt x="2001" y="2644"/>
                    <a:pt x="2072" y="2715"/>
                    <a:pt x="2168" y="2715"/>
                  </a:cubicBezTo>
                  <a:cubicBezTo>
                    <a:pt x="2251" y="2715"/>
                    <a:pt x="2322" y="2644"/>
                    <a:pt x="2322" y="2548"/>
                  </a:cubicBezTo>
                  <a:lnTo>
                    <a:pt x="2322" y="1262"/>
                  </a:lnTo>
                  <a:lnTo>
                    <a:pt x="2906" y="1262"/>
                  </a:lnTo>
                  <a:lnTo>
                    <a:pt x="2906" y="4037"/>
                  </a:lnTo>
                  <a:lnTo>
                    <a:pt x="2322" y="4037"/>
                  </a:lnTo>
                  <a:lnTo>
                    <a:pt x="2322" y="3191"/>
                  </a:lnTo>
                  <a:cubicBezTo>
                    <a:pt x="2322" y="3108"/>
                    <a:pt x="2251" y="3025"/>
                    <a:pt x="2168" y="3025"/>
                  </a:cubicBezTo>
                  <a:cubicBezTo>
                    <a:pt x="2072" y="3025"/>
                    <a:pt x="2001" y="3108"/>
                    <a:pt x="2001" y="3191"/>
                  </a:cubicBezTo>
                  <a:lnTo>
                    <a:pt x="2001" y="4060"/>
                  </a:lnTo>
                  <a:lnTo>
                    <a:pt x="1513" y="4060"/>
                  </a:lnTo>
                  <a:cubicBezTo>
                    <a:pt x="1489" y="3596"/>
                    <a:pt x="1298" y="3167"/>
                    <a:pt x="941" y="2846"/>
                  </a:cubicBezTo>
                  <a:cubicBezTo>
                    <a:pt x="679" y="2608"/>
                    <a:pt x="465" y="2310"/>
                    <a:pt x="334" y="1989"/>
                  </a:cubicBezTo>
                  <a:cubicBezTo>
                    <a:pt x="305" y="1930"/>
                    <a:pt x="235" y="1887"/>
                    <a:pt x="165" y="1887"/>
                  </a:cubicBezTo>
                  <a:cubicBezTo>
                    <a:pt x="150" y="1887"/>
                    <a:pt x="135" y="1889"/>
                    <a:pt x="120" y="1893"/>
                  </a:cubicBezTo>
                  <a:cubicBezTo>
                    <a:pt x="48" y="1929"/>
                    <a:pt x="1" y="2036"/>
                    <a:pt x="36" y="2108"/>
                  </a:cubicBezTo>
                  <a:cubicBezTo>
                    <a:pt x="179" y="2477"/>
                    <a:pt x="417" y="2810"/>
                    <a:pt x="715" y="3084"/>
                  </a:cubicBezTo>
                  <a:cubicBezTo>
                    <a:pt x="1001" y="3358"/>
                    <a:pt x="1179" y="3727"/>
                    <a:pt x="1179" y="4120"/>
                  </a:cubicBezTo>
                  <a:lnTo>
                    <a:pt x="1179" y="5823"/>
                  </a:lnTo>
                  <a:cubicBezTo>
                    <a:pt x="1179" y="6096"/>
                    <a:pt x="1358" y="6311"/>
                    <a:pt x="1608" y="6382"/>
                  </a:cubicBezTo>
                  <a:cubicBezTo>
                    <a:pt x="1608" y="6513"/>
                    <a:pt x="1644" y="6644"/>
                    <a:pt x="1703" y="6775"/>
                  </a:cubicBezTo>
                  <a:cubicBezTo>
                    <a:pt x="1738" y="6837"/>
                    <a:pt x="1793" y="6872"/>
                    <a:pt x="1848" y="6872"/>
                  </a:cubicBezTo>
                  <a:cubicBezTo>
                    <a:pt x="1868" y="6872"/>
                    <a:pt x="1887" y="6868"/>
                    <a:pt x="1906" y="6858"/>
                  </a:cubicBezTo>
                  <a:cubicBezTo>
                    <a:pt x="1989" y="6811"/>
                    <a:pt x="2025" y="6715"/>
                    <a:pt x="1989" y="6644"/>
                  </a:cubicBezTo>
                  <a:cubicBezTo>
                    <a:pt x="1953" y="6573"/>
                    <a:pt x="1930" y="6477"/>
                    <a:pt x="1930" y="6394"/>
                  </a:cubicBezTo>
                  <a:lnTo>
                    <a:pt x="3263" y="6394"/>
                  </a:lnTo>
                  <a:cubicBezTo>
                    <a:pt x="3243" y="6759"/>
                    <a:pt x="2922" y="7025"/>
                    <a:pt x="2575" y="7025"/>
                  </a:cubicBezTo>
                  <a:cubicBezTo>
                    <a:pt x="2503" y="7025"/>
                    <a:pt x="2430" y="7014"/>
                    <a:pt x="2358" y="6989"/>
                  </a:cubicBezTo>
                  <a:cubicBezTo>
                    <a:pt x="2336" y="6981"/>
                    <a:pt x="2314" y="6977"/>
                    <a:pt x="2294" y="6977"/>
                  </a:cubicBezTo>
                  <a:cubicBezTo>
                    <a:pt x="2227" y="6977"/>
                    <a:pt x="2171" y="7018"/>
                    <a:pt x="2144" y="7073"/>
                  </a:cubicBezTo>
                  <a:cubicBezTo>
                    <a:pt x="2120" y="7168"/>
                    <a:pt x="2168" y="7251"/>
                    <a:pt x="2239" y="7287"/>
                  </a:cubicBezTo>
                  <a:cubicBezTo>
                    <a:pt x="2356" y="7330"/>
                    <a:pt x="2473" y="7350"/>
                    <a:pt x="2588" y="7350"/>
                  </a:cubicBezTo>
                  <a:cubicBezTo>
                    <a:pt x="3106" y="7350"/>
                    <a:pt x="3563" y="6940"/>
                    <a:pt x="3573" y="6394"/>
                  </a:cubicBezTo>
                  <a:cubicBezTo>
                    <a:pt x="3835" y="6334"/>
                    <a:pt x="4013" y="6108"/>
                    <a:pt x="4013" y="5846"/>
                  </a:cubicBezTo>
                  <a:lnTo>
                    <a:pt x="4013" y="4156"/>
                  </a:lnTo>
                  <a:cubicBezTo>
                    <a:pt x="4013" y="3798"/>
                    <a:pt x="4144" y="3465"/>
                    <a:pt x="4370" y="3203"/>
                  </a:cubicBezTo>
                  <a:cubicBezTo>
                    <a:pt x="4466" y="3108"/>
                    <a:pt x="4454" y="3001"/>
                    <a:pt x="4394" y="2941"/>
                  </a:cubicBezTo>
                  <a:cubicBezTo>
                    <a:pt x="4366" y="2913"/>
                    <a:pt x="4326" y="2898"/>
                    <a:pt x="4287" y="2898"/>
                  </a:cubicBezTo>
                  <a:cubicBezTo>
                    <a:pt x="4243" y="2898"/>
                    <a:pt x="4199" y="2916"/>
                    <a:pt x="4168" y="2953"/>
                  </a:cubicBezTo>
                  <a:cubicBezTo>
                    <a:pt x="3906" y="3251"/>
                    <a:pt x="3739" y="3644"/>
                    <a:pt x="3727" y="4060"/>
                  </a:cubicBezTo>
                  <a:lnTo>
                    <a:pt x="3239" y="4060"/>
                  </a:lnTo>
                  <a:lnTo>
                    <a:pt x="3239" y="1262"/>
                  </a:lnTo>
                  <a:lnTo>
                    <a:pt x="3573" y="1262"/>
                  </a:lnTo>
                  <a:cubicBezTo>
                    <a:pt x="3918" y="1262"/>
                    <a:pt x="4204" y="977"/>
                    <a:pt x="4204" y="631"/>
                  </a:cubicBezTo>
                  <a:cubicBezTo>
                    <a:pt x="4204" y="286"/>
                    <a:pt x="3918" y="0"/>
                    <a:pt x="3573" y="0"/>
                  </a:cubicBezTo>
                  <a:lnTo>
                    <a:pt x="3537" y="0"/>
                  </a:lnTo>
                  <a:cubicBezTo>
                    <a:pt x="3192" y="0"/>
                    <a:pt x="2906" y="286"/>
                    <a:pt x="2906" y="631"/>
                  </a:cubicBezTo>
                  <a:lnTo>
                    <a:pt x="2906" y="929"/>
                  </a:lnTo>
                  <a:lnTo>
                    <a:pt x="2322" y="929"/>
                  </a:lnTo>
                  <a:lnTo>
                    <a:pt x="2322" y="631"/>
                  </a:lnTo>
                  <a:cubicBezTo>
                    <a:pt x="2322" y="286"/>
                    <a:pt x="2049" y="0"/>
                    <a:pt x="1703" y="0"/>
                  </a:cubicBezTo>
                  <a:close/>
                </a:path>
              </a:pathLst>
            </a:custGeom>
            <a:grpFill/>
            <a:ln w="3175">
              <a:solidFill>
                <a:schemeClr val="accent5"/>
              </a:solid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70" name="Google Shape;13744;p73">
              <a:extLst>
                <a:ext uri="{FF2B5EF4-FFF2-40B4-BE49-F238E27FC236}">
                  <a16:creationId xmlns:a16="http://schemas.microsoft.com/office/drawing/2014/main" id="{BEDCD3C3-D045-2E6F-C1BE-B8C7EA60D7B2}"/>
                </a:ext>
              </a:extLst>
            </p:cNvPr>
            <p:cNvSpPr/>
            <p:nvPr/>
          </p:nvSpPr>
          <p:spPr>
            <a:xfrm>
              <a:off x="1820345" y="3409706"/>
              <a:ext cx="177631" cy="144236"/>
            </a:xfrm>
            <a:custGeom>
              <a:avLst/>
              <a:gdLst/>
              <a:ahLst/>
              <a:cxnLst/>
              <a:rect l="l" t="t" r="r" b="b"/>
              <a:pathLst>
                <a:path w="5585" h="4535" extrusionOk="0">
                  <a:moveTo>
                    <a:pt x="2818" y="1"/>
                  </a:moveTo>
                  <a:cubicBezTo>
                    <a:pt x="1382" y="1"/>
                    <a:pt x="0" y="1113"/>
                    <a:pt x="0" y="2782"/>
                  </a:cubicBezTo>
                  <a:cubicBezTo>
                    <a:pt x="0" y="2937"/>
                    <a:pt x="24" y="3080"/>
                    <a:pt x="36" y="3223"/>
                  </a:cubicBezTo>
                  <a:cubicBezTo>
                    <a:pt x="47" y="3299"/>
                    <a:pt x="107" y="3355"/>
                    <a:pt x="190" y="3355"/>
                  </a:cubicBezTo>
                  <a:cubicBezTo>
                    <a:pt x="198" y="3355"/>
                    <a:pt x="206" y="3355"/>
                    <a:pt x="214" y="3354"/>
                  </a:cubicBezTo>
                  <a:cubicBezTo>
                    <a:pt x="298" y="3342"/>
                    <a:pt x="357" y="3259"/>
                    <a:pt x="345" y="3175"/>
                  </a:cubicBezTo>
                  <a:cubicBezTo>
                    <a:pt x="333" y="3044"/>
                    <a:pt x="310" y="2925"/>
                    <a:pt x="310" y="2782"/>
                  </a:cubicBezTo>
                  <a:cubicBezTo>
                    <a:pt x="310" y="1416"/>
                    <a:pt x="1429" y="318"/>
                    <a:pt x="2779" y="318"/>
                  </a:cubicBezTo>
                  <a:cubicBezTo>
                    <a:pt x="2793" y="318"/>
                    <a:pt x="2807" y="318"/>
                    <a:pt x="2822" y="318"/>
                  </a:cubicBezTo>
                  <a:cubicBezTo>
                    <a:pt x="4143" y="330"/>
                    <a:pt x="5227" y="1437"/>
                    <a:pt x="5239" y="2759"/>
                  </a:cubicBezTo>
                  <a:lnTo>
                    <a:pt x="5239" y="2782"/>
                  </a:lnTo>
                  <a:cubicBezTo>
                    <a:pt x="5239" y="3318"/>
                    <a:pt x="5060" y="3842"/>
                    <a:pt x="4751" y="4271"/>
                  </a:cubicBezTo>
                  <a:cubicBezTo>
                    <a:pt x="4691" y="4354"/>
                    <a:pt x="4703" y="4437"/>
                    <a:pt x="4775" y="4497"/>
                  </a:cubicBezTo>
                  <a:cubicBezTo>
                    <a:pt x="4809" y="4522"/>
                    <a:pt x="4844" y="4534"/>
                    <a:pt x="4877" y="4534"/>
                  </a:cubicBezTo>
                  <a:cubicBezTo>
                    <a:pt x="4923" y="4534"/>
                    <a:pt x="4966" y="4510"/>
                    <a:pt x="5001" y="4461"/>
                  </a:cubicBezTo>
                  <a:cubicBezTo>
                    <a:pt x="5370" y="3973"/>
                    <a:pt x="5572" y="3390"/>
                    <a:pt x="5572" y="2782"/>
                  </a:cubicBezTo>
                  <a:cubicBezTo>
                    <a:pt x="5584" y="2782"/>
                    <a:pt x="5584" y="2771"/>
                    <a:pt x="5584" y="2759"/>
                  </a:cubicBezTo>
                  <a:cubicBezTo>
                    <a:pt x="5572" y="2032"/>
                    <a:pt x="5286" y="1342"/>
                    <a:pt x="4763" y="818"/>
                  </a:cubicBezTo>
                  <a:cubicBezTo>
                    <a:pt x="4198" y="253"/>
                    <a:pt x="3502" y="1"/>
                    <a:pt x="2818" y="1"/>
                  </a:cubicBezTo>
                  <a:close/>
                </a:path>
              </a:pathLst>
            </a:custGeom>
            <a:grpFill/>
            <a:ln w="3175">
              <a:solidFill>
                <a:schemeClr val="accent5"/>
              </a:solid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71" name="Google Shape;13745;p73">
              <a:extLst>
                <a:ext uri="{FF2B5EF4-FFF2-40B4-BE49-F238E27FC236}">
                  <a16:creationId xmlns:a16="http://schemas.microsoft.com/office/drawing/2014/main" id="{832886B7-5FA4-15BA-A907-B39DDEAF28FD}"/>
                </a:ext>
              </a:extLst>
            </p:cNvPr>
            <p:cNvSpPr/>
            <p:nvPr/>
          </p:nvSpPr>
          <p:spPr>
            <a:xfrm>
              <a:off x="1904406" y="3361108"/>
              <a:ext cx="10241" cy="32982"/>
            </a:xfrm>
            <a:custGeom>
              <a:avLst/>
              <a:gdLst/>
              <a:ahLst/>
              <a:cxnLst/>
              <a:rect l="l" t="t" r="r" b="b"/>
              <a:pathLst>
                <a:path w="322" h="1037" extrusionOk="0">
                  <a:moveTo>
                    <a:pt x="155" y="0"/>
                  </a:moveTo>
                  <a:cubicBezTo>
                    <a:pt x="72" y="0"/>
                    <a:pt x="0" y="72"/>
                    <a:pt x="0" y="167"/>
                  </a:cubicBezTo>
                  <a:lnTo>
                    <a:pt x="0" y="870"/>
                  </a:lnTo>
                  <a:cubicBezTo>
                    <a:pt x="0" y="965"/>
                    <a:pt x="72" y="1036"/>
                    <a:pt x="155" y="1036"/>
                  </a:cubicBezTo>
                  <a:cubicBezTo>
                    <a:pt x="250" y="1036"/>
                    <a:pt x="322" y="965"/>
                    <a:pt x="322" y="870"/>
                  </a:cubicBezTo>
                  <a:lnTo>
                    <a:pt x="322" y="167"/>
                  </a:lnTo>
                  <a:cubicBezTo>
                    <a:pt x="310" y="60"/>
                    <a:pt x="250" y="0"/>
                    <a:pt x="155" y="0"/>
                  </a:cubicBezTo>
                  <a:close/>
                </a:path>
              </a:pathLst>
            </a:custGeom>
            <a:grpFill/>
            <a:ln w="3175">
              <a:solidFill>
                <a:schemeClr val="accent5"/>
              </a:solid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72" name="Google Shape;13746;p73">
              <a:extLst>
                <a:ext uri="{FF2B5EF4-FFF2-40B4-BE49-F238E27FC236}">
                  <a16:creationId xmlns:a16="http://schemas.microsoft.com/office/drawing/2014/main" id="{F3F3A757-6385-5FF1-08AE-65F2B82B362C}"/>
                </a:ext>
              </a:extLst>
            </p:cNvPr>
            <p:cNvSpPr/>
            <p:nvPr/>
          </p:nvSpPr>
          <p:spPr>
            <a:xfrm>
              <a:off x="1836248" y="3378219"/>
              <a:ext cx="23504" cy="29865"/>
            </a:xfrm>
            <a:custGeom>
              <a:avLst/>
              <a:gdLst/>
              <a:ahLst/>
              <a:cxnLst/>
              <a:rect l="l" t="t" r="r" b="b"/>
              <a:pathLst>
                <a:path w="739" h="939" extrusionOk="0">
                  <a:moveTo>
                    <a:pt x="181" y="0"/>
                  </a:moveTo>
                  <a:cubicBezTo>
                    <a:pt x="154" y="0"/>
                    <a:pt x="125" y="7"/>
                    <a:pt x="95" y="22"/>
                  </a:cubicBezTo>
                  <a:cubicBezTo>
                    <a:pt x="24" y="70"/>
                    <a:pt x="0" y="165"/>
                    <a:pt x="36" y="248"/>
                  </a:cubicBezTo>
                  <a:lnTo>
                    <a:pt x="393" y="855"/>
                  </a:lnTo>
                  <a:cubicBezTo>
                    <a:pt x="429" y="903"/>
                    <a:pt x="488" y="939"/>
                    <a:pt x="536" y="939"/>
                  </a:cubicBezTo>
                  <a:cubicBezTo>
                    <a:pt x="667" y="939"/>
                    <a:pt x="738" y="796"/>
                    <a:pt x="679" y="701"/>
                  </a:cubicBezTo>
                  <a:lnTo>
                    <a:pt x="322" y="82"/>
                  </a:lnTo>
                  <a:cubicBezTo>
                    <a:pt x="289" y="33"/>
                    <a:pt x="239" y="0"/>
                    <a:pt x="181" y="0"/>
                  </a:cubicBezTo>
                  <a:close/>
                </a:path>
              </a:pathLst>
            </a:custGeom>
            <a:grpFill/>
            <a:ln w="3175">
              <a:solidFill>
                <a:schemeClr val="accent5"/>
              </a:solid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73" name="Google Shape;13747;p73">
              <a:extLst>
                <a:ext uri="{FF2B5EF4-FFF2-40B4-BE49-F238E27FC236}">
                  <a16:creationId xmlns:a16="http://schemas.microsoft.com/office/drawing/2014/main" id="{4CAD541D-0E40-B941-B1BD-D4F3351D674F}"/>
                </a:ext>
              </a:extLst>
            </p:cNvPr>
            <p:cNvSpPr/>
            <p:nvPr/>
          </p:nvSpPr>
          <p:spPr>
            <a:xfrm>
              <a:off x="1787014" y="3427072"/>
              <a:ext cx="31073" cy="21691"/>
            </a:xfrm>
            <a:custGeom>
              <a:avLst/>
              <a:gdLst/>
              <a:ahLst/>
              <a:cxnLst/>
              <a:rect l="l" t="t" r="r" b="b"/>
              <a:pathLst>
                <a:path w="977" h="682" extrusionOk="0">
                  <a:moveTo>
                    <a:pt x="187" y="0"/>
                  </a:moveTo>
                  <a:cubicBezTo>
                    <a:pt x="129" y="0"/>
                    <a:pt x="69" y="32"/>
                    <a:pt x="36" y="81"/>
                  </a:cubicBezTo>
                  <a:cubicBezTo>
                    <a:pt x="0" y="153"/>
                    <a:pt x="24" y="260"/>
                    <a:pt x="96" y="308"/>
                  </a:cubicBezTo>
                  <a:lnTo>
                    <a:pt x="715" y="665"/>
                  </a:lnTo>
                  <a:cubicBezTo>
                    <a:pt x="737" y="676"/>
                    <a:pt x="762" y="681"/>
                    <a:pt x="788" y="681"/>
                  </a:cubicBezTo>
                  <a:cubicBezTo>
                    <a:pt x="846" y="681"/>
                    <a:pt x="904" y="655"/>
                    <a:pt x="929" y="605"/>
                  </a:cubicBezTo>
                  <a:cubicBezTo>
                    <a:pt x="977" y="510"/>
                    <a:pt x="953" y="427"/>
                    <a:pt x="870" y="379"/>
                  </a:cubicBezTo>
                  <a:lnTo>
                    <a:pt x="262" y="22"/>
                  </a:lnTo>
                  <a:cubicBezTo>
                    <a:pt x="240" y="7"/>
                    <a:pt x="214" y="0"/>
                    <a:pt x="187" y="0"/>
                  </a:cubicBezTo>
                  <a:close/>
                </a:path>
              </a:pathLst>
            </a:custGeom>
            <a:grpFill/>
            <a:ln w="3175">
              <a:solidFill>
                <a:schemeClr val="accent5"/>
              </a:solid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74" name="Google Shape;13748;p73">
              <a:extLst>
                <a:ext uri="{FF2B5EF4-FFF2-40B4-BE49-F238E27FC236}">
                  <a16:creationId xmlns:a16="http://schemas.microsoft.com/office/drawing/2014/main" id="{8CF42434-0612-6491-C64C-DC728EEA587D}"/>
                </a:ext>
              </a:extLst>
            </p:cNvPr>
            <p:cNvSpPr/>
            <p:nvPr/>
          </p:nvSpPr>
          <p:spPr>
            <a:xfrm>
              <a:off x="1768821" y="3494021"/>
              <a:ext cx="33363" cy="10623"/>
            </a:xfrm>
            <a:custGeom>
              <a:avLst/>
              <a:gdLst/>
              <a:ahLst/>
              <a:cxnLst/>
              <a:rect l="l" t="t" r="r" b="b"/>
              <a:pathLst>
                <a:path w="1049" h="334" extrusionOk="0">
                  <a:moveTo>
                    <a:pt x="168" y="1"/>
                  </a:moveTo>
                  <a:cubicBezTo>
                    <a:pt x="72" y="1"/>
                    <a:pt x="1" y="72"/>
                    <a:pt x="1" y="167"/>
                  </a:cubicBezTo>
                  <a:cubicBezTo>
                    <a:pt x="1" y="251"/>
                    <a:pt x="72" y="334"/>
                    <a:pt x="168" y="334"/>
                  </a:cubicBezTo>
                  <a:lnTo>
                    <a:pt x="882" y="334"/>
                  </a:lnTo>
                  <a:cubicBezTo>
                    <a:pt x="965" y="334"/>
                    <a:pt x="1049" y="251"/>
                    <a:pt x="1049" y="167"/>
                  </a:cubicBezTo>
                  <a:cubicBezTo>
                    <a:pt x="1049" y="72"/>
                    <a:pt x="965" y="1"/>
                    <a:pt x="882" y="1"/>
                  </a:cubicBezTo>
                  <a:close/>
                </a:path>
              </a:pathLst>
            </a:custGeom>
            <a:grpFill/>
            <a:ln w="3175">
              <a:solidFill>
                <a:schemeClr val="accent5"/>
              </a:solid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75" name="Google Shape;13749;p73">
              <a:extLst>
                <a:ext uri="{FF2B5EF4-FFF2-40B4-BE49-F238E27FC236}">
                  <a16:creationId xmlns:a16="http://schemas.microsoft.com/office/drawing/2014/main" id="{84CD3E53-C87E-93E2-087D-D1701F856148}"/>
                </a:ext>
              </a:extLst>
            </p:cNvPr>
            <p:cNvSpPr/>
            <p:nvPr/>
          </p:nvSpPr>
          <p:spPr>
            <a:xfrm>
              <a:off x="2014610" y="3495930"/>
              <a:ext cx="32950" cy="10623"/>
            </a:xfrm>
            <a:custGeom>
              <a:avLst/>
              <a:gdLst/>
              <a:ahLst/>
              <a:cxnLst/>
              <a:rect l="l" t="t" r="r" b="b"/>
              <a:pathLst>
                <a:path w="1036" h="334" extrusionOk="0">
                  <a:moveTo>
                    <a:pt x="167" y="0"/>
                  </a:moveTo>
                  <a:cubicBezTo>
                    <a:pt x="71" y="0"/>
                    <a:pt x="0" y="71"/>
                    <a:pt x="0" y="167"/>
                  </a:cubicBezTo>
                  <a:cubicBezTo>
                    <a:pt x="0" y="250"/>
                    <a:pt x="71" y="333"/>
                    <a:pt x="167" y="333"/>
                  </a:cubicBezTo>
                  <a:lnTo>
                    <a:pt x="881" y="333"/>
                  </a:lnTo>
                  <a:cubicBezTo>
                    <a:pt x="964" y="333"/>
                    <a:pt x="1036" y="250"/>
                    <a:pt x="1036" y="167"/>
                  </a:cubicBezTo>
                  <a:cubicBezTo>
                    <a:pt x="1024" y="71"/>
                    <a:pt x="953" y="0"/>
                    <a:pt x="881" y="0"/>
                  </a:cubicBezTo>
                  <a:close/>
                </a:path>
              </a:pathLst>
            </a:custGeom>
            <a:grpFill/>
            <a:ln w="3175">
              <a:solidFill>
                <a:schemeClr val="accent5"/>
              </a:solid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09" name="Google Shape;13750;p73">
              <a:extLst>
                <a:ext uri="{FF2B5EF4-FFF2-40B4-BE49-F238E27FC236}">
                  <a16:creationId xmlns:a16="http://schemas.microsoft.com/office/drawing/2014/main" id="{3F78947D-ACD0-2171-446B-636EAB723C79}"/>
                </a:ext>
              </a:extLst>
            </p:cNvPr>
            <p:cNvSpPr/>
            <p:nvPr/>
          </p:nvSpPr>
          <p:spPr>
            <a:xfrm>
              <a:off x="1999439" y="3428948"/>
              <a:ext cx="31105" cy="21882"/>
            </a:xfrm>
            <a:custGeom>
              <a:avLst/>
              <a:gdLst/>
              <a:ahLst/>
              <a:cxnLst/>
              <a:rect l="l" t="t" r="r" b="b"/>
              <a:pathLst>
                <a:path w="978" h="688" extrusionOk="0">
                  <a:moveTo>
                    <a:pt x="795" y="1"/>
                  </a:moveTo>
                  <a:cubicBezTo>
                    <a:pt x="769" y="1"/>
                    <a:pt x="741" y="8"/>
                    <a:pt x="715" y="22"/>
                  </a:cubicBezTo>
                  <a:lnTo>
                    <a:pt x="108" y="380"/>
                  </a:lnTo>
                  <a:cubicBezTo>
                    <a:pt x="25" y="427"/>
                    <a:pt x="1" y="511"/>
                    <a:pt x="48" y="606"/>
                  </a:cubicBezTo>
                  <a:cubicBezTo>
                    <a:pt x="73" y="655"/>
                    <a:pt x="125" y="687"/>
                    <a:pt x="183" y="687"/>
                  </a:cubicBezTo>
                  <a:cubicBezTo>
                    <a:pt x="209" y="687"/>
                    <a:pt x="237" y="680"/>
                    <a:pt x="263" y="665"/>
                  </a:cubicBezTo>
                  <a:lnTo>
                    <a:pt x="882" y="308"/>
                  </a:lnTo>
                  <a:cubicBezTo>
                    <a:pt x="953" y="249"/>
                    <a:pt x="977" y="153"/>
                    <a:pt x="941" y="82"/>
                  </a:cubicBezTo>
                  <a:cubicBezTo>
                    <a:pt x="909" y="33"/>
                    <a:pt x="854" y="1"/>
                    <a:pt x="795" y="1"/>
                  </a:cubicBezTo>
                  <a:close/>
                </a:path>
              </a:pathLst>
            </a:custGeom>
            <a:grpFill/>
            <a:ln w="3175">
              <a:solidFill>
                <a:schemeClr val="accent5"/>
              </a:solid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10" name="Google Shape;13751;p73">
              <a:extLst>
                <a:ext uri="{FF2B5EF4-FFF2-40B4-BE49-F238E27FC236}">
                  <a16:creationId xmlns:a16="http://schemas.microsoft.com/office/drawing/2014/main" id="{50CC50F9-746D-3A2A-3BBE-546186031452}"/>
                </a:ext>
              </a:extLst>
            </p:cNvPr>
            <p:cNvSpPr/>
            <p:nvPr/>
          </p:nvSpPr>
          <p:spPr>
            <a:xfrm>
              <a:off x="1958156" y="3379269"/>
              <a:ext cx="23917" cy="29579"/>
            </a:xfrm>
            <a:custGeom>
              <a:avLst/>
              <a:gdLst/>
              <a:ahLst/>
              <a:cxnLst/>
              <a:rect l="l" t="t" r="r" b="b"/>
              <a:pathLst>
                <a:path w="752" h="930" extrusionOk="0">
                  <a:moveTo>
                    <a:pt x="562" y="0"/>
                  </a:moveTo>
                  <a:cubicBezTo>
                    <a:pt x="506" y="0"/>
                    <a:pt x="449" y="30"/>
                    <a:pt x="418" y="84"/>
                  </a:cubicBezTo>
                  <a:lnTo>
                    <a:pt x="61" y="691"/>
                  </a:lnTo>
                  <a:cubicBezTo>
                    <a:pt x="1" y="799"/>
                    <a:pt x="72" y="930"/>
                    <a:pt x="191" y="930"/>
                  </a:cubicBezTo>
                  <a:cubicBezTo>
                    <a:pt x="251" y="930"/>
                    <a:pt x="299" y="894"/>
                    <a:pt x="334" y="858"/>
                  </a:cubicBezTo>
                  <a:lnTo>
                    <a:pt x="692" y="239"/>
                  </a:lnTo>
                  <a:cubicBezTo>
                    <a:pt x="751" y="168"/>
                    <a:pt x="715" y="72"/>
                    <a:pt x="644" y="25"/>
                  </a:cubicBezTo>
                  <a:cubicBezTo>
                    <a:pt x="619" y="8"/>
                    <a:pt x="591" y="0"/>
                    <a:pt x="562" y="0"/>
                  </a:cubicBezTo>
                  <a:close/>
                </a:path>
              </a:pathLst>
            </a:custGeom>
            <a:grpFill/>
            <a:ln w="3175">
              <a:solidFill>
                <a:schemeClr val="accent5"/>
              </a:solid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grpSp>
      <p:grpSp>
        <p:nvGrpSpPr>
          <p:cNvPr id="113" name="Group 112">
            <a:extLst>
              <a:ext uri="{FF2B5EF4-FFF2-40B4-BE49-F238E27FC236}">
                <a16:creationId xmlns:a16="http://schemas.microsoft.com/office/drawing/2014/main" id="{6C4A7397-2FF8-51AB-CEE4-A6A4B3BC9278}"/>
              </a:ext>
            </a:extLst>
          </p:cNvPr>
          <p:cNvGrpSpPr/>
          <p:nvPr/>
        </p:nvGrpSpPr>
        <p:grpSpPr>
          <a:xfrm>
            <a:off x="8267878" y="2016501"/>
            <a:ext cx="534850" cy="523158"/>
            <a:chOff x="8499127" y="1837508"/>
            <a:chExt cx="534850" cy="523158"/>
          </a:xfrm>
          <a:solidFill>
            <a:schemeClr val="accent5"/>
          </a:solidFill>
        </p:grpSpPr>
        <p:sp>
          <p:nvSpPr>
            <p:cNvPr id="111" name="Google Shape;192;p16">
              <a:extLst>
                <a:ext uri="{FF2B5EF4-FFF2-40B4-BE49-F238E27FC236}">
                  <a16:creationId xmlns:a16="http://schemas.microsoft.com/office/drawing/2014/main" id="{585E95AC-2FFE-DB13-E580-C00183B2D7B2}"/>
                </a:ext>
              </a:extLst>
            </p:cNvPr>
            <p:cNvSpPr/>
            <p:nvPr/>
          </p:nvSpPr>
          <p:spPr>
            <a:xfrm>
              <a:off x="8499127" y="1837508"/>
              <a:ext cx="534850" cy="523158"/>
            </a:xfrm>
            <a:custGeom>
              <a:avLst/>
              <a:gdLst/>
              <a:ahLst/>
              <a:cxnLst/>
              <a:rect l="l" t="t" r="r" b="b"/>
              <a:pathLst>
                <a:path w="11658" h="11689" extrusionOk="0">
                  <a:moveTo>
                    <a:pt x="10649" y="662"/>
                  </a:moveTo>
                  <a:cubicBezTo>
                    <a:pt x="10838" y="662"/>
                    <a:pt x="10996" y="820"/>
                    <a:pt x="10996" y="1009"/>
                  </a:cubicBezTo>
                  <a:cubicBezTo>
                    <a:pt x="10996" y="1198"/>
                    <a:pt x="10838" y="1355"/>
                    <a:pt x="10649" y="1355"/>
                  </a:cubicBezTo>
                  <a:lnTo>
                    <a:pt x="1040" y="1355"/>
                  </a:lnTo>
                  <a:cubicBezTo>
                    <a:pt x="851" y="1355"/>
                    <a:pt x="694" y="1198"/>
                    <a:pt x="694" y="1009"/>
                  </a:cubicBezTo>
                  <a:cubicBezTo>
                    <a:pt x="694" y="820"/>
                    <a:pt x="851" y="662"/>
                    <a:pt x="1040" y="662"/>
                  </a:cubicBezTo>
                  <a:close/>
                  <a:moveTo>
                    <a:pt x="10303" y="2049"/>
                  </a:moveTo>
                  <a:lnTo>
                    <a:pt x="10303" y="7908"/>
                  </a:lnTo>
                  <a:cubicBezTo>
                    <a:pt x="10334" y="8097"/>
                    <a:pt x="10177" y="8255"/>
                    <a:pt x="9988" y="8255"/>
                  </a:cubicBezTo>
                  <a:lnTo>
                    <a:pt x="1702" y="8255"/>
                  </a:lnTo>
                  <a:cubicBezTo>
                    <a:pt x="1513" y="8255"/>
                    <a:pt x="1355" y="8097"/>
                    <a:pt x="1355" y="7908"/>
                  </a:cubicBezTo>
                  <a:lnTo>
                    <a:pt x="1355" y="2049"/>
                  </a:lnTo>
                  <a:close/>
                  <a:moveTo>
                    <a:pt x="5797" y="10271"/>
                  </a:moveTo>
                  <a:cubicBezTo>
                    <a:pt x="5986" y="10271"/>
                    <a:pt x="6144" y="10429"/>
                    <a:pt x="6144" y="10618"/>
                  </a:cubicBezTo>
                  <a:cubicBezTo>
                    <a:pt x="6144" y="10807"/>
                    <a:pt x="5986" y="10964"/>
                    <a:pt x="5797" y="10964"/>
                  </a:cubicBezTo>
                  <a:cubicBezTo>
                    <a:pt x="5608" y="10964"/>
                    <a:pt x="5451" y="10807"/>
                    <a:pt x="5451" y="10618"/>
                  </a:cubicBezTo>
                  <a:cubicBezTo>
                    <a:pt x="5451" y="10429"/>
                    <a:pt x="5608" y="10271"/>
                    <a:pt x="5797" y="10271"/>
                  </a:cubicBezTo>
                  <a:close/>
                  <a:moveTo>
                    <a:pt x="1040" y="1"/>
                  </a:moveTo>
                  <a:cubicBezTo>
                    <a:pt x="473" y="1"/>
                    <a:pt x="1" y="473"/>
                    <a:pt x="1" y="1009"/>
                  </a:cubicBezTo>
                  <a:cubicBezTo>
                    <a:pt x="1" y="1450"/>
                    <a:pt x="284" y="1828"/>
                    <a:pt x="694" y="1986"/>
                  </a:cubicBezTo>
                  <a:lnTo>
                    <a:pt x="694" y="7908"/>
                  </a:lnTo>
                  <a:cubicBezTo>
                    <a:pt x="694" y="8444"/>
                    <a:pt x="1166" y="8917"/>
                    <a:pt x="1702" y="8917"/>
                  </a:cubicBezTo>
                  <a:lnTo>
                    <a:pt x="5482" y="8917"/>
                  </a:lnTo>
                  <a:lnTo>
                    <a:pt x="5482" y="9673"/>
                  </a:lnTo>
                  <a:cubicBezTo>
                    <a:pt x="5104" y="9830"/>
                    <a:pt x="4821" y="10177"/>
                    <a:pt x="4821" y="10649"/>
                  </a:cubicBezTo>
                  <a:cubicBezTo>
                    <a:pt x="4821" y="11216"/>
                    <a:pt x="5293" y="11689"/>
                    <a:pt x="5829" y="11689"/>
                  </a:cubicBezTo>
                  <a:cubicBezTo>
                    <a:pt x="6396" y="11689"/>
                    <a:pt x="6869" y="11216"/>
                    <a:pt x="6869" y="10649"/>
                  </a:cubicBezTo>
                  <a:cubicBezTo>
                    <a:pt x="6869" y="10240"/>
                    <a:pt x="6585" y="9830"/>
                    <a:pt x="6207" y="9673"/>
                  </a:cubicBezTo>
                  <a:lnTo>
                    <a:pt x="6207" y="8917"/>
                  </a:lnTo>
                  <a:lnTo>
                    <a:pt x="10019" y="8917"/>
                  </a:lnTo>
                  <a:cubicBezTo>
                    <a:pt x="10555" y="8917"/>
                    <a:pt x="11027" y="8444"/>
                    <a:pt x="11027" y="7908"/>
                  </a:cubicBezTo>
                  <a:lnTo>
                    <a:pt x="11027" y="1986"/>
                  </a:lnTo>
                  <a:cubicBezTo>
                    <a:pt x="11405" y="1828"/>
                    <a:pt x="11657" y="1450"/>
                    <a:pt x="11657" y="1009"/>
                  </a:cubicBezTo>
                  <a:cubicBezTo>
                    <a:pt x="11657" y="473"/>
                    <a:pt x="11185" y="1"/>
                    <a:pt x="10649" y="1"/>
                  </a:cubicBezTo>
                  <a:close/>
                </a:path>
              </a:pathLst>
            </a:custGeom>
            <a:grpFill/>
            <a:ln w="3175">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12" name="Google Shape;193;p16">
              <a:extLst>
                <a:ext uri="{FF2B5EF4-FFF2-40B4-BE49-F238E27FC236}">
                  <a16:creationId xmlns:a16="http://schemas.microsoft.com/office/drawing/2014/main" id="{CF834ABB-6E57-34E3-4DE4-719748B0D127}"/>
                </a:ext>
              </a:extLst>
            </p:cNvPr>
            <p:cNvSpPr/>
            <p:nvPr/>
          </p:nvSpPr>
          <p:spPr>
            <a:xfrm>
              <a:off x="8593086" y="1976727"/>
              <a:ext cx="346932" cy="151277"/>
            </a:xfrm>
            <a:custGeom>
              <a:avLst/>
              <a:gdLst/>
              <a:ahLst/>
              <a:cxnLst/>
              <a:rect l="l" t="t" r="r" b="b"/>
              <a:pathLst>
                <a:path w="7562" h="3380" extrusionOk="0">
                  <a:moveTo>
                    <a:pt x="6553" y="0"/>
                  </a:moveTo>
                  <a:cubicBezTo>
                    <a:pt x="6144" y="0"/>
                    <a:pt x="6081" y="504"/>
                    <a:pt x="6427" y="662"/>
                  </a:cubicBezTo>
                  <a:lnTo>
                    <a:pt x="4474" y="2584"/>
                  </a:lnTo>
                  <a:lnTo>
                    <a:pt x="2647" y="788"/>
                  </a:lnTo>
                  <a:cubicBezTo>
                    <a:pt x="2584" y="725"/>
                    <a:pt x="2497" y="693"/>
                    <a:pt x="2410" y="693"/>
                  </a:cubicBezTo>
                  <a:cubicBezTo>
                    <a:pt x="2324" y="693"/>
                    <a:pt x="2237" y="725"/>
                    <a:pt x="2174" y="788"/>
                  </a:cubicBezTo>
                  <a:lnTo>
                    <a:pt x="126" y="2836"/>
                  </a:lnTo>
                  <a:cubicBezTo>
                    <a:pt x="0" y="2930"/>
                    <a:pt x="0" y="3182"/>
                    <a:pt x="126" y="3308"/>
                  </a:cubicBezTo>
                  <a:cubicBezTo>
                    <a:pt x="189" y="3356"/>
                    <a:pt x="276" y="3379"/>
                    <a:pt x="363" y="3379"/>
                  </a:cubicBezTo>
                  <a:cubicBezTo>
                    <a:pt x="449" y="3379"/>
                    <a:pt x="536" y="3356"/>
                    <a:pt x="599" y="3308"/>
                  </a:cubicBezTo>
                  <a:lnTo>
                    <a:pt x="2426" y="1481"/>
                  </a:lnTo>
                  <a:lnTo>
                    <a:pt x="4222" y="3308"/>
                  </a:lnTo>
                  <a:cubicBezTo>
                    <a:pt x="4285" y="3356"/>
                    <a:pt x="4372" y="3379"/>
                    <a:pt x="4458" y="3379"/>
                  </a:cubicBezTo>
                  <a:cubicBezTo>
                    <a:pt x="4545" y="3379"/>
                    <a:pt x="4632" y="3356"/>
                    <a:pt x="4695" y="3308"/>
                  </a:cubicBezTo>
                  <a:lnTo>
                    <a:pt x="6900" y="1134"/>
                  </a:lnTo>
                  <a:cubicBezTo>
                    <a:pt x="6931" y="1260"/>
                    <a:pt x="7057" y="1355"/>
                    <a:pt x="7215" y="1355"/>
                  </a:cubicBezTo>
                  <a:cubicBezTo>
                    <a:pt x="7404" y="1355"/>
                    <a:pt x="7562" y="1197"/>
                    <a:pt x="7562" y="1008"/>
                  </a:cubicBezTo>
                  <a:lnTo>
                    <a:pt x="7562" y="347"/>
                  </a:lnTo>
                  <a:cubicBezTo>
                    <a:pt x="7562" y="158"/>
                    <a:pt x="7467" y="0"/>
                    <a:pt x="7246" y="0"/>
                  </a:cubicBezTo>
                  <a:close/>
                </a:path>
              </a:pathLst>
            </a:custGeom>
            <a:grpFill/>
            <a:ln w="3175">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grpSp>
      <p:sp>
        <p:nvSpPr>
          <p:cNvPr id="114" name="Google Shape;184;p16">
            <a:extLst>
              <a:ext uri="{FF2B5EF4-FFF2-40B4-BE49-F238E27FC236}">
                <a16:creationId xmlns:a16="http://schemas.microsoft.com/office/drawing/2014/main" id="{C771703B-6307-22A5-B06F-F8AED5285B14}"/>
              </a:ext>
            </a:extLst>
          </p:cNvPr>
          <p:cNvSpPr/>
          <p:nvPr/>
        </p:nvSpPr>
        <p:spPr>
          <a:xfrm>
            <a:off x="10095193" y="2018881"/>
            <a:ext cx="525494" cy="511293"/>
          </a:xfrm>
          <a:custGeom>
            <a:avLst/>
            <a:gdLst/>
            <a:ahLst/>
            <a:cxnLst/>
            <a:rect l="l" t="t" r="r" b="b"/>
            <a:pathLst>
              <a:path w="11752" h="11721" extrusionOk="0">
                <a:moveTo>
                  <a:pt x="6490" y="662"/>
                </a:moveTo>
                <a:cubicBezTo>
                  <a:pt x="6711" y="662"/>
                  <a:pt x="6868" y="820"/>
                  <a:pt x="6868" y="1009"/>
                </a:cubicBezTo>
                <a:lnTo>
                  <a:pt x="6868" y="1355"/>
                </a:lnTo>
                <a:lnTo>
                  <a:pt x="5167" y="1355"/>
                </a:lnTo>
                <a:cubicBezTo>
                  <a:pt x="4600" y="1355"/>
                  <a:pt x="4127" y="1828"/>
                  <a:pt x="4127" y="2395"/>
                </a:cubicBezTo>
                <a:lnTo>
                  <a:pt x="4127" y="2773"/>
                </a:lnTo>
                <a:lnTo>
                  <a:pt x="3088" y="2773"/>
                </a:lnTo>
                <a:cubicBezTo>
                  <a:pt x="2993" y="2773"/>
                  <a:pt x="2867" y="2836"/>
                  <a:pt x="2836" y="2899"/>
                </a:cubicBezTo>
                <a:lnTo>
                  <a:pt x="2048" y="3687"/>
                </a:lnTo>
                <a:lnTo>
                  <a:pt x="2048" y="3151"/>
                </a:lnTo>
                <a:cubicBezTo>
                  <a:pt x="2048" y="2931"/>
                  <a:pt x="1891" y="2773"/>
                  <a:pt x="1702" y="2773"/>
                </a:cubicBezTo>
                <a:lnTo>
                  <a:pt x="1040" y="2773"/>
                </a:lnTo>
                <a:cubicBezTo>
                  <a:pt x="819" y="2773"/>
                  <a:pt x="662" y="2616"/>
                  <a:pt x="662" y="2427"/>
                </a:cubicBezTo>
                <a:lnTo>
                  <a:pt x="662" y="1009"/>
                </a:lnTo>
                <a:cubicBezTo>
                  <a:pt x="662" y="820"/>
                  <a:pt x="819" y="662"/>
                  <a:pt x="1040" y="662"/>
                </a:cubicBezTo>
                <a:close/>
                <a:moveTo>
                  <a:pt x="10649" y="1986"/>
                </a:moveTo>
                <a:cubicBezTo>
                  <a:pt x="10838" y="1986"/>
                  <a:pt x="10995" y="2143"/>
                  <a:pt x="10995" y="2364"/>
                </a:cubicBezTo>
                <a:lnTo>
                  <a:pt x="10995" y="3781"/>
                </a:lnTo>
                <a:cubicBezTo>
                  <a:pt x="10995" y="3970"/>
                  <a:pt x="10838" y="4128"/>
                  <a:pt x="10649" y="4128"/>
                </a:cubicBezTo>
                <a:lnTo>
                  <a:pt x="8601" y="4128"/>
                </a:lnTo>
                <a:cubicBezTo>
                  <a:pt x="8412" y="4128"/>
                  <a:pt x="8255" y="4285"/>
                  <a:pt x="8255" y="4474"/>
                </a:cubicBezTo>
                <a:lnTo>
                  <a:pt x="8255" y="5041"/>
                </a:lnTo>
                <a:lnTo>
                  <a:pt x="7404" y="4191"/>
                </a:lnTo>
                <a:cubicBezTo>
                  <a:pt x="7372" y="4159"/>
                  <a:pt x="7246" y="4128"/>
                  <a:pt x="7183" y="4128"/>
                </a:cubicBezTo>
                <a:lnTo>
                  <a:pt x="5136" y="4128"/>
                </a:lnTo>
                <a:cubicBezTo>
                  <a:pt x="4947" y="4128"/>
                  <a:pt x="4789" y="3970"/>
                  <a:pt x="4789" y="3781"/>
                </a:cubicBezTo>
                <a:lnTo>
                  <a:pt x="4789" y="2364"/>
                </a:lnTo>
                <a:cubicBezTo>
                  <a:pt x="4789" y="2143"/>
                  <a:pt x="4947" y="1986"/>
                  <a:pt x="5136" y="1986"/>
                </a:cubicBezTo>
                <a:close/>
                <a:moveTo>
                  <a:pt x="3088" y="6207"/>
                </a:moveTo>
                <a:cubicBezTo>
                  <a:pt x="3623" y="6207"/>
                  <a:pt x="4096" y="6680"/>
                  <a:pt x="4096" y="7247"/>
                </a:cubicBezTo>
                <a:cubicBezTo>
                  <a:pt x="4096" y="7782"/>
                  <a:pt x="3623" y="8255"/>
                  <a:pt x="3088" y="8255"/>
                </a:cubicBezTo>
                <a:cubicBezTo>
                  <a:pt x="2521" y="8255"/>
                  <a:pt x="2048" y="7782"/>
                  <a:pt x="2048" y="7247"/>
                </a:cubicBezTo>
                <a:cubicBezTo>
                  <a:pt x="2048" y="6648"/>
                  <a:pt x="2489" y="6207"/>
                  <a:pt x="3088" y="6207"/>
                </a:cubicBezTo>
                <a:close/>
                <a:moveTo>
                  <a:pt x="8601" y="6207"/>
                </a:moveTo>
                <a:cubicBezTo>
                  <a:pt x="9137" y="6207"/>
                  <a:pt x="9609" y="6648"/>
                  <a:pt x="9609" y="7247"/>
                </a:cubicBezTo>
                <a:cubicBezTo>
                  <a:pt x="9609" y="7782"/>
                  <a:pt x="9137" y="8255"/>
                  <a:pt x="8601" y="8255"/>
                </a:cubicBezTo>
                <a:cubicBezTo>
                  <a:pt x="8003" y="8255"/>
                  <a:pt x="7530" y="7782"/>
                  <a:pt x="7530" y="7247"/>
                </a:cubicBezTo>
                <a:cubicBezTo>
                  <a:pt x="7530" y="6680"/>
                  <a:pt x="8003" y="6207"/>
                  <a:pt x="8601" y="6207"/>
                </a:cubicBezTo>
                <a:close/>
                <a:moveTo>
                  <a:pt x="3749" y="8980"/>
                </a:moveTo>
                <a:cubicBezTo>
                  <a:pt x="4695" y="8980"/>
                  <a:pt x="5451" y="9704"/>
                  <a:pt x="5451" y="10649"/>
                </a:cubicBezTo>
                <a:lnTo>
                  <a:pt x="5451" y="11027"/>
                </a:lnTo>
                <a:lnTo>
                  <a:pt x="630" y="11027"/>
                </a:lnTo>
                <a:lnTo>
                  <a:pt x="630" y="10649"/>
                </a:lnTo>
                <a:lnTo>
                  <a:pt x="662" y="10649"/>
                </a:lnTo>
                <a:cubicBezTo>
                  <a:pt x="662" y="9704"/>
                  <a:pt x="1418" y="8980"/>
                  <a:pt x="2363" y="8980"/>
                </a:cubicBezTo>
                <a:close/>
                <a:moveTo>
                  <a:pt x="9369" y="8976"/>
                </a:moveTo>
                <a:cubicBezTo>
                  <a:pt x="10266" y="8976"/>
                  <a:pt x="10995" y="9740"/>
                  <a:pt x="10995" y="10649"/>
                </a:cubicBezTo>
                <a:lnTo>
                  <a:pt x="10995" y="11027"/>
                </a:lnTo>
                <a:lnTo>
                  <a:pt x="6144" y="11027"/>
                </a:lnTo>
                <a:lnTo>
                  <a:pt x="6144" y="10649"/>
                </a:lnTo>
                <a:cubicBezTo>
                  <a:pt x="6144" y="9704"/>
                  <a:pt x="6900" y="8980"/>
                  <a:pt x="7845" y="8980"/>
                </a:cubicBezTo>
                <a:lnTo>
                  <a:pt x="9263" y="8980"/>
                </a:lnTo>
                <a:cubicBezTo>
                  <a:pt x="9298" y="8977"/>
                  <a:pt x="9334" y="8976"/>
                  <a:pt x="9369" y="8976"/>
                </a:cubicBezTo>
                <a:close/>
                <a:moveTo>
                  <a:pt x="1040" y="1"/>
                </a:moveTo>
                <a:cubicBezTo>
                  <a:pt x="473" y="1"/>
                  <a:pt x="0" y="473"/>
                  <a:pt x="0" y="1009"/>
                </a:cubicBezTo>
                <a:lnTo>
                  <a:pt x="0" y="2427"/>
                </a:lnTo>
                <a:cubicBezTo>
                  <a:pt x="0" y="2994"/>
                  <a:pt x="473" y="3466"/>
                  <a:pt x="1040" y="3466"/>
                </a:cubicBezTo>
                <a:lnTo>
                  <a:pt x="1386" y="3466"/>
                </a:lnTo>
                <a:lnTo>
                  <a:pt x="1386" y="4474"/>
                </a:lnTo>
                <a:cubicBezTo>
                  <a:pt x="1386" y="4688"/>
                  <a:pt x="1546" y="4829"/>
                  <a:pt x="1727" y="4829"/>
                </a:cubicBezTo>
                <a:cubicBezTo>
                  <a:pt x="1813" y="4829"/>
                  <a:pt x="1904" y="4797"/>
                  <a:pt x="1985" y="4726"/>
                </a:cubicBezTo>
                <a:lnTo>
                  <a:pt x="3245" y="3466"/>
                </a:lnTo>
                <a:lnTo>
                  <a:pt x="4096" y="3466"/>
                </a:lnTo>
                <a:lnTo>
                  <a:pt x="4096" y="3813"/>
                </a:lnTo>
                <a:cubicBezTo>
                  <a:pt x="4096" y="4348"/>
                  <a:pt x="4568" y="4821"/>
                  <a:pt x="5136" y="4821"/>
                </a:cubicBezTo>
                <a:lnTo>
                  <a:pt x="7057" y="4821"/>
                </a:lnTo>
                <a:lnTo>
                  <a:pt x="7908" y="5672"/>
                </a:lnTo>
                <a:cubicBezTo>
                  <a:pt x="7341" y="5924"/>
                  <a:pt x="6868" y="6522"/>
                  <a:pt x="6868" y="7247"/>
                </a:cubicBezTo>
                <a:cubicBezTo>
                  <a:pt x="6868" y="7625"/>
                  <a:pt x="7026" y="8034"/>
                  <a:pt x="7278" y="8349"/>
                </a:cubicBezTo>
                <a:cubicBezTo>
                  <a:pt x="6648" y="8507"/>
                  <a:pt x="6144" y="8885"/>
                  <a:pt x="5829" y="9452"/>
                </a:cubicBezTo>
                <a:cubicBezTo>
                  <a:pt x="5514" y="8917"/>
                  <a:pt x="5010" y="8539"/>
                  <a:pt x="4411" y="8381"/>
                </a:cubicBezTo>
                <a:cubicBezTo>
                  <a:pt x="4663" y="8066"/>
                  <a:pt x="4821" y="7719"/>
                  <a:pt x="4821" y="7278"/>
                </a:cubicBezTo>
                <a:cubicBezTo>
                  <a:pt x="4821" y="6333"/>
                  <a:pt x="4064" y="5577"/>
                  <a:pt x="3119" y="5577"/>
                </a:cubicBezTo>
                <a:cubicBezTo>
                  <a:pt x="2174" y="5577"/>
                  <a:pt x="1418" y="6333"/>
                  <a:pt x="1418" y="7278"/>
                </a:cubicBezTo>
                <a:cubicBezTo>
                  <a:pt x="1418" y="7719"/>
                  <a:pt x="1576" y="8097"/>
                  <a:pt x="1828" y="8381"/>
                </a:cubicBezTo>
                <a:cubicBezTo>
                  <a:pt x="788" y="8665"/>
                  <a:pt x="32" y="9610"/>
                  <a:pt x="32" y="10712"/>
                </a:cubicBezTo>
                <a:lnTo>
                  <a:pt x="32" y="11374"/>
                </a:lnTo>
                <a:cubicBezTo>
                  <a:pt x="32" y="11563"/>
                  <a:pt x="189" y="11721"/>
                  <a:pt x="410" y="11721"/>
                </a:cubicBezTo>
                <a:lnTo>
                  <a:pt x="11374" y="11721"/>
                </a:lnTo>
                <a:cubicBezTo>
                  <a:pt x="11594" y="11721"/>
                  <a:pt x="11752" y="11563"/>
                  <a:pt x="11752" y="11374"/>
                </a:cubicBezTo>
                <a:lnTo>
                  <a:pt x="11752" y="10712"/>
                </a:lnTo>
                <a:cubicBezTo>
                  <a:pt x="11752" y="9610"/>
                  <a:pt x="10995" y="8665"/>
                  <a:pt x="9956" y="8381"/>
                </a:cubicBezTo>
                <a:cubicBezTo>
                  <a:pt x="10208" y="8066"/>
                  <a:pt x="10365" y="7719"/>
                  <a:pt x="10365" y="7278"/>
                </a:cubicBezTo>
                <a:cubicBezTo>
                  <a:pt x="10365" y="6459"/>
                  <a:pt x="9767" y="5735"/>
                  <a:pt x="8979" y="5577"/>
                </a:cubicBezTo>
                <a:lnTo>
                  <a:pt x="8979" y="4884"/>
                </a:lnTo>
                <a:lnTo>
                  <a:pt x="10649" y="4884"/>
                </a:lnTo>
                <a:lnTo>
                  <a:pt x="10649" y="4821"/>
                </a:lnTo>
                <a:cubicBezTo>
                  <a:pt x="11185" y="4821"/>
                  <a:pt x="11657" y="4348"/>
                  <a:pt x="11657" y="3813"/>
                </a:cubicBezTo>
                <a:lnTo>
                  <a:pt x="11657" y="2395"/>
                </a:lnTo>
                <a:cubicBezTo>
                  <a:pt x="11657" y="1828"/>
                  <a:pt x="11185" y="1355"/>
                  <a:pt x="10649" y="1355"/>
                </a:cubicBezTo>
                <a:lnTo>
                  <a:pt x="7530" y="1355"/>
                </a:lnTo>
                <a:lnTo>
                  <a:pt x="7530" y="1009"/>
                </a:lnTo>
                <a:cubicBezTo>
                  <a:pt x="7530" y="473"/>
                  <a:pt x="7057" y="1"/>
                  <a:pt x="6490" y="1"/>
                </a:cubicBezTo>
                <a:close/>
              </a:path>
            </a:pathLst>
          </a:custGeom>
          <a:solidFill>
            <a:schemeClr val="accent5"/>
          </a:solidFill>
          <a:ln w="3175">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17" name="Google Shape;166;p16">
            <a:extLst>
              <a:ext uri="{FF2B5EF4-FFF2-40B4-BE49-F238E27FC236}">
                <a16:creationId xmlns:a16="http://schemas.microsoft.com/office/drawing/2014/main" id="{D0DAC5E8-2933-0ACD-562E-EAD2594BCCB2}"/>
              </a:ext>
            </a:extLst>
          </p:cNvPr>
          <p:cNvSpPr txBox="1"/>
          <p:nvPr/>
        </p:nvSpPr>
        <p:spPr>
          <a:xfrm>
            <a:off x="5540602" y="2641587"/>
            <a:ext cx="2556000" cy="612000"/>
          </a:xfrm>
          <a:prstGeom prst="rect">
            <a:avLst/>
          </a:prstGeom>
          <a:noFill/>
          <a:ln>
            <a:noFill/>
          </a:ln>
        </p:spPr>
        <p:txBody>
          <a:bodyPr spcFirstLastPara="1" wrap="square" lIns="91425" tIns="91425" rIns="91425" bIns="91425"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4BACC6"/>
                </a:solidFill>
                <a:effectLst/>
                <a:uLnTx/>
                <a:uFillTx/>
                <a:latin typeface="Calibri" panose="020F0502020204030204" pitchFamily="34" charset="0"/>
                <a:ea typeface="Fira Sans Extra Condensed"/>
                <a:cs typeface="Calibri" panose="020F0502020204030204" pitchFamily="34" charset="0"/>
                <a:sym typeface="Fira Sans Extra Condensed"/>
              </a:rPr>
              <a:t>Data quality</a:t>
            </a:r>
            <a:endParaRPr kumimoji="0" sz="2000" b="1" i="0" u="none" strike="noStrike" kern="1200" cap="none" spc="0" normalizeH="0" baseline="0" noProof="0">
              <a:ln>
                <a:noFill/>
              </a:ln>
              <a:solidFill>
                <a:srgbClr val="4BACC6"/>
              </a:solidFill>
              <a:effectLst/>
              <a:uLnTx/>
              <a:uFillTx/>
              <a:latin typeface="Calibri" panose="020F0502020204030204" pitchFamily="34" charset="0"/>
              <a:ea typeface="Fira Sans Extra Condensed"/>
              <a:cs typeface="Calibri" panose="020F0502020204030204" pitchFamily="34" charset="0"/>
              <a:sym typeface="Fira Sans Extra Condensed"/>
            </a:endParaRPr>
          </a:p>
        </p:txBody>
      </p:sp>
      <p:sp>
        <p:nvSpPr>
          <p:cNvPr id="123" name="Google Shape;172;p16">
            <a:extLst>
              <a:ext uri="{FF2B5EF4-FFF2-40B4-BE49-F238E27FC236}">
                <a16:creationId xmlns:a16="http://schemas.microsoft.com/office/drawing/2014/main" id="{6DA04954-77F5-29AB-D85D-18811D2F2E63}"/>
              </a:ext>
            </a:extLst>
          </p:cNvPr>
          <p:cNvSpPr txBox="1"/>
          <p:nvPr/>
        </p:nvSpPr>
        <p:spPr>
          <a:xfrm>
            <a:off x="644664" y="2641587"/>
            <a:ext cx="1760500" cy="612000"/>
          </a:xfrm>
          <a:prstGeom prst="rect">
            <a:avLst/>
          </a:prstGeom>
          <a:noFill/>
          <a:ln>
            <a:noFill/>
          </a:ln>
        </p:spPr>
        <p:txBody>
          <a:bodyPr spcFirstLastPara="1" wrap="square" lIns="91425" tIns="91425" rIns="91425" bIns="91425"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4BACC6"/>
                </a:solidFill>
                <a:effectLst/>
                <a:uLnTx/>
                <a:uFillTx/>
                <a:latin typeface="Calibri" panose="020F0502020204030204" pitchFamily="34" charset="0"/>
                <a:ea typeface="Fira Sans Extra Condensed"/>
                <a:cs typeface="Calibri" panose="020F0502020204030204" pitchFamily="34" charset="0"/>
                <a:sym typeface="Fira Sans Extra Condensed"/>
              </a:rPr>
              <a:t>Innovation</a:t>
            </a:r>
            <a:endParaRPr kumimoji="0" sz="2000" b="1" i="0" u="none" strike="noStrike" kern="1200" cap="none" spc="0" normalizeH="0" baseline="0" noProof="0">
              <a:ln>
                <a:noFill/>
              </a:ln>
              <a:solidFill>
                <a:srgbClr val="4BACC6"/>
              </a:solidFill>
              <a:effectLst/>
              <a:uLnTx/>
              <a:uFillTx/>
              <a:latin typeface="Calibri" panose="020F0502020204030204" pitchFamily="34" charset="0"/>
              <a:ea typeface="Fira Sans Extra Condensed"/>
              <a:cs typeface="Calibri" panose="020F0502020204030204" pitchFamily="34" charset="0"/>
              <a:sym typeface="Fira Sans Extra Condensed"/>
            </a:endParaRPr>
          </a:p>
        </p:txBody>
      </p:sp>
      <p:sp>
        <p:nvSpPr>
          <p:cNvPr id="124" name="Google Shape;169;p16">
            <a:extLst>
              <a:ext uri="{FF2B5EF4-FFF2-40B4-BE49-F238E27FC236}">
                <a16:creationId xmlns:a16="http://schemas.microsoft.com/office/drawing/2014/main" id="{15D94533-A0CE-5A1E-4480-9364F4604C16}"/>
              </a:ext>
            </a:extLst>
          </p:cNvPr>
          <p:cNvSpPr txBox="1"/>
          <p:nvPr/>
        </p:nvSpPr>
        <p:spPr>
          <a:xfrm>
            <a:off x="7230836" y="2641587"/>
            <a:ext cx="2556000" cy="612000"/>
          </a:xfrm>
          <a:prstGeom prst="rect">
            <a:avLst/>
          </a:prstGeom>
          <a:noFill/>
          <a:ln>
            <a:noFill/>
          </a:ln>
        </p:spPr>
        <p:txBody>
          <a:bodyPr spcFirstLastPara="1" wrap="square" lIns="91425" tIns="91425" rIns="91425" bIns="91425"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4BACC6"/>
                </a:solidFill>
                <a:effectLst/>
                <a:uLnTx/>
                <a:uFillTx/>
                <a:latin typeface="Calibri" panose="020F0502020204030204" pitchFamily="34" charset="0"/>
                <a:ea typeface="Fira Sans Extra Condensed"/>
                <a:cs typeface="Calibri" panose="020F0502020204030204" pitchFamily="34" charset="0"/>
                <a:sym typeface="Fira Sans Extra Condensed"/>
              </a:rPr>
              <a:t>Cost barriers </a:t>
            </a:r>
            <a:endParaRPr kumimoji="0" sz="2000" b="1" i="0" u="none" strike="noStrike" kern="1200" cap="none" spc="0" normalizeH="0" baseline="0" noProof="0">
              <a:ln>
                <a:noFill/>
              </a:ln>
              <a:solidFill>
                <a:srgbClr val="4BACC6"/>
              </a:solidFill>
              <a:effectLst/>
              <a:uLnTx/>
              <a:uFillTx/>
              <a:latin typeface="Calibri" panose="020F0502020204030204" pitchFamily="34" charset="0"/>
              <a:ea typeface="Fira Sans Extra Condensed"/>
              <a:cs typeface="Calibri" panose="020F0502020204030204" pitchFamily="34" charset="0"/>
              <a:sym typeface="Fira Sans Extra Condensed"/>
            </a:endParaRPr>
          </a:p>
        </p:txBody>
      </p:sp>
      <p:sp>
        <p:nvSpPr>
          <p:cNvPr id="125" name="Google Shape;163;p16">
            <a:extLst>
              <a:ext uri="{FF2B5EF4-FFF2-40B4-BE49-F238E27FC236}">
                <a16:creationId xmlns:a16="http://schemas.microsoft.com/office/drawing/2014/main" id="{7E6E424E-DACF-F2B5-F828-4461D03A232D}"/>
              </a:ext>
            </a:extLst>
          </p:cNvPr>
          <p:cNvSpPr txBox="1"/>
          <p:nvPr/>
        </p:nvSpPr>
        <p:spPr>
          <a:xfrm>
            <a:off x="9344722" y="2641587"/>
            <a:ext cx="2132348" cy="612000"/>
          </a:xfrm>
          <a:prstGeom prst="rect">
            <a:avLst/>
          </a:prstGeom>
          <a:noFill/>
          <a:ln>
            <a:noFill/>
          </a:ln>
        </p:spPr>
        <p:txBody>
          <a:bodyPr spcFirstLastPara="1" wrap="square" lIns="91425" tIns="91425" rIns="91425" bIns="91425"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4BACC6"/>
                </a:solidFill>
                <a:effectLst/>
                <a:uLnTx/>
                <a:uFillTx/>
                <a:latin typeface="Calibri" panose="020F0502020204030204" pitchFamily="34" charset="0"/>
                <a:ea typeface="Fira Sans Extra Condensed"/>
                <a:cs typeface="Calibri" panose="020F0502020204030204" pitchFamily="34" charset="0"/>
                <a:sym typeface="Fira Sans Extra Condensed"/>
              </a:rPr>
              <a:t>Communication</a:t>
            </a:r>
            <a:endParaRPr kumimoji="0" sz="2000" b="1" i="0" u="none" strike="noStrike" kern="1200" cap="none" spc="0" normalizeH="0" baseline="0" noProof="0">
              <a:ln>
                <a:noFill/>
              </a:ln>
              <a:solidFill>
                <a:srgbClr val="4BACC6"/>
              </a:solidFill>
              <a:effectLst/>
              <a:uLnTx/>
              <a:uFillTx/>
              <a:latin typeface="Calibri" panose="020F0502020204030204" pitchFamily="34" charset="0"/>
              <a:ea typeface="Fira Sans Extra Condensed"/>
              <a:cs typeface="Calibri" panose="020F0502020204030204" pitchFamily="34" charset="0"/>
              <a:sym typeface="Fira Sans Extra Condensed"/>
            </a:endParaRPr>
          </a:p>
        </p:txBody>
      </p:sp>
      <p:sp>
        <p:nvSpPr>
          <p:cNvPr id="126" name="Google Shape;160;p16">
            <a:extLst>
              <a:ext uri="{FF2B5EF4-FFF2-40B4-BE49-F238E27FC236}">
                <a16:creationId xmlns:a16="http://schemas.microsoft.com/office/drawing/2014/main" id="{144860C8-C297-2DC6-D764-2C8401F77883}"/>
              </a:ext>
            </a:extLst>
          </p:cNvPr>
          <p:cNvSpPr txBox="1"/>
          <p:nvPr/>
        </p:nvSpPr>
        <p:spPr>
          <a:xfrm>
            <a:off x="3850368" y="2641587"/>
            <a:ext cx="2448832" cy="612000"/>
          </a:xfrm>
          <a:prstGeom prst="rect">
            <a:avLst/>
          </a:prstGeom>
          <a:noFill/>
          <a:ln>
            <a:noFill/>
          </a:ln>
        </p:spPr>
        <p:txBody>
          <a:bodyPr spcFirstLastPara="1" wrap="square" lIns="91425" tIns="91425" rIns="91425" bIns="91425"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4BACC6"/>
                </a:solidFill>
                <a:effectLst/>
                <a:uLnTx/>
                <a:uFillTx/>
                <a:latin typeface="Calibri" panose="020F0502020204030204" pitchFamily="34" charset="0"/>
                <a:ea typeface="Fira Sans Extra Condensed"/>
                <a:cs typeface="Calibri" panose="020F0502020204030204" pitchFamily="34" charset="0"/>
                <a:sym typeface="Fira Sans Extra Condensed"/>
              </a:rPr>
              <a:t>Data impact</a:t>
            </a:r>
            <a:endParaRPr kumimoji="0" sz="2000" b="1" i="0" u="none" strike="noStrike" kern="1200" cap="none" spc="0" normalizeH="0" baseline="0" noProof="0">
              <a:ln>
                <a:noFill/>
              </a:ln>
              <a:solidFill>
                <a:srgbClr val="4BACC6"/>
              </a:solidFill>
              <a:effectLst/>
              <a:uLnTx/>
              <a:uFillTx/>
              <a:latin typeface="Calibri" panose="020F0502020204030204" pitchFamily="34" charset="0"/>
              <a:ea typeface="Fira Sans Extra Condensed"/>
              <a:cs typeface="Calibri" panose="020F0502020204030204" pitchFamily="34" charset="0"/>
              <a:sym typeface="Fira Sans Extra Condensed"/>
            </a:endParaRPr>
          </a:p>
        </p:txBody>
      </p:sp>
      <p:sp>
        <p:nvSpPr>
          <p:cNvPr id="127" name="Google Shape;160;p16">
            <a:extLst>
              <a:ext uri="{FF2B5EF4-FFF2-40B4-BE49-F238E27FC236}">
                <a16:creationId xmlns:a16="http://schemas.microsoft.com/office/drawing/2014/main" id="{F0204543-A170-4719-B094-870263ADA313}"/>
              </a:ext>
            </a:extLst>
          </p:cNvPr>
          <p:cNvSpPr txBox="1"/>
          <p:nvPr/>
        </p:nvSpPr>
        <p:spPr>
          <a:xfrm>
            <a:off x="2160135" y="2641587"/>
            <a:ext cx="2297566" cy="612000"/>
          </a:xfrm>
          <a:prstGeom prst="rect">
            <a:avLst/>
          </a:prstGeom>
          <a:noFill/>
          <a:ln>
            <a:noFill/>
          </a:ln>
        </p:spPr>
        <p:txBody>
          <a:bodyPr spcFirstLastPara="1" wrap="square" lIns="91425" tIns="91425" rIns="91425" bIns="91425"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4BACC6"/>
                </a:solidFill>
                <a:effectLst/>
                <a:uLnTx/>
                <a:uFillTx/>
                <a:latin typeface="Calibri" panose="020F0502020204030204" pitchFamily="34" charset="0"/>
                <a:ea typeface="Fira Sans Extra Condensed"/>
                <a:cs typeface="Calibri" panose="020F0502020204030204" pitchFamily="34" charset="0"/>
                <a:sym typeface="Fira Sans Extra Condensed"/>
              </a:rPr>
              <a:t>Commitment</a:t>
            </a:r>
            <a:endParaRPr kumimoji="0" sz="2000" b="1" i="0" u="none" strike="noStrike" kern="1200" cap="none" spc="0" normalizeH="0" baseline="0" noProof="0">
              <a:ln>
                <a:noFill/>
              </a:ln>
              <a:solidFill>
                <a:srgbClr val="4BACC6"/>
              </a:solidFill>
              <a:effectLst/>
              <a:uLnTx/>
              <a:uFillTx/>
              <a:latin typeface="Calibri" panose="020F0502020204030204" pitchFamily="34" charset="0"/>
              <a:ea typeface="Fira Sans Extra Condensed"/>
              <a:cs typeface="Calibri" panose="020F0502020204030204" pitchFamily="34" charset="0"/>
              <a:sym typeface="Fira Sans Extra Condensed"/>
            </a:endParaRPr>
          </a:p>
        </p:txBody>
      </p:sp>
      <p:sp>
        <p:nvSpPr>
          <p:cNvPr id="11" name="Google Shape;1211;p54">
            <a:extLst>
              <a:ext uri="{FF2B5EF4-FFF2-40B4-BE49-F238E27FC236}">
                <a16:creationId xmlns:a16="http://schemas.microsoft.com/office/drawing/2014/main" id="{E8CA85B4-7A60-451D-2D90-700ED8A06495}"/>
              </a:ext>
            </a:extLst>
          </p:cNvPr>
          <p:cNvSpPr/>
          <p:nvPr/>
        </p:nvSpPr>
        <p:spPr>
          <a:xfrm>
            <a:off x="731838" y="3903428"/>
            <a:ext cx="2564716" cy="742313"/>
          </a:xfrm>
          <a:prstGeom prst="homePlate">
            <a:avLst>
              <a:gd name="adj" fmla="val 0"/>
            </a:avLst>
          </a:prstGeom>
          <a:noFill/>
          <a:ln w="19050" cap="flat" cmpd="sng">
            <a:solidFill>
              <a:srgbClr val="31859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457200" rtl="0" eaLnBrk="1" fontAlgn="base" latinLnBrk="0" hangingPunct="1">
              <a:lnSpc>
                <a:spcPct val="100000"/>
              </a:lnSpc>
              <a:spcBef>
                <a:spcPct val="0"/>
              </a:spcBef>
              <a:spcAft>
                <a:spcPct val="0"/>
              </a:spcAft>
              <a:buClr>
                <a:prstClr val="black"/>
              </a:buClr>
              <a:buSzPts val="1100"/>
              <a:buFontTx/>
              <a:buNone/>
              <a:tabLst/>
              <a:defRPr/>
            </a:pPr>
            <a:r>
              <a:rPr kumimoji="0" lang="en" sz="2000" b="1" i="0" u="none" strike="noStrike" kern="1200" cap="none" spc="0" normalizeH="0" baseline="0" noProof="0">
                <a:ln>
                  <a:noFill/>
                </a:ln>
                <a:solidFill>
                  <a:srgbClr val="046977"/>
                </a:solidFill>
                <a:effectLst/>
                <a:uLnTx/>
                <a:uFillTx/>
                <a:latin typeface="Calibri" panose="020F0502020204030204" pitchFamily="34" charset="0"/>
                <a:ea typeface="Fira Sans Extra Condensed"/>
                <a:cs typeface="Calibri" panose="020F0502020204030204" pitchFamily="34" charset="0"/>
                <a:sym typeface="Fira Sans Extra Condensed"/>
              </a:rPr>
              <a:t>Business framework</a:t>
            </a:r>
            <a:endParaRPr kumimoji="0" sz="2000" b="1" i="0" u="none" strike="noStrike" kern="1200" cap="none" spc="0" normalizeH="0" baseline="0" noProof="0">
              <a:ln>
                <a:noFill/>
              </a:ln>
              <a:solidFill>
                <a:srgbClr val="046977"/>
              </a:solidFill>
              <a:effectLst/>
              <a:uLnTx/>
              <a:uFillTx/>
              <a:latin typeface="Calibri" panose="020F0502020204030204" pitchFamily="34" charset="0"/>
              <a:ea typeface="Fira Sans Extra Condensed"/>
              <a:cs typeface="Calibri" panose="020F0502020204030204" pitchFamily="34" charset="0"/>
              <a:sym typeface="Fira Sans Extra Condensed"/>
            </a:endParaRPr>
          </a:p>
        </p:txBody>
      </p:sp>
      <p:pic>
        <p:nvPicPr>
          <p:cNvPr id="6" name="Picture 5">
            <a:extLst>
              <a:ext uri="{FF2B5EF4-FFF2-40B4-BE49-F238E27FC236}">
                <a16:creationId xmlns:a16="http://schemas.microsoft.com/office/drawing/2014/main" id="{A1883394-B3F5-C826-030F-5ABA0119E5BD}"/>
              </a:ext>
            </a:extLst>
          </p:cNvPr>
          <p:cNvPicPr>
            <a:picLocks noChangeAspect="1"/>
          </p:cNvPicPr>
          <p:nvPr/>
        </p:nvPicPr>
        <p:blipFill>
          <a:blip r:embed="rId4"/>
          <a:stretch>
            <a:fillRect/>
          </a:stretch>
        </p:blipFill>
        <p:spPr>
          <a:xfrm>
            <a:off x="-8625" y="4709895"/>
            <a:ext cx="152421" cy="2152950"/>
          </a:xfrm>
          <a:prstGeom prst="rect">
            <a:avLst/>
          </a:prstGeom>
        </p:spPr>
      </p:pic>
      <p:pic>
        <p:nvPicPr>
          <p:cNvPr id="8" name="Picture 7">
            <a:extLst>
              <a:ext uri="{FF2B5EF4-FFF2-40B4-BE49-F238E27FC236}">
                <a16:creationId xmlns:a16="http://schemas.microsoft.com/office/drawing/2014/main" id="{911F93A6-D7A1-A8F0-C30C-5A8632591C36}"/>
              </a:ext>
            </a:extLst>
          </p:cNvPr>
          <p:cNvPicPr>
            <a:picLocks noChangeAspect="1"/>
          </p:cNvPicPr>
          <p:nvPr/>
        </p:nvPicPr>
        <p:blipFill>
          <a:blip r:embed="rId5"/>
          <a:stretch>
            <a:fillRect/>
          </a:stretch>
        </p:blipFill>
        <p:spPr>
          <a:xfrm>
            <a:off x="143796" y="5908468"/>
            <a:ext cx="1876687" cy="600159"/>
          </a:xfrm>
          <a:prstGeom prst="rect">
            <a:avLst/>
          </a:prstGeom>
        </p:spPr>
      </p:pic>
    </p:spTree>
    <p:extLst>
      <p:ext uri="{BB962C8B-B14F-4D97-AF65-F5344CB8AC3E}">
        <p14:creationId xmlns:p14="http://schemas.microsoft.com/office/powerpoint/2010/main" val="640585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A7D364B4-14DC-EA98-5216-EDA4414C3C19}"/>
              </a:ext>
            </a:extLst>
          </p:cNvPr>
          <p:cNvSpPr/>
          <p:nvPr/>
        </p:nvSpPr>
        <p:spPr>
          <a:xfrm>
            <a:off x="3417555" y="5390161"/>
            <a:ext cx="1970564" cy="720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3" name="Rectangle 52">
            <a:extLst>
              <a:ext uri="{FF2B5EF4-FFF2-40B4-BE49-F238E27FC236}">
                <a16:creationId xmlns:a16="http://schemas.microsoft.com/office/drawing/2014/main" id="{32D837D7-6F12-4D78-CBC8-510985242581}"/>
              </a:ext>
            </a:extLst>
          </p:cNvPr>
          <p:cNvSpPr/>
          <p:nvPr/>
        </p:nvSpPr>
        <p:spPr>
          <a:xfrm>
            <a:off x="6162908" y="5390161"/>
            <a:ext cx="1970564" cy="720000"/>
          </a:xfrm>
          <a:prstGeom prst="rect">
            <a:avLst/>
          </a:prstGeom>
          <a:solidFill>
            <a:srgbClr val="00AACC"/>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5" name="Rectangle 54">
            <a:extLst>
              <a:ext uri="{FF2B5EF4-FFF2-40B4-BE49-F238E27FC236}">
                <a16:creationId xmlns:a16="http://schemas.microsoft.com/office/drawing/2014/main" id="{76D199D3-2FB0-4588-F019-0F8B151F5275}"/>
              </a:ext>
            </a:extLst>
          </p:cNvPr>
          <p:cNvSpPr/>
          <p:nvPr/>
        </p:nvSpPr>
        <p:spPr>
          <a:xfrm>
            <a:off x="8908260" y="5400542"/>
            <a:ext cx="1970564" cy="720000"/>
          </a:xfrm>
          <a:prstGeom prst="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7" name="Rectangle 56">
            <a:extLst>
              <a:ext uri="{FF2B5EF4-FFF2-40B4-BE49-F238E27FC236}">
                <a16:creationId xmlns:a16="http://schemas.microsoft.com/office/drawing/2014/main" id="{FCCB2136-43FD-8EDF-C7D5-6BAEE00D16AF}"/>
              </a:ext>
            </a:extLst>
          </p:cNvPr>
          <p:cNvSpPr/>
          <p:nvPr/>
        </p:nvSpPr>
        <p:spPr>
          <a:xfrm>
            <a:off x="672203" y="5389184"/>
            <a:ext cx="1970563" cy="720000"/>
          </a:xfrm>
          <a:prstGeom prst="rect">
            <a:avLst/>
          </a:prstGeom>
          <a:solidFill>
            <a:srgbClr val="02819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3" name="Rectangle 32">
            <a:extLst>
              <a:ext uri="{FF2B5EF4-FFF2-40B4-BE49-F238E27FC236}">
                <a16:creationId xmlns:a16="http://schemas.microsoft.com/office/drawing/2014/main" id="{9E19470B-707F-4E0B-1491-E70762913D06}"/>
              </a:ext>
            </a:extLst>
          </p:cNvPr>
          <p:cNvSpPr/>
          <p:nvPr/>
        </p:nvSpPr>
        <p:spPr>
          <a:xfrm>
            <a:off x="3429840" y="3974800"/>
            <a:ext cx="1970564" cy="720000"/>
          </a:xfrm>
          <a:prstGeom prst="rect">
            <a:avLst/>
          </a:prstGeom>
          <a:solidFill>
            <a:srgbClr val="00AACC"/>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4" name="Rectangle 33">
            <a:extLst>
              <a:ext uri="{FF2B5EF4-FFF2-40B4-BE49-F238E27FC236}">
                <a16:creationId xmlns:a16="http://schemas.microsoft.com/office/drawing/2014/main" id="{6EEC3E71-5624-F423-217D-D523DE88B2EE}"/>
              </a:ext>
            </a:extLst>
          </p:cNvPr>
          <p:cNvSpPr/>
          <p:nvPr/>
        </p:nvSpPr>
        <p:spPr>
          <a:xfrm>
            <a:off x="6187477" y="3974800"/>
            <a:ext cx="1970564" cy="720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5" name="Rectangle 34">
            <a:extLst>
              <a:ext uri="{FF2B5EF4-FFF2-40B4-BE49-F238E27FC236}">
                <a16:creationId xmlns:a16="http://schemas.microsoft.com/office/drawing/2014/main" id="{6233E9C2-9B9D-96E3-0533-DC6DC0B8FA9E}"/>
              </a:ext>
            </a:extLst>
          </p:cNvPr>
          <p:cNvSpPr/>
          <p:nvPr/>
        </p:nvSpPr>
        <p:spPr>
          <a:xfrm>
            <a:off x="8945113" y="3974800"/>
            <a:ext cx="1970564" cy="720000"/>
          </a:xfrm>
          <a:prstGeom prst="rect">
            <a:avLst/>
          </a:prstGeom>
          <a:solidFill>
            <a:srgbClr val="02819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2" name="Rectangle 31">
            <a:extLst>
              <a:ext uri="{FF2B5EF4-FFF2-40B4-BE49-F238E27FC236}">
                <a16:creationId xmlns:a16="http://schemas.microsoft.com/office/drawing/2014/main" id="{BFCAF997-B518-3118-D14E-DF7972EE3277}"/>
              </a:ext>
            </a:extLst>
          </p:cNvPr>
          <p:cNvSpPr/>
          <p:nvPr/>
        </p:nvSpPr>
        <p:spPr>
          <a:xfrm>
            <a:off x="672203" y="3974800"/>
            <a:ext cx="1970564" cy="720000"/>
          </a:xfrm>
          <a:prstGeom prst="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Title 1">
            <a:extLst>
              <a:ext uri="{FF2B5EF4-FFF2-40B4-BE49-F238E27FC236}">
                <a16:creationId xmlns:a16="http://schemas.microsoft.com/office/drawing/2014/main" id="{150ED450-92E2-3786-8D32-38BDD851FF88}"/>
              </a:ext>
            </a:extLst>
          </p:cNvPr>
          <p:cNvSpPr>
            <a:spLocks noGrp="1"/>
          </p:cNvSpPr>
          <p:nvPr>
            <p:ph type="title"/>
          </p:nvPr>
        </p:nvSpPr>
        <p:spPr>
          <a:xfrm>
            <a:off x="486709" y="111542"/>
            <a:ext cx="11365321" cy="911558"/>
          </a:xfrm>
        </p:spPr>
        <p:txBody>
          <a:bodyPr>
            <a:noAutofit/>
          </a:bodyPr>
          <a:lstStyle/>
          <a:p>
            <a:pPr algn="l"/>
            <a:r>
              <a:rPr lang="en-CA" sz="2400" b="1" dirty="0">
                <a:solidFill>
                  <a:srgbClr val="005BAA"/>
                </a:solidFill>
              </a:rPr>
              <a:t>The Meteorological Technology World Expo (MTWE) hosted a forum on advancing the </a:t>
            </a:r>
            <a:r>
              <a:rPr lang="en-US" sz="2400" b="1" dirty="0">
                <a:solidFill>
                  <a:srgbClr val="005BAA"/>
                </a:solidFill>
                <a:cs typeface="Segoe UI" panose="020B0502040204020203" pitchFamily="34" charset="0"/>
              </a:rPr>
              <a:t>e</a:t>
            </a:r>
            <a:r>
              <a:rPr lang="en-US" sz="2400" b="1" i="0" dirty="0">
                <a:solidFill>
                  <a:srgbClr val="005BAA"/>
                </a:solidFill>
                <a:effectLst/>
                <a:cs typeface="Segoe UI" panose="020B0502040204020203" pitchFamily="34" charset="0"/>
              </a:rPr>
              <a:t>nvironmental sustainability of observing systems &amp; methods</a:t>
            </a:r>
            <a:endParaRPr lang="en-CA" sz="2400" b="1" dirty="0">
              <a:solidFill>
                <a:srgbClr val="005BAA"/>
              </a:solidFill>
            </a:endParaRPr>
          </a:p>
        </p:txBody>
      </p:sp>
      <p:sp>
        <p:nvSpPr>
          <p:cNvPr id="3" name="Content Placeholder 2">
            <a:extLst>
              <a:ext uri="{FF2B5EF4-FFF2-40B4-BE49-F238E27FC236}">
                <a16:creationId xmlns:a16="http://schemas.microsoft.com/office/drawing/2014/main" id="{5A02192C-B1A6-0EE0-C958-40F6890E45FE}"/>
              </a:ext>
            </a:extLst>
          </p:cNvPr>
          <p:cNvSpPr>
            <a:spLocks noGrp="1"/>
          </p:cNvSpPr>
          <p:nvPr>
            <p:ph idx="1"/>
          </p:nvPr>
        </p:nvSpPr>
        <p:spPr>
          <a:xfrm>
            <a:off x="635350" y="1309133"/>
            <a:ext cx="6503388" cy="2078921"/>
          </a:xfrm>
        </p:spPr>
        <p:txBody>
          <a:bodyPr>
            <a:noAutofit/>
          </a:bodyPr>
          <a:lstStyle/>
          <a:p>
            <a:pPr marL="0" indent="0" fontAlgn="base">
              <a:spcBef>
                <a:spcPts val="0"/>
              </a:spcBef>
              <a:spcAft>
                <a:spcPts val="800"/>
              </a:spcAft>
              <a:buNone/>
            </a:pPr>
            <a:r>
              <a:rPr lang="en-US" sz="2000" b="1">
                <a:solidFill>
                  <a:srgbClr val="000000"/>
                </a:solidFill>
                <a:latin typeface="Segoe UI" panose="020B0502040204020203" pitchFamily="34" charset="0"/>
                <a:cs typeface="Segoe UI" panose="020B0502040204020203" pitchFamily="34" charset="0"/>
              </a:rPr>
              <a:t>A</a:t>
            </a:r>
            <a:r>
              <a:rPr lang="en-US" sz="2000" b="1" i="0">
                <a:solidFill>
                  <a:srgbClr val="000000"/>
                </a:solidFill>
                <a:effectLst/>
                <a:latin typeface="Segoe UI" panose="020B0502040204020203" pitchFamily="34" charset="0"/>
                <a:cs typeface="Segoe UI" panose="020B0502040204020203" pitchFamily="34" charset="0"/>
              </a:rPr>
              <a:t> venue for industry representatives to:</a:t>
            </a:r>
          </a:p>
          <a:p>
            <a:pPr fontAlgn="base">
              <a:spcBef>
                <a:spcPts val="0"/>
              </a:spcBef>
              <a:spcAft>
                <a:spcPts val="800"/>
              </a:spcAft>
            </a:pPr>
            <a:r>
              <a:rPr lang="en-US" sz="1800" b="0" i="0">
                <a:solidFill>
                  <a:srgbClr val="000000"/>
                </a:solidFill>
                <a:effectLst/>
                <a:latin typeface="Segoe UI" panose="020B0502040204020203" pitchFamily="34" charset="0"/>
                <a:cs typeface="Segoe UI" panose="020B0502040204020203" pitchFamily="34" charset="0"/>
              </a:rPr>
              <a:t>showcase the latest developments in sustainable weather and climate observing systems and methods</a:t>
            </a:r>
            <a:endParaRPr lang="en-US" sz="1800">
              <a:solidFill>
                <a:srgbClr val="000000"/>
              </a:solidFill>
              <a:latin typeface="Segoe UI" panose="020B0502040204020203" pitchFamily="34" charset="0"/>
              <a:cs typeface="Segoe UI" panose="020B0502040204020203" pitchFamily="34" charset="0"/>
            </a:endParaRPr>
          </a:p>
          <a:p>
            <a:pPr fontAlgn="base">
              <a:spcBef>
                <a:spcPts val="0"/>
              </a:spcBef>
              <a:spcAft>
                <a:spcPts val="800"/>
              </a:spcAft>
            </a:pPr>
            <a:r>
              <a:rPr lang="en-US" sz="1800" b="0" i="0">
                <a:solidFill>
                  <a:srgbClr val="000000"/>
                </a:solidFill>
                <a:effectLst/>
                <a:latin typeface="Segoe UI" panose="020B0502040204020203" pitchFamily="34" charset="0"/>
                <a:cs typeface="Segoe UI" panose="020B0502040204020203" pitchFamily="34" charset="0"/>
              </a:rPr>
              <a:t>engage with each other and the broader user community </a:t>
            </a:r>
          </a:p>
          <a:p>
            <a:pPr fontAlgn="base">
              <a:spcBef>
                <a:spcPts val="0"/>
              </a:spcBef>
              <a:spcAft>
                <a:spcPts val="800"/>
              </a:spcAft>
            </a:pPr>
            <a:r>
              <a:rPr lang="en-US" sz="1800" b="0" i="0">
                <a:solidFill>
                  <a:srgbClr val="000000"/>
                </a:solidFill>
                <a:effectLst/>
                <a:latin typeface="Segoe UI" panose="020B0502040204020203" pitchFamily="34" charset="0"/>
                <a:cs typeface="Segoe UI" panose="020B0502040204020203" pitchFamily="34" charset="0"/>
              </a:rPr>
              <a:t>share and discuss opportunities and challenges </a:t>
            </a:r>
          </a:p>
        </p:txBody>
      </p:sp>
      <p:sp>
        <p:nvSpPr>
          <p:cNvPr id="13" name="TextBox 12">
            <a:extLst>
              <a:ext uri="{FF2B5EF4-FFF2-40B4-BE49-F238E27FC236}">
                <a16:creationId xmlns:a16="http://schemas.microsoft.com/office/drawing/2014/main" id="{35966392-6993-4904-3971-B47BF334228A}"/>
              </a:ext>
            </a:extLst>
          </p:cNvPr>
          <p:cNvSpPr txBox="1"/>
          <p:nvPr/>
        </p:nvSpPr>
        <p:spPr>
          <a:xfrm>
            <a:off x="7532137" y="1880614"/>
            <a:ext cx="3906891" cy="1107996"/>
          </a:xfrm>
          <a:prstGeom prst="rect">
            <a:avLst/>
          </a:prstGeom>
          <a:noFill/>
        </p:spPr>
        <p:txBody>
          <a:bodyPr wrap="square" rtlCol="0">
            <a:spAutoFit/>
          </a:bodyPr>
          <a:lstStyle/>
          <a:p>
            <a:pPr marL="0" marR="0" lvl="0" indent="0" algn="l" defTabSz="457200" rtl="0" eaLnBrk="1" fontAlgn="base" latinLnBrk="0" hangingPunct="1">
              <a:lnSpc>
                <a:spcPct val="100000"/>
              </a:lnSpc>
              <a:spcBef>
                <a:spcPts val="600"/>
              </a:spcBef>
              <a:spcAft>
                <a:spcPts val="600"/>
              </a:spcAft>
              <a:buClrTx/>
              <a:buSzTx/>
              <a:buFontTx/>
              <a:buNone/>
              <a:tabLst/>
              <a:defRPr/>
            </a:pPr>
            <a:r>
              <a:rPr kumimoji="0" lang="en-CA" sz="2000" b="1"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rPr>
              <a:t>Primary Focus: </a:t>
            </a:r>
          </a:p>
          <a:p>
            <a:pPr marL="0" marR="0" lvl="0" indent="0" algn="l" defTabSz="457200" rtl="0" eaLnBrk="1" fontAlgn="base" latinLnBrk="0" hangingPunct="1">
              <a:lnSpc>
                <a:spcPct val="100000"/>
              </a:lnSpc>
              <a:spcBef>
                <a:spcPts val="600"/>
              </a:spcBef>
              <a:spcAft>
                <a:spcPts val="600"/>
              </a:spcAft>
              <a:buClrTx/>
              <a:buSzTx/>
              <a:buFontTx/>
              <a:buNone/>
              <a:tabLst/>
              <a:defRPr/>
            </a:pPr>
            <a:r>
              <a:rPr kumimoji="0" lang="en-CA"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rPr>
              <a:t>Meteorological (surface, upper air) and marine observational domains </a:t>
            </a:r>
          </a:p>
        </p:txBody>
      </p:sp>
      <p:sp>
        <p:nvSpPr>
          <p:cNvPr id="40" name="Google Shape;13935;p74">
            <a:extLst>
              <a:ext uri="{FF2B5EF4-FFF2-40B4-BE49-F238E27FC236}">
                <a16:creationId xmlns:a16="http://schemas.microsoft.com/office/drawing/2014/main" id="{1E67DF04-8F2D-4B84-6CD7-15CFE92054BE}"/>
              </a:ext>
            </a:extLst>
          </p:cNvPr>
          <p:cNvSpPr/>
          <p:nvPr/>
        </p:nvSpPr>
        <p:spPr>
          <a:xfrm flipH="1">
            <a:off x="10596738" y="1915739"/>
            <a:ext cx="358199" cy="329803"/>
          </a:xfrm>
          <a:custGeom>
            <a:avLst/>
            <a:gdLst/>
            <a:ahLst/>
            <a:cxnLst/>
            <a:rect l="l" t="t" r="r" b="b"/>
            <a:pathLst>
              <a:path w="11098" h="8811" extrusionOk="0">
                <a:moveTo>
                  <a:pt x="4955" y="0"/>
                </a:moveTo>
                <a:cubicBezTo>
                  <a:pt x="4754" y="0"/>
                  <a:pt x="4539" y="24"/>
                  <a:pt x="4311" y="71"/>
                </a:cubicBezTo>
                <a:cubicBezTo>
                  <a:pt x="3358" y="262"/>
                  <a:pt x="2406" y="833"/>
                  <a:pt x="1418" y="1786"/>
                </a:cubicBezTo>
                <a:cubicBezTo>
                  <a:pt x="1358" y="1845"/>
                  <a:pt x="1358" y="1952"/>
                  <a:pt x="1418" y="2012"/>
                </a:cubicBezTo>
                <a:cubicBezTo>
                  <a:pt x="1453" y="2036"/>
                  <a:pt x="1489" y="2048"/>
                  <a:pt x="1537" y="2048"/>
                </a:cubicBezTo>
                <a:cubicBezTo>
                  <a:pt x="1584" y="2048"/>
                  <a:pt x="1608" y="2036"/>
                  <a:pt x="1656" y="2012"/>
                </a:cubicBezTo>
                <a:cubicBezTo>
                  <a:pt x="2596" y="1095"/>
                  <a:pt x="3489" y="559"/>
                  <a:pt x="4382" y="381"/>
                </a:cubicBezTo>
                <a:cubicBezTo>
                  <a:pt x="4594" y="339"/>
                  <a:pt x="4791" y="318"/>
                  <a:pt x="4972" y="318"/>
                </a:cubicBezTo>
                <a:cubicBezTo>
                  <a:pt x="5311" y="318"/>
                  <a:pt x="5594" y="392"/>
                  <a:pt x="5811" y="547"/>
                </a:cubicBezTo>
                <a:cubicBezTo>
                  <a:pt x="6002" y="678"/>
                  <a:pt x="6109" y="845"/>
                  <a:pt x="6180" y="1000"/>
                </a:cubicBezTo>
                <a:cubicBezTo>
                  <a:pt x="6121" y="976"/>
                  <a:pt x="6061" y="952"/>
                  <a:pt x="6002" y="940"/>
                </a:cubicBezTo>
                <a:cubicBezTo>
                  <a:pt x="5984" y="933"/>
                  <a:pt x="5967" y="930"/>
                  <a:pt x="5949" y="930"/>
                </a:cubicBezTo>
                <a:cubicBezTo>
                  <a:pt x="5882" y="930"/>
                  <a:pt x="5818" y="979"/>
                  <a:pt x="5799" y="1035"/>
                </a:cubicBezTo>
                <a:cubicBezTo>
                  <a:pt x="5764" y="1131"/>
                  <a:pt x="5823" y="1214"/>
                  <a:pt x="5895" y="1250"/>
                </a:cubicBezTo>
                <a:cubicBezTo>
                  <a:pt x="6121" y="1309"/>
                  <a:pt x="6335" y="1416"/>
                  <a:pt x="6537" y="1512"/>
                </a:cubicBezTo>
                <a:cubicBezTo>
                  <a:pt x="6787" y="1667"/>
                  <a:pt x="6907" y="1845"/>
                  <a:pt x="6883" y="2048"/>
                </a:cubicBezTo>
                <a:cubicBezTo>
                  <a:pt x="6847" y="2250"/>
                  <a:pt x="6692" y="2429"/>
                  <a:pt x="6514" y="2464"/>
                </a:cubicBezTo>
                <a:cubicBezTo>
                  <a:pt x="6483" y="2472"/>
                  <a:pt x="6453" y="2476"/>
                  <a:pt x="6425" y="2476"/>
                </a:cubicBezTo>
                <a:cubicBezTo>
                  <a:pt x="6321" y="2476"/>
                  <a:pt x="6234" y="2424"/>
                  <a:pt x="6168" y="2321"/>
                </a:cubicBezTo>
                <a:cubicBezTo>
                  <a:pt x="5871" y="1857"/>
                  <a:pt x="5442" y="1500"/>
                  <a:pt x="4990" y="1297"/>
                </a:cubicBezTo>
                <a:cubicBezTo>
                  <a:pt x="4882" y="1250"/>
                  <a:pt x="4763" y="1202"/>
                  <a:pt x="4668" y="1178"/>
                </a:cubicBezTo>
                <a:cubicBezTo>
                  <a:pt x="4811" y="1152"/>
                  <a:pt x="4954" y="1138"/>
                  <a:pt x="5097" y="1138"/>
                </a:cubicBezTo>
                <a:cubicBezTo>
                  <a:pt x="5144" y="1138"/>
                  <a:pt x="5192" y="1140"/>
                  <a:pt x="5240" y="1143"/>
                </a:cubicBezTo>
                <a:cubicBezTo>
                  <a:pt x="5335" y="1143"/>
                  <a:pt x="5406" y="1083"/>
                  <a:pt x="5406" y="1000"/>
                </a:cubicBezTo>
                <a:cubicBezTo>
                  <a:pt x="5406" y="905"/>
                  <a:pt x="5347" y="833"/>
                  <a:pt x="5263" y="833"/>
                </a:cubicBezTo>
                <a:cubicBezTo>
                  <a:pt x="5208" y="830"/>
                  <a:pt x="5151" y="829"/>
                  <a:pt x="5095" y="829"/>
                </a:cubicBezTo>
                <a:cubicBezTo>
                  <a:pt x="4253" y="829"/>
                  <a:pt x="3373" y="1161"/>
                  <a:pt x="2525" y="1797"/>
                </a:cubicBezTo>
                <a:cubicBezTo>
                  <a:pt x="1954" y="2226"/>
                  <a:pt x="1573" y="2667"/>
                  <a:pt x="1453" y="2810"/>
                </a:cubicBezTo>
                <a:cubicBezTo>
                  <a:pt x="1215" y="2869"/>
                  <a:pt x="977" y="2964"/>
                  <a:pt x="739" y="3083"/>
                </a:cubicBezTo>
                <a:cubicBezTo>
                  <a:pt x="870" y="2917"/>
                  <a:pt x="1013" y="2726"/>
                  <a:pt x="1215" y="2512"/>
                </a:cubicBezTo>
                <a:cubicBezTo>
                  <a:pt x="1275" y="2452"/>
                  <a:pt x="1275" y="2345"/>
                  <a:pt x="1192" y="2286"/>
                </a:cubicBezTo>
                <a:cubicBezTo>
                  <a:pt x="1164" y="2258"/>
                  <a:pt x="1130" y="2244"/>
                  <a:pt x="1094" y="2244"/>
                </a:cubicBezTo>
                <a:cubicBezTo>
                  <a:pt x="1052" y="2244"/>
                  <a:pt x="1009" y="2264"/>
                  <a:pt x="977" y="2309"/>
                </a:cubicBezTo>
                <a:cubicBezTo>
                  <a:pt x="394" y="2964"/>
                  <a:pt x="60" y="3500"/>
                  <a:pt x="37" y="3524"/>
                </a:cubicBezTo>
                <a:cubicBezTo>
                  <a:pt x="1" y="3583"/>
                  <a:pt x="1" y="3643"/>
                  <a:pt x="37" y="3702"/>
                </a:cubicBezTo>
                <a:cubicBezTo>
                  <a:pt x="75" y="3749"/>
                  <a:pt x="123" y="3775"/>
                  <a:pt x="175" y="3775"/>
                </a:cubicBezTo>
                <a:cubicBezTo>
                  <a:pt x="204" y="3775"/>
                  <a:pt x="233" y="3767"/>
                  <a:pt x="263" y="3750"/>
                </a:cubicBezTo>
                <a:cubicBezTo>
                  <a:pt x="691" y="3441"/>
                  <a:pt x="1215" y="3214"/>
                  <a:pt x="1715" y="3107"/>
                </a:cubicBezTo>
                <a:cubicBezTo>
                  <a:pt x="1860" y="3079"/>
                  <a:pt x="2037" y="3059"/>
                  <a:pt x="2203" y="3059"/>
                </a:cubicBezTo>
                <a:cubicBezTo>
                  <a:pt x="2391" y="3059"/>
                  <a:pt x="2567" y="3085"/>
                  <a:pt x="2668" y="3155"/>
                </a:cubicBezTo>
                <a:cubicBezTo>
                  <a:pt x="2799" y="3238"/>
                  <a:pt x="2858" y="3357"/>
                  <a:pt x="2799" y="3476"/>
                </a:cubicBezTo>
                <a:cubicBezTo>
                  <a:pt x="2747" y="3588"/>
                  <a:pt x="2610" y="3674"/>
                  <a:pt x="2395" y="3674"/>
                </a:cubicBezTo>
                <a:cubicBezTo>
                  <a:pt x="2311" y="3674"/>
                  <a:pt x="2215" y="3661"/>
                  <a:pt x="2108" y="3631"/>
                </a:cubicBezTo>
                <a:cubicBezTo>
                  <a:pt x="1912" y="3572"/>
                  <a:pt x="1724" y="3542"/>
                  <a:pt x="1549" y="3542"/>
                </a:cubicBezTo>
                <a:cubicBezTo>
                  <a:pt x="1373" y="3542"/>
                  <a:pt x="1209" y="3572"/>
                  <a:pt x="1061" y="3631"/>
                </a:cubicBezTo>
                <a:cubicBezTo>
                  <a:pt x="799" y="3738"/>
                  <a:pt x="584" y="3929"/>
                  <a:pt x="453" y="4179"/>
                </a:cubicBezTo>
                <a:cubicBezTo>
                  <a:pt x="322" y="4429"/>
                  <a:pt x="275" y="4750"/>
                  <a:pt x="334" y="5048"/>
                </a:cubicBezTo>
                <a:cubicBezTo>
                  <a:pt x="382" y="5310"/>
                  <a:pt x="513" y="5548"/>
                  <a:pt x="703" y="5727"/>
                </a:cubicBezTo>
                <a:cubicBezTo>
                  <a:pt x="632" y="5858"/>
                  <a:pt x="572" y="6012"/>
                  <a:pt x="537" y="6179"/>
                </a:cubicBezTo>
                <a:cubicBezTo>
                  <a:pt x="441" y="6631"/>
                  <a:pt x="525" y="7143"/>
                  <a:pt x="811" y="7632"/>
                </a:cubicBezTo>
                <a:cubicBezTo>
                  <a:pt x="1013" y="8001"/>
                  <a:pt x="1251" y="8239"/>
                  <a:pt x="1275" y="8239"/>
                </a:cubicBezTo>
                <a:cubicBezTo>
                  <a:pt x="1299" y="8274"/>
                  <a:pt x="1346" y="8286"/>
                  <a:pt x="1394" y="8286"/>
                </a:cubicBezTo>
                <a:cubicBezTo>
                  <a:pt x="1430" y="8286"/>
                  <a:pt x="1477" y="8274"/>
                  <a:pt x="1513" y="8239"/>
                </a:cubicBezTo>
                <a:cubicBezTo>
                  <a:pt x="1573" y="8179"/>
                  <a:pt x="1573" y="8084"/>
                  <a:pt x="1513" y="8024"/>
                </a:cubicBezTo>
                <a:cubicBezTo>
                  <a:pt x="1489" y="8001"/>
                  <a:pt x="644" y="7167"/>
                  <a:pt x="870" y="6250"/>
                </a:cubicBezTo>
                <a:cubicBezTo>
                  <a:pt x="977" y="5798"/>
                  <a:pt x="1239" y="5477"/>
                  <a:pt x="1656" y="5298"/>
                </a:cubicBezTo>
                <a:cubicBezTo>
                  <a:pt x="1896" y="5194"/>
                  <a:pt x="2169" y="5144"/>
                  <a:pt x="2455" y="5144"/>
                </a:cubicBezTo>
                <a:cubicBezTo>
                  <a:pt x="2595" y="5144"/>
                  <a:pt x="2738" y="5155"/>
                  <a:pt x="2882" y="5179"/>
                </a:cubicBezTo>
                <a:cubicBezTo>
                  <a:pt x="3382" y="5262"/>
                  <a:pt x="3775" y="5536"/>
                  <a:pt x="3739" y="5762"/>
                </a:cubicBezTo>
                <a:cubicBezTo>
                  <a:pt x="3728" y="5822"/>
                  <a:pt x="3716" y="5858"/>
                  <a:pt x="3668" y="5893"/>
                </a:cubicBezTo>
                <a:cubicBezTo>
                  <a:pt x="3634" y="5910"/>
                  <a:pt x="3589" y="5927"/>
                  <a:pt x="3540" y="5927"/>
                </a:cubicBezTo>
                <a:cubicBezTo>
                  <a:pt x="3519" y="5927"/>
                  <a:pt x="3498" y="5924"/>
                  <a:pt x="3478" y="5917"/>
                </a:cubicBezTo>
                <a:lnTo>
                  <a:pt x="3454" y="5917"/>
                </a:lnTo>
                <a:cubicBezTo>
                  <a:pt x="3394" y="5846"/>
                  <a:pt x="3323" y="5774"/>
                  <a:pt x="3239" y="5715"/>
                </a:cubicBezTo>
                <a:cubicBezTo>
                  <a:pt x="3207" y="5696"/>
                  <a:pt x="3173" y="5687"/>
                  <a:pt x="3141" y="5687"/>
                </a:cubicBezTo>
                <a:cubicBezTo>
                  <a:pt x="3090" y="5687"/>
                  <a:pt x="3042" y="5711"/>
                  <a:pt x="3013" y="5762"/>
                </a:cubicBezTo>
                <a:cubicBezTo>
                  <a:pt x="2966" y="5834"/>
                  <a:pt x="2977" y="5941"/>
                  <a:pt x="3061" y="5977"/>
                </a:cubicBezTo>
                <a:cubicBezTo>
                  <a:pt x="3263" y="6119"/>
                  <a:pt x="3275" y="6274"/>
                  <a:pt x="3263" y="6381"/>
                </a:cubicBezTo>
                <a:cubicBezTo>
                  <a:pt x="3251" y="6536"/>
                  <a:pt x="3132" y="6679"/>
                  <a:pt x="3001" y="6727"/>
                </a:cubicBezTo>
                <a:cubicBezTo>
                  <a:pt x="2976" y="6732"/>
                  <a:pt x="2951" y="6735"/>
                  <a:pt x="2927" y="6735"/>
                </a:cubicBezTo>
                <a:cubicBezTo>
                  <a:pt x="2850" y="6735"/>
                  <a:pt x="2779" y="6704"/>
                  <a:pt x="2716" y="6631"/>
                </a:cubicBezTo>
                <a:cubicBezTo>
                  <a:pt x="2435" y="6342"/>
                  <a:pt x="2096" y="6177"/>
                  <a:pt x="1791" y="6177"/>
                </a:cubicBezTo>
                <a:cubicBezTo>
                  <a:pt x="1707" y="6177"/>
                  <a:pt x="1626" y="6189"/>
                  <a:pt x="1549" y="6215"/>
                </a:cubicBezTo>
                <a:cubicBezTo>
                  <a:pt x="1311" y="6298"/>
                  <a:pt x="1168" y="6477"/>
                  <a:pt x="1120" y="6727"/>
                </a:cubicBezTo>
                <a:cubicBezTo>
                  <a:pt x="1108" y="6810"/>
                  <a:pt x="1168" y="6905"/>
                  <a:pt x="1251" y="6905"/>
                </a:cubicBezTo>
                <a:cubicBezTo>
                  <a:pt x="1259" y="6906"/>
                  <a:pt x="1267" y="6907"/>
                  <a:pt x="1275" y="6907"/>
                </a:cubicBezTo>
                <a:cubicBezTo>
                  <a:pt x="1360" y="6907"/>
                  <a:pt x="1430" y="6850"/>
                  <a:pt x="1430" y="6774"/>
                </a:cubicBezTo>
                <a:cubicBezTo>
                  <a:pt x="1465" y="6620"/>
                  <a:pt x="1549" y="6548"/>
                  <a:pt x="1644" y="6536"/>
                </a:cubicBezTo>
                <a:cubicBezTo>
                  <a:pt x="1690" y="6521"/>
                  <a:pt x="1738" y="6514"/>
                  <a:pt x="1786" y="6514"/>
                </a:cubicBezTo>
                <a:cubicBezTo>
                  <a:pt x="2035" y="6514"/>
                  <a:pt x="2298" y="6700"/>
                  <a:pt x="2477" y="6870"/>
                </a:cubicBezTo>
                <a:cubicBezTo>
                  <a:pt x="2608" y="7012"/>
                  <a:pt x="2763" y="7084"/>
                  <a:pt x="2918" y="7084"/>
                </a:cubicBezTo>
                <a:cubicBezTo>
                  <a:pt x="2977" y="7084"/>
                  <a:pt x="3037" y="7072"/>
                  <a:pt x="3097" y="7048"/>
                </a:cubicBezTo>
                <a:cubicBezTo>
                  <a:pt x="3263" y="6989"/>
                  <a:pt x="3418" y="6870"/>
                  <a:pt x="3501" y="6715"/>
                </a:cubicBezTo>
                <a:cubicBezTo>
                  <a:pt x="3656" y="6870"/>
                  <a:pt x="3918" y="7108"/>
                  <a:pt x="4323" y="7381"/>
                </a:cubicBezTo>
                <a:cubicBezTo>
                  <a:pt x="4966" y="7810"/>
                  <a:pt x="6109" y="8405"/>
                  <a:pt x="7919" y="8810"/>
                </a:cubicBezTo>
                <a:lnTo>
                  <a:pt x="7954" y="8810"/>
                </a:lnTo>
                <a:cubicBezTo>
                  <a:pt x="8026" y="8810"/>
                  <a:pt x="8097" y="8763"/>
                  <a:pt x="8121" y="8679"/>
                </a:cubicBezTo>
                <a:cubicBezTo>
                  <a:pt x="8133" y="8584"/>
                  <a:pt x="8085" y="8501"/>
                  <a:pt x="8002" y="8477"/>
                </a:cubicBezTo>
                <a:cubicBezTo>
                  <a:pt x="6240" y="8096"/>
                  <a:pt x="5144" y="7524"/>
                  <a:pt x="4525" y="7131"/>
                </a:cubicBezTo>
                <a:cubicBezTo>
                  <a:pt x="3870" y="6679"/>
                  <a:pt x="3620" y="6322"/>
                  <a:pt x="3609" y="6322"/>
                </a:cubicBezTo>
                <a:lnTo>
                  <a:pt x="3609" y="6274"/>
                </a:lnTo>
                <a:cubicBezTo>
                  <a:pt x="3716" y="6274"/>
                  <a:pt x="3799" y="6250"/>
                  <a:pt x="3870" y="6191"/>
                </a:cubicBezTo>
                <a:cubicBezTo>
                  <a:pt x="3990" y="6119"/>
                  <a:pt x="4049" y="6000"/>
                  <a:pt x="4085" y="5834"/>
                </a:cubicBezTo>
                <a:cubicBezTo>
                  <a:pt x="4109" y="5607"/>
                  <a:pt x="4001" y="5381"/>
                  <a:pt x="3751" y="5203"/>
                </a:cubicBezTo>
                <a:cubicBezTo>
                  <a:pt x="3561" y="5060"/>
                  <a:pt x="3275" y="4941"/>
                  <a:pt x="2954" y="4881"/>
                </a:cubicBezTo>
                <a:cubicBezTo>
                  <a:pt x="2794" y="4852"/>
                  <a:pt x="2628" y="4836"/>
                  <a:pt x="2461" y="4836"/>
                </a:cubicBezTo>
                <a:cubicBezTo>
                  <a:pt x="1883" y="4836"/>
                  <a:pt x="1297" y="5024"/>
                  <a:pt x="918" y="5477"/>
                </a:cubicBezTo>
                <a:cubicBezTo>
                  <a:pt x="644" y="5191"/>
                  <a:pt x="572" y="4715"/>
                  <a:pt x="763" y="4345"/>
                </a:cubicBezTo>
                <a:cubicBezTo>
                  <a:pt x="848" y="4194"/>
                  <a:pt x="1067" y="3879"/>
                  <a:pt x="1581" y="3879"/>
                </a:cubicBezTo>
                <a:cubicBezTo>
                  <a:pt x="1716" y="3879"/>
                  <a:pt x="1871" y="3901"/>
                  <a:pt x="2049" y="3953"/>
                </a:cubicBezTo>
                <a:cubicBezTo>
                  <a:pt x="2189" y="3994"/>
                  <a:pt x="2318" y="4013"/>
                  <a:pt x="2436" y="4013"/>
                </a:cubicBezTo>
                <a:cubicBezTo>
                  <a:pt x="2788" y="4013"/>
                  <a:pt x="3034" y="3845"/>
                  <a:pt x="3132" y="3631"/>
                </a:cubicBezTo>
                <a:cubicBezTo>
                  <a:pt x="3251" y="3357"/>
                  <a:pt x="3144" y="3083"/>
                  <a:pt x="2882" y="2905"/>
                </a:cubicBezTo>
                <a:cubicBezTo>
                  <a:pt x="2714" y="2806"/>
                  <a:pt x="2470" y="2756"/>
                  <a:pt x="2181" y="2756"/>
                </a:cubicBezTo>
                <a:cubicBezTo>
                  <a:pt x="2123" y="2756"/>
                  <a:pt x="2063" y="2758"/>
                  <a:pt x="2001" y="2762"/>
                </a:cubicBezTo>
                <a:cubicBezTo>
                  <a:pt x="2180" y="2583"/>
                  <a:pt x="2430" y="2333"/>
                  <a:pt x="2739" y="2107"/>
                </a:cubicBezTo>
                <a:cubicBezTo>
                  <a:pt x="2966" y="1928"/>
                  <a:pt x="3251" y="1750"/>
                  <a:pt x="3561" y="1607"/>
                </a:cubicBezTo>
                <a:cubicBezTo>
                  <a:pt x="3742" y="1535"/>
                  <a:pt x="3929" y="1500"/>
                  <a:pt x="4120" y="1500"/>
                </a:cubicBezTo>
                <a:cubicBezTo>
                  <a:pt x="4368" y="1500"/>
                  <a:pt x="4621" y="1559"/>
                  <a:pt x="4871" y="1667"/>
                </a:cubicBezTo>
                <a:cubicBezTo>
                  <a:pt x="5156" y="1786"/>
                  <a:pt x="5406" y="1976"/>
                  <a:pt x="5633" y="2214"/>
                </a:cubicBezTo>
                <a:cubicBezTo>
                  <a:pt x="5299" y="2274"/>
                  <a:pt x="4799" y="2452"/>
                  <a:pt x="4549" y="3000"/>
                </a:cubicBezTo>
                <a:cubicBezTo>
                  <a:pt x="4323" y="3512"/>
                  <a:pt x="4347" y="4048"/>
                  <a:pt x="4668" y="4595"/>
                </a:cubicBezTo>
                <a:cubicBezTo>
                  <a:pt x="5573" y="6239"/>
                  <a:pt x="8681" y="7691"/>
                  <a:pt x="10919" y="7977"/>
                </a:cubicBezTo>
                <a:lnTo>
                  <a:pt x="10931" y="7977"/>
                </a:lnTo>
                <a:cubicBezTo>
                  <a:pt x="11002" y="7977"/>
                  <a:pt x="11074" y="7917"/>
                  <a:pt x="11098" y="7846"/>
                </a:cubicBezTo>
                <a:cubicBezTo>
                  <a:pt x="11050" y="7643"/>
                  <a:pt x="10990" y="7572"/>
                  <a:pt x="10907" y="7560"/>
                </a:cubicBezTo>
                <a:cubicBezTo>
                  <a:pt x="9835" y="7429"/>
                  <a:pt x="8538" y="6989"/>
                  <a:pt x="7407" y="6417"/>
                </a:cubicBezTo>
                <a:cubicBezTo>
                  <a:pt x="6180" y="5786"/>
                  <a:pt x="5287" y="5048"/>
                  <a:pt x="4906" y="4345"/>
                </a:cubicBezTo>
                <a:cubicBezTo>
                  <a:pt x="4656" y="3881"/>
                  <a:pt x="4609" y="3452"/>
                  <a:pt x="4799" y="3048"/>
                </a:cubicBezTo>
                <a:cubicBezTo>
                  <a:pt x="4918" y="2798"/>
                  <a:pt x="5133" y="2607"/>
                  <a:pt x="5442" y="2500"/>
                </a:cubicBezTo>
                <a:cubicBezTo>
                  <a:pt x="5597" y="2440"/>
                  <a:pt x="5752" y="2429"/>
                  <a:pt x="5847" y="2429"/>
                </a:cubicBezTo>
                <a:cubicBezTo>
                  <a:pt x="5859" y="2440"/>
                  <a:pt x="5871" y="2464"/>
                  <a:pt x="5883" y="2488"/>
                </a:cubicBezTo>
                <a:cubicBezTo>
                  <a:pt x="6025" y="2679"/>
                  <a:pt x="6216" y="2798"/>
                  <a:pt x="6418" y="2798"/>
                </a:cubicBezTo>
                <a:cubicBezTo>
                  <a:pt x="6466" y="2798"/>
                  <a:pt x="6526" y="2798"/>
                  <a:pt x="6573" y="2786"/>
                </a:cubicBezTo>
                <a:cubicBezTo>
                  <a:pt x="6883" y="2702"/>
                  <a:pt x="7157" y="2429"/>
                  <a:pt x="7192" y="2095"/>
                </a:cubicBezTo>
                <a:cubicBezTo>
                  <a:pt x="7240" y="1750"/>
                  <a:pt x="7061" y="1440"/>
                  <a:pt x="6692" y="1238"/>
                </a:cubicBezTo>
                <a:cubicBezTo>
                  <a:pt x="6645" y="1202"/>
                  <a:pt x="6597" y="1190"/>
                  <a:pt x="6573" y="1178"/>
                </a:cubicBezTo>
                <a:cubicBezTo>
                  <a:pt x="6537" y="1035"/>
                  <a:pt x="6418" y="595"/>
                  <a:pt x="5990" y="297"/>
                </a:cubicBezTo>
                <a:cubicBezTo>
                  <a:pt x="5711" y="98"/>
                  <a:pt x="5362" y="0"/>
                  <a:pt x="49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grpSp>
        <p:nvGrpSpPr>
          <p:cNvPr id="41" name="Google Shape;10962;p69">
            <a:extLst>
              <a:ext uri="{FF2B5EF4-FFF2-40B4-BE49-F238E27FC236}">
                <a16:creationId xmlns:a16="http://schemas.microsoft.com/office/drawing/2014/main" id="{DA8DCC3A-1363-9910-D5A6-8F320872DABF}"/>
              </a:ext>
            </a:extLst>
          </p:cNvPr>
          <p:cNvGrpSpPr/>
          <p:nvPr/>
        </p:nvGrpSpPr>
        <p:grpSpPr>
          <a:xfrm>
            <a:off x="9946286" y="1887011"/>
            <a:ext cx="396240" cy="350132"/>
            <a:chOff x="1404617" y="3226962"/>
            <a:chExt cx="370168" cy="325965"/>
          </a:xfrm>
          <a:solidFill>
            <a:schemeClr val="accent5"/>
          </a:solidFill>
        </p:grpSpPr>
        <p:sp>
          <p:nvSpPr>
            <p:cNvPr id="42" name="Google Shape;10963;p69">
              <a:extLst>
                <a:ext uri="{FF2B5EF4-FFF2-40B4-BE49-F238E27FC236}">
                  <a16:creationId xmlns:a16="http://schemas.microsoft.com/office/drawing/2014/main" id="{7863BA48-5338-F68C-1E04-16B8D593E558}"/>
                </a:ext>
              </a:extLst>
            </p:cNvPr>
            <p:cNvSpPr/>
            <p:nvPr/>
          </p:nvSpPr>
          <p:spPr>
            <a:xfrm>
              <a:off x="1535067" y="3226962"/>
              <a:ext cx="12130" cy="37090"/>
            </a:xfrm>
            <a:custGeom>
              <a:avLst/>
              <a:gdLst/>
              <a:ahLst/>
              <a:cxnLst/>
              <a:rect l="l" t="t" r="r" b="b"/>
              <a:pathLst>
                <a:path w="382" h="1168" extrusionOk="0">
                  <a:moveTo>
                    <a:pt x="191" y="1"/>
                  </a:moveTo>
                  <a:cubicBezTo>
                    <a:pt x="84" y="1"/>
                    <a:pt x="0" y="84"/>
                    <a:pt x="0" y="191"/>
                  </a:cubicBezTo>
                  <a:lnTo>
                    <a:pt x="0" y="977"/>
                  </a:lnTo>
                  <a:cubicBezTo>
                    <a:pt x="0" y="1084"/>
                    <a:pt x="84" y="1168"/>
                    <a:pt x="191" y="1168"/>
                  </a:cubicBezTo>
                  <a:cubicBezTo>
                    <a:pt x="298" y="1168"/>
                    <a:pt x="381" y="1084"/>
                    <a:pt x="381" y="977"/>
                  </a:cubicBezTo>
                  <a:lnTo>
                    <a:pt x="381" y="191"/>
                  </a:lnTo>
                  <a:cubicBezTo>
                    <a:pt x="381" y="84"/>
                    <a:pt x="298" y="1"/>
                    <a:pt x="191"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43" name="Google Shape;10964;p69">
              <a:extLst>
                <a:ext uri="{FF2B5EF4-FFF2-40B4-BE49-F238E27FC236}">
                  <a16:creationId xmlns:a16="http://schemas.microsoft.com/office/drawing/2014/main" id="{949FC952-9C5B-24A7-44B9-263239230C3B}"/>
                </a:ext>
              </a:extLst>
            </p:cNvPr>
            <p:cNvSpPr/>
            <p:nvPr/>
          </p:nvSpPr>
          <p:spPr>
            <a:xfrm>
              <a:off x="1472287" y="3243221"/>
              <a:ext cx="25753" cy="34073"/>
            </a:xfrm>
            <a:custGeom>
              <a:avLst/>
              <a:gdLst/>
              <a:ahLst/>
              <a:cxnLst/>
              <a:rect l="l" t="t" r="r" b="b"/>
              <a:pathLst>
                <a:path w="811" h="1073" extrusionOk="0">
                  <a:moveTo>
                    <a:pt x="217" y="1"/>
                  </a:moveTo>
                  <a:cubicBezTo>
                    <a:pt x="185" y="1"/>
                    <a:pt x="152" y="9"/>
                    <a:pt x="120" y="25"/>
                  </a:cubicBezTo>
                  <a:cubicBezTo>
                    <a:pt x="25" y="72"/>
                    <a:pt x="1" y="179"/>
                    <a:pt x="37" y="287"/>
                  </a:cubicBezTo>
                  <a:lnTo>
                    <a:pt x="442" y="989"/>
                  </a:lnTo>
                  <a:cubicBezTo>
                    <a:pt x="477" y="1049"/>
                    <a:pt x="549" y="1072"/>
                    <a:pt x="608" y="1072"/>
                  </a:cubicBezTo>
                  <a:cubicBezTo>
                    <a:pt x="632" y="1072"/>
                    <a:pt x="668" y="1061"/>
                    <a:pt x="692" y="1049"/>
                  </a:cubicBezTo>
                  <a:cubicBezTo>
                    <a:pt x="787" y="989"/>
                    <a:pt x="811" y="882"/>
                    <a:pt x="775" y="775"/>
                  </a:cubicBezTo>
                  <a:lnTo>
                    <a:pt x="382" y="96"/>
                  </a:lnTo>
                  <a:cubicBezTo>
                    <a:pt x="342" y="33"/>
                    <a:pt x="281" y="1"/>
                    <a:pt x="217"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44" name="Google Shape;10965;p69">
              <a:extLst>
                <a:ext uri="{FF2B5EF4-FFF2-40B4-BE49-F238E27FC236}">
                  <a16:creationId xmlns:a16="http://schemas.microsoft.com/office/drawing/2014/main" id="{5F89A9E9-1586-09E8-BEFA-26BA8004A184}"/>
                </a:ext>
              </a:extLst>
            </p:cNvPr>
            <p:cNvSpPr/>
            <p:nvPr/>
          </p:nvSpPr>
          <p:spPr>
            <a:xfrm>
              <a:off x="1426179" y="3289266"/>
              <a:ext cx="35947" cy="24705"/>
            </a:xfrm>
            <a:custGeom>
              <a:avLst/>
              <a:gdLst/>
              <a:ahLst/>
              <a:cxnLst/>
              <a:rect l="l" t="t" r="r" b="b"/>
              <a:pathLst>
                <a:path w="1132" h="778" extrusionOk="0">
                  <a:moveTo>
                    <a:pt x="229" y="1"/>
                  </a:moveTo>
                  <a:cubicBezTo>
                    <a:pt x="159" y="1"/>
                    <a:pt x="89" y="41"/>
                    <a:pt x="48" y="99"/>
                  </a:cubicBezTo>
                  <a:cubicBezTo>
                    <a:pt x="0" y="194"/>
                    <a:pt x="36" y="301"/>
                    <a:pt x="143" y="361"/>
                  </a:cubicBezTo>
                  <a:lnTo>
                    <a:pt x="822" y="742"/>
                  </a:lnTo>
                  <a:cubicBezTo>
                    <a:pt x="858" y="754"/>
                    <a:pt x="881" y="777"/>
                    <a:pt x="917" y="777"/>
                  </a:cubicBezTo>
                  <a:cubicBezTo>
                    <a:pt x="977" y="777"/>
                    <a:pt x="1048" y="742"/>
                    <a:pt x="1072" y="682"/>
                  </a:cubicBezTo>
                  <a:cubicBezTo>
                    <a:pt x="1132" y="599"/>
                    <a:pt x="1096" y="480"/>
                    <a:pt x="1001" y="420"/>
                  </a:cubicBezTo>
                  <a:lnTo>
                    <a:pt x="322" y="27"/>
                  </a:lnTo>
                  <a:cubicBezTo>
                    <a:pt x="292" y="9"/>
                    <a:pt x="261" y="1"/>
                    <a:pt x="229"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45" name="Google Shape;10966;p69">
              <a:extLst>
                <a:ext uri="{FF2B5EF4-FFF2-40B4-BE49-F238E27FC236}">
                  <a16:creationId xmlns:a16="http://schemas.microsoft.com/office/drawing/2014/main" id="{33458D31-EC08-008C-B12A-8825576D7329}"/>
                </a:ext>
              </a:extLst>
            </p:cNvPr>
            <p:cNvSpPr/>
            <p:nvPr/>
          </p:nvSpPr>
          <p:spPr>
            <a:xfrm>
              <a:off x="1410682" y="3350997"/>
              <a:ext cx="37439" cy="12511"/>
            </a:xfrm>
            <a:custGeom>
              <a:avLst/>
              <a:gdLst/>
              <a:ahLst/>
              <a:cxnLst/>
              <a:rect l="l" t="t" r="r" b="b"/>
              <a:pathLst>
                <a:path w="1179" h="394" extrusionOk="0">
                  <a:moveTo>
                    <a:pt x="191" y="0"/>
                  </a:moveTo>
                  <a:cubicBezTo>
                    <a:pt x="96" y="0"/>
                    <a:pt x="0" y="95"/>
                    <a:pt x="0" y="203"/>
                  </a:cubicBezTo>
                  <a:cubicBezTo>
                    <a:pt x="0" y="298"/>
                    <a:pt x="84" y="393"/>
                    <a:pt x="191" y="393"/>
                  </a:cubicBezTo>
                  <a:lnTo>
                    <a:pt x="988" y="393"/>
                  </a:lnTo>
                  <a:cubicBezTo>
                    <a:pt x="1084" y="393"/>
                    <a:pt x="1179" y="298"/>
                    <a:pt x="1179" y="203"/>
                  </a:cubicBezTo>
                  <a:cubicBezTo>
                    <a:pt x="1179" y="95"/>
                    <a:pt x="1084" y="0"/>
                    <a:pt x="988" y="0"/>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46" name="Google Shape;10967;p69">
              <a:extLst>
                <a:ext uri="{FF2B5EF4-FFF2-40B4-BE49-F238E27FC236}">
                  <a16:creationId xmlns:a16="http://schemas.microsoft.com/office/drawing/2014/main" id="{DA65FB93-347D-BC8C-12C2-176FE11A79BC}"/>
                </a:ext>
              </a:extLst>
            </p:cNvPr>
            <p:cNvSpPr/>
            <p:nvPr/>
          </p:nvSpPr>
          <p:spPr>
            <a:xfrm>
              <a:off x="1426179" y="3400980"/>
              <a:ext cx="35566" cy="24896"/>
            </a:xfrm>
            <a:custGeom>
              <a:avLst/>
              <a:gdLst/>
              <a:ahLst/>
              <a:cxnLst/>
              <a:rect l="l" t="t" r="r" b="b"/>
              <a:pathLst>
                <a:path w="1120" h="784" extrusionOk="0">
                  <a:moveTo>
                    <a:pt x="904" y="0"/>
                  </a:moveTo>
                  <a:cubicBezTo>
                    <a:pt x="874" y="0"/>
                    <a:pt x="843" y="7"/>
                    <a:pt x="810" y="22"/>
                  </a:cubicBezTo>
                  <a:lnTo>
                    <a:pt x="119" y="414"/>
                  </a:lnTo>
                  <a:cubicBezTo>
                    <a:pt x="36" y="486"/>
                    <a:pt x="0" y="593"/>
                    <a:pt x="60" y="688"/>
                  </a:cubicBezTo>
                  <a:cubicBezTo>
                    <a:pt x="96" y="748"/>
                    <a:pt x="167" y="784"/>
                    <a:pt x="227" y="784"/>
                  </a:cubicBezTo>
                  <a:cubicBezTo>
                    <a:pt x="262" y="784"/>
                    <a:pt x="286" y="760"/>
                    <a:pt x="322" y="748"/>
                  </a:cubicBezTo>
                  <a:lnTo>
                    <a:pt x="1001" y="367"/>
                  </a:lnTo>
                  <a:cubicBezTo>
                    <a:pt x="1096" y="307"/>
                    <a:pt x="1120" y="200"/>
                    <a:pt x="1072" y="93"/>
                  </a:cubicBezTo>
                  <a:cubicBezTo>
                    <a:pt x="1031" y="35"/>
                    <a:pt x="972" y="0"/>
                    <a:pt x="904" y="0"/>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47" name="Google Shape;10968;p69">
              <a:extLst>
                <a:ext uri="{FF2B5EF4-FFF2-40B4-BE49-F238E27FC236}">
                  <a16:creationId xmlns:a16="http://schemas.microsoft.com/office/drawing/2014/main" id="{D0E02686-21F2-B294-6D14-4BC6C21EB877}"/>
                </a:ext>
              </a:extLst>
            </p:cNvPr>
            <p:cNvSpPr/>
            <p:nvPr/>
          </p:nvSpPr>
          <p:spPr>
            <a:xfrm>
              <a:off x="1620138" y="3289043"/>
              <a:ext cx="35566" cy="24928"/>
            </a:xfrm>
            <a:custGeom>
              <a:avLst/>
              <a:gdLst/>
              <a:ahLst/>
              <a:cxnLst/>
              <a:rect l="l" t="t" r="r" b="b"/>
              <a:pathLst>
                <a:path w="1120" h="785" extrusionOk="0">
                  <a:moveTo>
                    <a:pt x="895" y="1"/>
                  </a:moveTo>
                  <a:cubicBezTo>
                    <a:pt x="864" y="1"/>
                    <a:pt x="831" y="8"/>
                    <a:pt x="798" y="22"/>
                  </a:cubicBezTo>
                  <a:lnTo>
                    <a:pt x="119" y="403"/>
                  </a:lnTo>
                  <a:cubicBezTo>
                    <a:pt x="24" y="463"/>
                    <a:pt x="0" y="570"/>
                    <a:pt x="48" y="677"/>
                  </a:cubicBezTo>
                  <a:cubicBezTo>
                    <a:pt x="107" y="749"/>
                    <a:pt x="167" y="784"/>
                    <a:pt x="227" y="784"/>
                  </a:cubicBezTo>
                  <a:cubicBezTo>
                    <a:pt x="250" y="784"/>
                    <a:pt x="286" y="761"/>
                    <a:pt x="310" y="749"/>
                  </a:cubicBezTo>
                  <a:lnTo>
                    <a:pt x="1000" y="368"/>
                  </a:lnTo>
                  <a:cubicBezTo>
                    <a:pt x="1084" y="308"/>
                    <a:pt x="1120" y="201"/>
                    <a:pt x="1072" y="94"/>
                  </a:cubicBezTo>
                  <a:cubicBezTo>
                    <a:pt x="1031" y="36"/>
                    <a:pt x="966" y="1"/>
                    <a:pt x="895"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48" name="Google Shape;10969;p69">
              <a:extLst>
                <a:ext uri="{FF2B5EF4-FFF2-40B4-BE49-F238E27FC236}">
                  <a16:creationId xmlns:a16="http://schemas.microsoft.com/office/drawing/2014/main" id="{BD978DFE-9D26-7177-4D6F-7C8696E6F662}"/>
                </a:ext>
              </a:extLst>
            </p:cNvPr>
            <p:cNvSpPr/>
            <p:nvPr/>
          </p:nvSpPr>
          <p:spPr>
            <a:xfrm>
              <a:off x="1584224" y="3243507"/>
              <a:ext cx="26103" cy="33787"/>
            </a:xfrm>
            <a:custGeom>
              <a:avLst/>
              <a:gdLst/>
              <a:ahLst/>
              <a:cxnLst/>
              <a:rect l="l" t="t" r="r" b="b"/>
              <a:pathLst>
                <a:path w="822" h="1064" extrusionOk="0">
                  <a:moveTo>
                    <a:pt x="594" y="1"/>
                  </a:moveTo>
                  <a:cubicBezTo>
                    <a:pt x="527" y="1"/>
                    <a:pt x="458" y="41"/>
                    <a:pt x="417" y="99"/>
                  </a:cubicBezTo>
                  <a:lnTo>
                    <a:pt x="24" y="790"/>
                  </a:lnTo>
                  <a:cubicBezTo>
                    <a:pt x="0" y="873"/>
                    <a:pt x="24" y="992"/>
                    <a:pt x="119" y="1040"/>
                  </a:cubicBezTo>
                  <a:cubicBezTo>
                    <a:pt x="143" y="1052"/>
                    <a:pt x="179" y="1063"/>
                    <a:pt x="203" y="1063"/>
                  </a:cubicBezTo>
                  <a:cubicBezTo>
                    <a:pt x="262" y="1063"/>
                    <a:pt x="346" y="1040"/>
                    <a:pt x="369" y="980"/>
                  </a:cubicBezTo>
                  <a:lnTo>
                    <a:pt x="762" y="290"/>
                  </a:lnTo>
                  <a:cubicBezTo>
                    <a:pt x="822" y="206"/>
                    <a:pt x="774" y="87"/>
                    <a:pt x="679" y="28"/>
                  </a:cubicBezTo>
                  <a:cubicBezTo>
                    <a:pt x="653" y="9"/>
                    <a:pt x="624" y="1"/>
                    <a:pt x="594"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49" name="Google Shape;10970;p69">
              <a:extLst>
                <a:ext uri="{FF2B5EF4-FFF2-40B4-BE49-F238E27FC236}">
                  <a16:creationId xmlns:a16="http://schemas.microsoft.com/office/drawing/2014/main" id="{1DAC3777-FB7B-DACF-7201-85C3DD88F627}"/>
                </a:ext>
              </a:extLst>
            </p:cNvPr>
            <p:cNvSpPr/>
            <p:nvPr/>
          </p:nvSpPr>
          <p:spPr>
            <a:xfrm>
              <a:off x="1404617" y="3271197"/>
              <a:ext cx="285859" cy="281349"/>
            </a:xfrm>
            <a:custGeom>
              <a:avLst/>
              <a:gdLst/>
              <a:ahLst/>
              <a:cxnLst/>
              <a:rect l="l" t="t" r="r" b="b"/>
              <a:pathLst>
                <a:path w="9002" h="8860" extrusionOk="0">
                  <a:moveTo>
                    <a:pt x="4525" y="1013"/>
                  </a:moveTo>
                  <a:lnTo>
                    <a:pt x="4573" y="1025"/>
                  </a:lnTo>
                  <a:lnTo>
                    <a:pt x="4704" y="1025"/>
                  </a:lnTo>
                  <a:lnTo>
                    <a:pt x="4787" y="1061"/>
                  </a:lnTo>
                  <a:lnTo>
                    <a:pt x="4811" y="1061"/>
                  </a:lnTo>
                  <a:lnTo>
                    <a:pt x="4823" y="1072"/>
                  </a:lnTo>
                  <a:cubicBezTo>
                    <a:pt x="4835" y="1072"/>
                    <a:pt x="4835" y="1084"/>
                    <a:pt x="4847" y="1084"/>
                  </a:cubicBezTo>
                  <a:cubicBezTo>
                    <a:pt x="4847" y="1084"/>
                    <a:pt x="4870" y="1084"/>
                    <a:pt x="4870" y="1096"/>
                  </a:cubicBezTo>
                  <a:lnTo>
                    <a:pt x="4942" y="1132"/>
                  </a:lnTo>
                  <a:lnTo>
                    <a:pt x="4954" y="1132"/>
                  </a:lnTo>
                  <a:lnTo>
                    <a:pt x="4989" y="1144"/>
                  </a:lnTo>
                  <a:cubicBezTo>
                    <a:pt x="4989" y="1144"/>
                    <a:pt x="5001" y="1144"/>
                    <a:pt x="5001" y="1156"/>
                  </a:cubicBezTo>
                  <a:cubicBezTo>
                    <a:pt x="5001" y="1156"/>
                    <a:pt x="5013" y="1156"/>
                    <a:pt x="5013" y="1180"/>
                  </a:cubicBezTo>
                  <a:lnTo>
                    <a:pt x="5049" y="1192"/>
                  </a:lnTo>
                  <a:cubicBezTo>
                    <a:pt x="5049" y="1192"/>
                    <a:pt x="5061" y="1192"/>
                    <a:pt x="5061" y="1203"/>
                  </a:cubicBezTo>
                  <a:cubicBezTo>
                    <a:pt x="5061" y="1203"/>
                    <a:pt x="5073" y="1203"/>
                    <a:pt x="5073" y="1215"/>
                  </a:cubicBezTo>
                  <a:lnTo>
                    <a:pt x="5085" y="1239"/>
                  </a:lnTo>
                  <a:cubicBezTo>
                    <a:pt x="5085" y="1239"/>
                    <a:pt x="5109" y="1239"/>
                    <a:pt x="5109" y="1251"/>
                  </a:cubicBezTo>
                  <a:cubicBezTo>
                    <a:pt x="5109" y="1251"/>
                    <a:pt x="5120" y="1251"/>
                    <a:pt x="5120" y="1263"/>
                  </a:cubicBezTo>
                  <a:cubicBezTo>
                    <a:pt x="5120" y="1263"/>
                    <a:pt x="5132" y="1263"/>
                    <a:pt x="5132" y="1275"/>
                  </a:cubicBezTo>
                  <a:lnTo>
                    <a:pt x="5144" y="1299"/>
                  </a:lnTo>
                  <a:cubicBezTo>
                    <a:pt x="5144" y="1299"/>
                    <a:pt x="5168" y="1299"/>
                    <a:pt x="5168" y="1311"/>
                  </a:cubicBezTo>
                  <a:lnTo>
                    <a:pt x="5263" y="1394"/>
                  </a:lnTo>
                  <a:lnTo>
                    <a:pt x="5299" y="1430"/>
                  </a:lnTo>
                  <a:cubicBezTo>
                    <a:pt x="5382" y="1501"/>
                    <a:pt x="5466" y="1596"/>
                    <a:pt x="5537" y="1680"/>
                  </a:cubicBezTo>
                  <a:cubicBezTo>
                    <a:pt x="5561" y="1715"/>
                    <a:pt x="5585" y="1739"/>
                    <a:pt x="5597" y="1787"/>
                  </a:cubicBezTo>
                  <a:lnTo>
                    <a:pt x="5597" y="1799"/>
                  </a:lnTo>
                  <a:cubicBezTo>
                    <a:pt x="5609" y="1834"/>
                    <a:pt x="5644" y="1858"/>
                    <a:pt x="5656" y="1894"/>
                  </a:cubicBezTo>
                  <a:lnTo>
                    <a:pt x="5656" y="1906"/>
                  </a:lnTo>
                  <a:cubicBezTo>
                    <a:pt x="5668" y="1930"/>
                    <a:pt x="5680" y="1965"/>
                    <a:pt x="5704" y="2013"/>
                  </a:cubicBezTo>
                  <a:lnTo>
                    <a:pt x="5704" y="2025"/>
                  </a:lnTo>
                  <a:cubicBezTo>
                    <a:pt x="5716" y="2049"/>
                    <a:pt x="5728" y="2096"/>
                    <a:pt x="5740" y="2132"/>
                  </a:cubicBezTo>
                  <a:lnTo>
                    <a:pt x="5740" y="2144"/>
                  </a:lnTo>
                  <a:cubicBezTo>
                    <a:pt x="5763" y="2168"/>
                    <a:pt x="5775" y="2215"/>
                    <a:pt x="5775" y="2251"/>
                  </a:cubicBezTo>
                  <a:lnTo>
                    <a:pt x="5775" y="2263"/>
                  </a:lnTo>
                  <a:cubicBezTo>
                    <a:pt x="5787" y="2287"/>
                    <a:pt x="5787" y="2335"/>
                    <a:pt x="5799" y="2382"/>
                  </a:cubicBezTo>
                  <a:lnTo>
                    <a:pt x="5799" y="2394"/>
                  </a:lnTo>
                  <a:cubicBezTo>
                    <a:pt x="5799" y="2442"/>
                    <a:pt x="5823" y="2466"/>
                    <a:pt x="5823" y="2513"/>
                  </a:cubicBezTo>
                  <a:lnTo>
                    <a:pt x="5823" y="2525"/>
                  </a:lnTo>
                  <a:lnTo>
                    <a:pt x="5823" y="2549"/>
                  </a:lnTo>
                  <a:cubicBezTo>
                    <a:pt x="5728" y="2620"/>
                    <a:pt x="5466" y="2739"/>
                    <a:pt x="5240" y="2894"/>
                  </a:cubicBezTo>
                  <a:cubicBezTo>
                    <a:pt x="5216" y="2894"/>
                    <a:pt x="5216" y="2906"/>
                    <a:pt x="5216" y="2906"/>
                  </a:cubicBezTo>
                  <a:cubicBezTo>
                    <a:pt x="5192" y="2918"/>
                    <a:pt x="5180" y="2930"/>
                    <a:pt x="5144" y="2966"/>
                  </a:cubicBezTo>
                  <a:cubicBezTo>
                    <a:pt x="5120" y="2977"/>
                    <a:pt x="5085" y="3013"/>
                    <a:pt x="5061" y="3037"/>
                  </a:cubicBezTo>
                  <a:cubicBezTo>
                    <a:pt x="5025" y="3049"/>
                    <a:pt x="5013" y="3085"/>
                    <a:pt x="4978" y="3097"/>
                  </a:cubicBezTo>
                  <a:cubicBezTo>
                    <a:pt x="4620" y="3406"/>
                    <a:pt x="4347" y="3823"/>
                    <a:pt x="4204" y="4299"/>
                  </a:cubicBezTo>
                  <a:cubicBezTo>
                    <a:pt x="4180" y="4299"/>
                    <a:pt x="4144" y="4287"/>
                    <a:pt x="4132" y="4287"/>
                  </a:cubicBezTo>
                  <a:cubicBezTo>
                    <a:pt x="4061" y="4275"/>
                    <a:pt x="3966" y="4275"/>
                    <a:pt x="3894" y="4275"/>
                  </a:cubicBezTo>
                  <a:lnTo>
                    <a:pt x="3632" y="4275"/>
                  </a:lnTo>
                  <a:cubicBezTo>
                    <a:pt x="3608" y="4275"/>
                    <a:pt x="3596" y="4251"/>
                    <a:pt x="3585" y="4251"/>
                  </a:cubicBezTo>
                  <a:lnTo>
                    <a:pt x="3573" y="4251"/>
                  </a:lnTo>
                  <a:cubicBezTo>
                    <a:pt x="3549" y="4240"/>
                    <a:pt x="3537" y="4240"/>
                    <a:pt x="3525" y="4228"/>
                  </a:cubicBezTo>
                  <a:cubicBezTo>
                    <a:pt x="3513" y="4216"/>
                    <a:pt x="3489" y="4216"/>
                    <a:pt x="3465" y="4192"/>
                  </a:cubicBezTo>
                  <a:lnTo>
                    <a:pt x="3454" y="4180"/>
                  </a:lnTo>
                  <a:cubicBezTo>
                    <a:pt x="3430" y="4168"/>
                    <a:pt x="3418" y="4168"/>
                    <a:pt x="3406" y="4156"/>
                  </a:cubicBezTo>
                  <a:lnTo>
                    <a:pt x="3394" y="4156"/>
                  </a:lnTo>
                  <a:cubicBezTo>
                    <a:pt x="3370" y="4132"/>
                    <a:pt x="3358" y="4120"/>
                    <a:pt x="3346" y="4120"/>
                  </a:cubicBezTo>
                  <a:lnTo>
                    <a:pt x="3335" y="4109"/>
                  </a:lnTo>
                  <a:cubicBezTo>
                    <a:pt x="3311" y="4097"/>
                    <a:pt x="3299" y="4097"/>
                    <a:pt x="3287" y="4073"/>
                  </a:cubicBezTo>
                  <a:lnTo>
                    <a:pt x="3275" y="4073"/>
                  </a:lnTo>
                  <a:lnTo>
                    <a:pt x="3227" y="4037"/>
                  </a:lnTo>
                  <a:lnTo>
                    <a:pt x="3215" y="4013"/>
                  </a:lnTo>
                  <a:cubicBezTo>
                    <a:pt x="3192" y="4001"/>
                    <a:pt x="3180" y="3990"/>
                    <a:pt x="3168" y="3990"/>
                  </a:cubicBezTo>
                  <a:lnTo>
                    <a:pt x="3156" y="3990"/>
                  </a:lnTo>
                  <a:lnTo>
                    <a:pt x="3108" y="3942"/>
                  </a:lnTo>
                  <a:lnTo>
                    <a:pt x="3096" y="3930"/>
                  </a:lnTo>
                  <a:lnTo>
                    <a:pt x="3061" y="3894"/>
                  </a:lnTo>
                  <a:lnTo>
                    <a:pt x="3049" y="3882"/>
                  </a:lnTo>
                  <a:lnTo>
                    <a:pt x="3001" y="3835"/>
                  </a:lnTo>
                  <a:lnTo>
                    <a:pt x="2989" y="3823"/>
                  </a:lnTo>
                  <a:lnTo>
                    <a:pt x="2989" y="3811"/>
                  </a:lnTo>
                  <a:cubicBezTo>
                    <a:pt x="2870" y="3680"/>
                    <a:pt x="2775" y="3525"/>
                    <a:pt x="2715" y="3358"/>
                  </a:cubicBezTo>
                  <a:cubicBezTo>
                    <a:pt x="2715" y="3347"/>
                    <a:pt x="2703" y="3335"/>
                    <a:pt x="2703" y="3323"/>
                  </a:cubicBezTo>
                  <a:lnTo>
                    <a:pt x="2703" y="3299"/>
                  </a:lnTo>
                  <a:cubicBezTo>
                    <a:pt x="2703" y="3287"/>
                    <a:pt x="2692" y="3275"/>
                    <a:pt x="2692" y="3263"/>
                  </a:cubicBezTo>
                  <a:lnTo>
                    <a:pt x="2692" y="3239"/>
                  </a:lnTo>
                  <a:cubicBezTo>
                    <a:pt x="2692" y="3228"/>
                    <a:pt x="2680" y="3204"/>
                    <a:pt x="2680" y="3180"/>
                  </a:cubicBezTo>
                  <a:cubicBezTo>
                    <a:pt x="2656" y="3108"/>
                    <a:pt x="2644" y="3049"/>
                    <a:pt x="2632" y="2977"/>
                  </a:cubicBezTo>
                  <a:lnTo>
                    <a:pt x="2632" y="2930"/>
                  </a:lnTo>
                  <a:lnTo>
                    <a:pt x="2632" y="2882"/>
                  </a:lnTo>
                  <a:cubicBezTo>
                    <a:pt x="2632" y="2823"/>
                    <a:pt x="2620" y="2763"/>
                    <a:pt x="2620" y="2704"/>
                  </a:cubicBezTo>
                  <a:lnTo>
                    <a:pt x="2620" y="2644"/>
                  </a:lnTo>
                  <a:lnTo>
                    <a:pt x="2620" y="2632"/>
                  </a:lnTo>
                  <a:lnTo>
                    <a:pt x="2620" y="2573"/>
                  </a:lnTo>
                  <a:lnTo>
                    <a:pt x="2620" y="2513"/>
                  </a:lnTo>
                  <a:lnTo>
                    <a:pt x="2620" y="2501"/>
                  </a:lnTo>
                  <a:cubicBezTo>
                    <a:pt x="2620" y="2454"/>
                    <a:pt x="2632" y="2430"/>
                    <a:pt x="2632" y="2382"/>
                  </a:cubicBezTo>
                  <a:lnTo>
                    <a:pt x="2632" y="2370"/>
                  </a:lnTo>
                  <a:cubicBezTo>
                    <a:pt x="2632" y="2335"/>
                    <a:pt x="2644" y="2287"/>
                    <a:pt x="2656" y="2263"/>
                  </a:cubicBezTo>
                  <a:lnTo>
                    <a:pt x="2656" y="2251"/>
                  </a:lnTo>
                  <a:cubicBezTo>
                    <a:pt x="2680" y="2215"/>
                    <a:pt x="2680" y="2168"/>
                    <a:pt x="2692" y="2144"/>
                  </a:cubicBezTo>
                  <a:lnTo>
                    <a:pt x="2692" y="2132"/>
                  </a:lnTo>
                  <a:cubicBezTo>
                    <a:pt x="2703" y="2096"/>
                    <a:pt x="2715" y="2049"/>
                    <a:pt x="2739" y="2025"/>
                  </a:cubicBezTo>
                  <a:lnTo>
                    <a:pt x="2739" y="2013"/>
                  </a:lnTo>
                  <a:cubicBezTo>
                    <a:pt x="2751" y="1977"/>
                    <a:pt x="2763" y="1930"/>
                    <a:pt x="2775" y="1906"/>
                  </a:cubicBezTo>
                  <a:lnTo>
                    <a:pt x="2775" y="1894"/>
                  </a:lnTo>
                  <a:cubicBezTo>
                    <a:pt x="2799" y="1858"/>
                    <a:pt x="2811" y="1834"/>
                    <a:pt x="2834" y="1799"/>
                  </a:cubicBezTo>
                  <a:lnTo>
                    <a:pt x="2858" y="1787"/>
                  </a:lnTo>
                  <a:cubicBezTo>
                    <a:pt x="2870" y="1751"/>
                    <a:pt x="2894" y="1727"/>
                    <a:pt x="2918" y="1692"/>
                  </a:cubicBezTo>
                  <a:cubicBezTo>
                    <a:pt x="2989" y="1608"/>
                    <a:pt x="3061" y="1513"/>
                    <a:pt x="3156" y="1442"/>
                  </a:cubicBezTo>
                  <a:lnTo>
                    <a:pt x="3180" y="1418"/>
                  </a:lnTo>
                  <a:lnTo>
                    <a:pt x="3299" y="1311"/>
                  </a:lnTo>
                  <a:cubicBezTo>
                    <a:pt x="3299" y="1311"/>
                    <a:pt x="3311" y="1311"/>
                    <a:pt x="3311" y="1299"/>
                  </a:cubicBezTo>
                  <a:cubicBezTo>
                    <a:pt x="3311" y="1299"/>
                    <a:pt x="3335" y="1299"/>
                    <a:pt x="3335" y="1275"/>
                  </a:cubicBezTo>
                  <a:lnTo>
                    <a:pt x="3346" y="1263"/>
                  </a:lnTo>
                  <a:cubicBezTo>
                    <a:pt x="3346" y="1263"/>
                    <a:pt x="3358" y="1263"/>
                    <a:pt x="3358" y="1251"/>
                  </a:cubicBezTo>
                  <a:cubicBezTo>
                    <a:pt x="3358" y="1251"/>
                    <a:pt x="3370" y="1251"/>
                    <a:pt x="3370" y="1239"/>
                  </a:cubicBezTo>
                  <a:cubicBezTo>
                    <a:pt x="3370" y="1239"/>
                    <a:pt x="3394" y="1239"/>
                    <a:pt x="3394" y="1215"/>
                  </a:cubicBezTo>
                  <a:cubicBezTo>
                    <a:pt x="3394" y="1215"/>
                    <a:pt x="3406" y="1215"/>
                    <a:pt x="3406" y="1203"/>
                  </a:cubicBezTo>
                  <a:lnTo>
                    <a:pt x="3430" y="1192"/>
                  </a:lnTo>
                  <a:cubicBezTo>
                    <a:pt x="3430" y="1192"/>
                    <a:pt x="3454" y="1192"/>
                    <a:pt x="3454" y="1180"/>
                  </a:cubicBezTo>
                  <a:cubicBezTo>
                    <a:pt x="3454" y="1180"/>
                    <a:pt x="3465" y="1180"/>
                    <a:pt x="3465" y="1156"/>
                  </a:cubicBezTo>
                  <a:lnTo>
                    <a:pt x="3489" y="1144"/>
                  </a:lnTo>
                  <a:cubicBezTo>
                    <a:pt x="3489" y="1144"/>
                    <a:pt x="3513" y="1144"/>
                    <a:pt x="3513" y="1132"/>
                  </a:cubicBezTo>
                  <a:lnTo>
                    <a:pt x="3585" y="1096"/>
                  </a:lnTo>
                  <a:cubicBezTo>
                    <a:pt x="3585" y="1096"/>
                    <a:pt x="3596" y="1096"/>
                    <a:pt x="3596" y="1084"/>
                  </a:cubicBezTo>
                  <a:cubicBezTo>
                    <a:pt x="3608" y="1084"/>
                    <a:pt x="3608" y="1072"/>
                    <a:pt x="3632" y="1072"/>
                  </a:cubicBezTo>
                  <a:lnTo>
                    <a:pt x="3644" y="1061"/>
                  </a:lnTo>
                  <a:lnTo>
                    <a:pt x="3656" y="1061"/>
                  </a:lnTo>
                  <a:lnTo>
                    <a:pt x="3763" y="1025"/>
                  </a:lnTo>
                  <a:lnTo>
                    <a:pt x="3882" y="1025"/>
                  </a:lnTo>
                  <a:lnTo>
                    <a:pt x="3930" y="1013"/>
                  </a:lnTo>
                  <a:close/>
                  <a:moveTo>
                    <a:pt x="4347" y="418"/>
                  </a:moveTo>
                  <a:cubicBezTo>
                    <a:pt x="4847" y="418"/>
                    <a:pt x="5335" y="584"/>
                    <a:pt x="5740" y="882"/>
                  </a:cubicBezTo>
                  <a:cubicBezTo>
                    <a:pt x="6156" y="1192"/>
                    <a:pt x="6454" y="1620"/>
                    <a:pt x="6585" y="2108"/>
                  </a:cubicBezTo>
                  <a:cubicBezTo>
                    <a:pt x="6621" y="2227"/>
                    <a:pt x="6644" y="2370"/>
                    <a:pt x="6668" y="2489"/>
                  </a:cubicBezTo>
                  <a:lnTo>
                    <a:pt x="6442" y="2489"/>
                  </a:lnTo>
                  <a:cubicBezTo>
                    <a:pt x="6442" y="2442"/>
                    <a:pt x="6430" y="2394"/>
                    <a:pt x="6430" y="2346"/>
                  </a:cubicBezTo>
                  <a:lnTo>
                    <a:pt x="6430" y="2335"/>
                  </a:lnTo>
                  <a:cubicBezTo>
                    <a:pt x="6406" y="2287"/>
                    <a:pt x="6406" y="2251"/>
                    <a:pt x="6394" y="2204"/>
                  </a:cubicBezTo>
                  <a:lnTo>
                    <a:pt x="6394" y="2192"/>
                  </a:lnTo>
                  <a:lnTo>
                    <a:pt x="6347" y="2049"/>
                  </a:lnTo>
                  <a:lnTo>
                    <a:pt x="6347" y="2037"/>
                  </a:lnTo>
                  <a:lnTo>
                    <a:pt x="6311" y="1906"/>
                  </a:lnTo>
                  <a:lnTo>
                    <a:pt x="6311" y="1894"/>
                  </a:lnTo>
                  <a:cubicBezTo>
                    <a:pt x="6287" y="1846"/>
                    <a:pt x="6263" y="1799"/>
                    <a:pt x="6252" y="1775"/>
                  </a:cubicBezTo>
                  <a:lnTo>
                    <a:pt x="6228" y="1751"/>
                  </a:lnTo>
                  <a:cubicBezTo>
                    <a:pt x="6216" y="1715"/>
                    <a:pt x="6192" y="1680"/>
                    <a:pt x="6156" y="1632"/>
                  </a:cubicBezTo>
                  <a:lnTo>
                    <a:pt x="6144" y="1620"/>
                  </a:lnTo>
                  <a:cubicBezTo>
                    <a:pt x="6109" y="1573"/>
                    <a:pt x="6085" y="1549"/>
                    <a:pt x="6073" y="1501"/>
                  </a:cubicBezTo>
                  <a:cubicBezTo>
                    <a:pt x="5978" y="1382"/>
                    <a:pt x="5894" y="1275"/>
                    <a:pt x="5787" y="1192"/>
                  </a:cubicBezTo>
                  <a:lnTo>
                    <a:pt x="5775" y="1180"/>
                  </a:lnTo>
                  <a:lnTo>
                    <a:pt x="5751" y="1156"/>
                  </a:lnTo>
                  <a:lnTo>
                    <a:pt x="5740" y="1144"/>
                  </a:lnTo>
                  <a:lnTo>
                    <a:pt x="5680" y="1084"/>
                  </a:lnTo>
                  <a:lnTo>
                    <a:pt x="5668" y="1072"/>
                  </a:lnTo>
                  <a:lnTo>
                    <a:pt x="5621" y="1037"/>
                  </a:lnTo>
                  <a:lnTo>
                    <a:pt x="5609" y="1025"/>
                  </a:lnTo>
                  <a:lnTo>
                    <a:pt x="5597" y="1013"/>
                  </a:lnTo>
                  <a:lnTo>
                    <a:pt x="5573" y="1001"/>
                  </a:lnTo>
                  <a:lnTo>
                    <a:pt x="5561" y="977"/>
                  </a:lnTo>
                  <a:lnTo>
                    <a:pt x="5549" y="965"/>
                  </a:lnTo>
                  <a:lnTo>
                    <a:pt x="5537" y="953"/>
                  </a:lnTo>
                  <a:lnTo>
                    <a:pt x="5513" y="942"/>
                  </a:lnTo>
                  <a:cubicBezTo>
                    <a:pt x="5513" y="942"/>
                    <a:pt x="5501" y="918"/>
                    <a:pt x="5490" y="918"/>
                  </a:cubicBezTo>
                  <a:lnTo>
                    <a:pt x="5442" y="894"/>
                  </a:lnTo>
                  <a:cubicBezTo>
                    <a:pt x="5430" y="894"/>
                    <a:pt x="5430" y="882"/>
                    <a:pt x="5430" y="882"/>
                  </a:cubicBezTo>
                  <a:cubicBezTo>
                    <a:pt x="5430" y="882"/>
                    <a:pt x="5418" y="858"/>
                    <a:pt x="5394" y="858"/>
                  </a:cubicBezTo>
                  <a:lnTo>
                    <a:pt x="5359" y="834"/>
                  </a:lnTo>
                  <a:cubicBezTo>
                    <a:pt x="5359" y="834"/>
                    <a:pt x="5335" y="834"/>
                    <a:pt x="5335" y="822"/>
                  </a:cubicBezTo>
                  <a:lnTo>
                    <a:pt x="5299" y="787"/>
                  </a:lnTo>
                  <a:cubicBezTo>
                    <a:pt x="5299" y="787"/>
                    <a:pt x="5275" y="787"/>
                    <a:pt x="5275" y="775"/>
                  </a:cubicBezTo>
                  <a:lnTo>
                    <a:pt x="5251" y="763"/>
                  </a:lnTo>
                  <a:cubicBezTo>
                    <a:pt x="5251" y="763"/>
                    <a:pt x="5240" y="763"/>
                    <a:pt x="5216" y="739"/>
                  </a:cubicBezTo>
                  <a:cubicBezTo>
                    <a:pt x="5204" y="739"/>
                    <a:pt x="5192" y="727"/>
                    <a:pt x="5180" y="727"/>
                  </a:cubicBezTo>
                  <a:lnTo>
                    <a:pt x="5144" y="727"/>
                  </a:lnTo>
                  <a:cubicBezTo>
                    <a:pt x="5144" y="727"/>
                    <a:pt x="5132" y="727"/>
                    <a:pt x="5120" y="715"/>
                  </a:cubicBezTo>
                  <a:lnTo>
                    <a:pt x="5037" y="715"/>
                  </a:lnTo>
                  <a:lnTo>
                    <a:pt x="5013" y="703"/>
                  </a:lnTo>
                  <a:lnTo>
                    <a:pt x="5001" y="703"/>
                  </a:lnTo>
                  <a:cubicBezTo>
                    <a:pt x="4978" y="703"/>
                    <a:pt x="4978" y="703"/>
                    <a:pt x="4966" y="680"/>
                  </a:cubicBezTo>
                  <a:lnTo>
                    <a:pt x="3989" y="680"/>
                  </a:lnTo>
                  <a:lnTo>
                    <a:pt x="3942" y="703"/>
                  </a:lnTo>
                  <a:lnTo>
                    <a:pt x="3727" y="703"/>
                  </a:lnTo>
                  <a:cubicBezTo>
                    <a:pt x="3716" y="703"/>
                    <a:pt x="3716" y="703"/>
                    <a:pt x="3704" y="715"/>
                  </a:cubicBezTo>
                  <a:lnTo>
                    <a:pt x="3585" y="715"/>
                  </a:lnTo>
                  <a:cubicBezTo>
                    <a:pt x="3573" y="715"/>
                    <a:pt x="3573" y="715"/>
                    <a:pt x="3549" y="727"/>
                  </a:cubicBezTo>
                  <a:lnTo>
                    <a:pt x="3525" y="727"/>
                  </a:lnTo>
                  <a:cubicBezTo>
                    <a:pt x="3513" y="727"/>
                    <a:pt x="3489" y="751"/>
                    <a:pt x="3477" y="751"/>
                  </a:cubicBezTo>
                  <a:cubicBezTo>
                    <a:pt x="3465" y="751"/>
                    <a:pt x="3465" y="751"/>
                    <a:pt x="3454" y="763"/>
                  </a:cubicBezTo>
                  <a:lnTo>
                    <a:pt x="3418" y="775"/>
                  </a:lnTo>
                  <a:cubicBezTo>
                    <a:pt x="3418" y="775"/>
                    <a:pt x="3406" y="775"/>
                    <a:pt x="3406" y="787"/>
                  </a:cubicBezTo>
                  <a:lnTo>
                    <a:pt x="3370" y="811"/>
                  </a:lnTo>
                  <a:lnTo>
                    <a:pt x="3358" y="822"/>
                  </a:lnTo>
                  <a:cubicBezTo>
                    <a:pt x="3358" y="822"/>
                    <a:pt x="3346" y="822"/>
                    <a:pt x="3346" y="834"/>
                  </a:cubicBezTo>
                  <a:lnTo>
                    <a:pt x="3299" y="870"/>
                  </a:lnTo>
                  <a:lnTo>
                    <a:pt x="3287" y="882"/>
                  </a:lnTo>
                  <a:cubicBezTo>
                    <a:pt x="3275" y="882"/>
                    <a:pt x="3275" y="894"/>
                    <a:pt x="3251" y="894"/>
                  </a:cubicBezTo>
                  <a:lnTo>
                    <a:pt x="3215" y="930"/>
                  </a:lnTo>
                  <a:lnTo>
                    <a:pt x="3192" y="942"/>
                  </a:lnTo>
                  <a:lnTo>
                    <a:pt x="3180" y="953"/>
                  </a:lnTo>
                  <a:cubicBezTo>
                    <a:pt x="3180" y="953"/>
                    <a:pt x="3168" y="965"/>
                    <a:pt x="3156" y="965"/>
                  </a:cubicBezTo>
                  <a:lnTo>
                    <a:pt x="3132" y="989"/>
                  </a:lnTo>
                  <a:lnTo>
                    <a:pt x="3120" y="1001"/>
                  </a:lnTo>
                  <a:lnTo>
                    <a:pt x="3108" y="1013"/>
                  </a:lnTo>
                  <a:cubicBezTo>
                    <a:pt x="3096" y="1013"/>
                    <a:pt x="3096" y="1025"/>
                    <a:pt x="3096" y="1025"/>
                  </a:cubicBezTo>
                  <a:lnTo>
                    <a:pt x="3073" y="1049"/>
                  </a:lnTo>
                  <a:lnTo>
                    <a:pt x="3037" y="1072"/>
                  </a:lnTo>
                  <a:lnTo>
                    <a:pt x="3013" y="1084"/>
                  </a:lnTo>
                  <a:lnTo>
                    <a:pt x="2954" y="1144"/>
                  </a:lnTo>
                  <a:lnTo>
                    <a:pt x="2942" y="1168"/>
                  </a:lnTo>
                  <a:lnTo>
                    <a:pt x="2930" y="1180"/>
                  </a:lnTo>
                  <a:lnTo>
                    <a:pt x="2918" y="1192"/>
                  </a:lnTo>
                  <a:cubicBezTo>
                    <a:pt x="2811" y="1287"/>
                    <a:pt x="2715" y="1382"/>
                    <a:pt x="2632" y="1501"/>
                  </a:cubicBezTo>
                  <a:cubicBezTo>
                    <a:pt x="2596" y="1549"/>
                    <a:pt x="2573" y="1584"/>
                    <a:pt x="2561" y="1620"/>
                  </a:cubicBezTo>
                  <a:lnTo>
                    <a:pt x="2537" y="1644"/>
                  </a:lnTo>
                  <a:cubicBezTo>
                    <a:pt x="2513" y="1680"/>
                    <a:pt x="2501" y="1715"/>
                    <a:pt x="2465" y="1763"/>
                  </a:cubicBezTo>
                  <a:lnTo>
                    <a:pt x="2465" y="1775"/>
                  </a:lnTo>
                  <a:cubicBezTo>
                    <a:pt x="2453" y="1823"/>
                    <a:pt x="2418" y="1846"/>
                    <a:pt x="2406" y="1894"/>
                  </a:cubicBezTo>
                  <a:lnTo>
                    <a:pt x="2406" y="1906"/>
                  </a:lnTo>
                  <a:lnTo>
                    <a:pt x="2358" y="2037"/>
                  </a:lnTo>
                  <a:lnTo>
                    <a:pt x="2358" y="2061"/>
                  </a:lnTo>
                  <a:lnTo>
                    <a:pt x="2322" y="2192"/>
                  </a:lnTo>
                  <a:lnTo>
                    <a:pt x="2322" y="2204"/>
                  </a:lnTo>
                  <a:cubicBezTo>
                    <a:pt x="2299" y="2251"/>
                    <a:pt x="2287" y="2299"/>
                    <a:pt x="2287" y="2335"/>
                  </a:cubicBezTo>
                  <a:lnTo>
                    <a:pt x="2287" y="2358"/>
                  </a:lnTo>
                  <a:cubicBezTo>
                    <a:pt x="2275" y="2394"/>
                    <a:pt x="2275" y="2442"/>
                    <a:pt x="2275" y="2489"/>
                  </a:cubicBezTo>
                  <a:lnTo>
                    <a:pt x="2275" y="2501"/>
                  </a:lnTo>
                  <a:lnTo>
                    <a:pt x="2275" y="2573"/>
                  </a:lnTo>
                  <a:lnTo>
                    <a:pt x="2275" y="2656"/>
                  </a:lnTo>
                  <a:lnTo>
                    <a:pt x="2275" y="2668"/>
                  </a:lnTo>
                  <a:lnTo>
                    <a:pt x="2275" y="2739"/>
                  </a:lnTo>
                  <a:cubicBezTo>
                    <a:pt x="2275" y="2811"/>
                    <a:pt x="2275" y="2894"/>
                    <a:pt x="2287" y="2954"/>
                  </a:cubicBezTo>
                  <a:lnTo>
                    <a:pt x="2287" y="2989"/>
                  </a:lnTo>
                  <a:cubicBezTo>
                    <a:pt x="2287" y="3013"/>
                    <a:pt x="2287" y="3037"/>
                    <a:pt x="2299" y="3049"/>
                  </a:cubicBezTo>
                  <a:cubicBezTo>
                    <a:pt x="2322" y="3144"/>
                    <a:pt x="2334" y="3228"/>
                    <a:pt x="2358" y="3311"/>
                  </a:cubicBezTo>
                  <a:cubicBezTo>
                    <a:pt x="2358" y="3335"/>
                    <a:pt x="2382" y="3347"/>
                    <a:pt x="2394" y="3382"/>
                  </a:cubicBezTo>
                  <a:lnTo>
                    <a:pt x="2394" y="3394"/>
                  </a:lnTo>
                  <a:cubicBezTo>
                    <a:pt x="2394" y="3406"/>
                    <a:pt x="2406" y="3442"/>
                    <a:pt x="2406" y="3454"/>
                  </a:cubicBezTo>
                  <a:lnTo>
                    <a:pt x="2406" y="3466"/>
                  </a:lnTo>
                  <a:cubicBezTo>
                    <a:pt x="2418" y="3489"/>
                    <a:pt x="2418" y="3513"/>
                    <a:pt x="2442" y="3525"/>
                  </a:cubicBezTo>
                  <a:lnTo>
                    <a:pt x="2442" y="3549"/>
                  </a:lnTo>
                  <a:cubicBezTo>
                    <a:pt x="2513" y="3739"/>
                    <a:pt x="2632" y="3918"/>
                    <a:pt x="2763" y="4085"/>
                  </a:cubicBezTo>
                  <a:lnTo>
                    <a:pt x="2775" y="4097"/>
                  </a:lnTo>
                  <a:lnTo>
                    <a:pt x="2799" y="4109"/>
                  </a:lnTo>
                  <a:lnTo>
                    <a:pt x="2799" y="4120"/>
                  </a:lnTo>
                  <a:lnTo>
                    <a:pt x="2811" y="4144"/>
                  </a:lnTo>
                  <a:cubicBezTo>
                    <a:pt x="2823" y="4156"/>
                    <a:pt x="2834" y="4168"/>
                    <a:pt x="2858" y="4204"/>
                  </a:cubicBezTo>
                  <a:lnTo>
                    <a:pt x="2870" y="4216"/>
                  </a:lnTo>
                  <a:lnTo>
                    <a:pt x="2918" y="4263"/>
                  </a:lnTo>
                  <a:lnTo>
                    <a:pt x="2930" y="4275"/>
                  </a:lnTo>
                  <a:cubicBezTo>
                    <a:pt x="2942" y="4287"/>
                    <a:pt x="2954" y="4299"/>
                    <a:pt x="2989" y="4323"/>
                  </a:cubicBezTo>
                  <a:lnTo>
                    <a:pt x="3001" y="4335"/>
                  </a:lnTo>
                  <a:lnTo>
                    <a:pt x="3049" y="4382"/>
                  </a:lnTo>
                  <a:lnTo>
                    <a:pt x="3061" y="4394"/>
                  </a:lnTo>
                  <a:cubicBezTo>
                    <a:pt x="3073" y="4406"/>
                    <a:pt x="3108" y="4418"/>
                    <a:pt x="3120" y="4442"/>
                  </a:cubicBezTo>
                  <a:lnTo>
                    <a:pt x="3132" y="4442"/>
                  </a:lnTo>
                  <a:cubicBezTo>
                    <a:pt x="3156" y="4454"/>
                    <a:pt x="3168" y="4466"/>
                    <a:pt x="3192" y="4478"/>
                  </a:cubicBezTo>
                  <a:lnTo>
                    <a:pt x="3215" y="4501"/>
                  </a:lnTo>
                  <a:lnTo>
                    <a:pt x="3227" y="4501"/>
                  </a:lnTo>
                  <a:cubicBezTo>
                    <a:pt x="3215" y="4501"/>
                    <a:pt x="3215" y="4513"/>
                    <a:pt x="3192" y="4513"/>
                  </a:cubicBezTo>
                  <a:cubicBezTo>
                    <a:pt x="3156" y="4537"/>
                    <a:pt x="3096" y="4573"/>
                    <a:pt x="3049" y="4597"/>
                  </a:cubicBezTo>
                  <a:cubicBezTo>
                    <a:pt x="3037" y="4597"/>
                    <a:pt x="3037" y="4621"/>
                    <a:pt x="3013" y="4621"/>
                  </a:cubicBezTo>
                  <a:cubicBezTo>
                    <a:pt x="2977" y="4585"/>
                    <a:pt x="2942" y="4561"/>
                    <a:pt x="2894" y="4525"/>
                  </a:cubicBezTo>
                  <a:lnTo>
                    <a:pt x="2858" y="4478"/>
                  </a:lnTo>
                  <a:lnTo>
                    <a:pt x="2811" y="4442"/>
                  </a:lnTo>
                  <a:lnTo>
                    <a:pt x="2799" y="4418"/>
                  </a:lnTo>
                  <a:lnTo>
                    <a:pt x="2763" y="4394"/>
                  </a:lnTo>
                  <a:lnTo>
                    <a:pt x="2751" y="4382"/>
                  </a:lnTo>
                  <a:cubicBezTo>
                    <a:pt x="2620" y="4347"/>
                    <a:pt x="2608" y="4335"/>
                    <a:pt x="2608" y="4335"/>
                  </a:cubicBezTo>
                  <a:lnTo>
                    <a:pt x="2584" y="4311"/>
                  </a:lnTo>
                  <a:lnTo>
                    <a:pt x="2561" y="4287"/>
                  </a:lnTo>
                  <a:lnTo>
                    <a:pt x="2537" y="4275"/>
                  </a:lnTo>
                  <a:lnTo>
                    <a:pt x="2513" y="4240"/>
                  </a:lnTo>
                  <a:lnTo>
                    <a:pt x="2501" y="4228"/>
                  </a:lnTo>
                  <a:cubicBezTo>
                    <a:pt x="2501" y="4216"/>
                    <a:pt x="2477" y="4216"/>
                    <a:pt x="2477" y="4192"/>
                  </a:cubicBezTo>
                  <a:lnTo>
                    <a:pt x="2465" y="4180"/>
                  </a:lnTo>
                  <a:cubicBezTo>
                    <a:pt x="2465" y="4168"/>
                    <a:pt x="2453" y="4168"/>
                    <a:pt x="2453" y="4156"/>
                  </a:cubicBezTo>
                  <a:lnTo>
                    <a:pt x="2442" y="4132"/>
                  </a:lnTo>
                  <a:cubicBezTo>
                    <a:pt x="2442" y="4120"/>
                    <a:pt x="2418" y="4120"/>
                    <a:pt x="2418" y="4109"/>
                  </a:cubicBezTo>
                  <a:lnTo>
                    <a:pt x="2406" y="4097"/>
                  </a:lnTo>
                  <a:cubicBezTo>
                    <a:pt x="2406" y="4073"/>
                    <a:pt x="2394" y="4073"/>
                    <a:pt x="2394" y="4061"/>
                  </a:cubicBezTo>
                  <a:lnTo>
                    <a:pt x="2382" y="4049"/>
                  </a:lnTo>
                  <a:cubicBezTo>
                    <a:pt x="2358" y="4037"/>
                    <a:pt x="2358" y="4013"/>
                    <a:pt x="2346" y="4001"/>
                  </a:cubicBezTo>
                  <a:lnTo>
                    <a:pt x="2346" y="3990"/>
                  </a:lnTo>
                  <a:cubicBezTo>
                    <a:pt x="2334" y="3978"/>
                    <a:pt x="2334" y="3954"/>
                    <a:pt x="2322" y="3942"/>
                  </a:cubicBezTo>
                  <a:lnTo>
                    <a:pt x="2299" y="3930"/>
                  </a:lnTo>
                  <a:cubicBezTo>
                    <a:pt x="2299" y="3918"/>
                    <a:pt x="2287" y="3894"/>
                    <a:pt x="2287" y="3894"/>
                  </a:cubicBezTo>
                  <a:lnTo>
                    <a:pt x="2275" y="3882"/>
                  </a:lnTo>
                  <a:cubicBezTo>
                    <a:pt x="2275" y="3870"/>
                    <a:pt x="2263" y="3870"/>
                    <a:pt x="2263" y="3859"/>
                  </a:cubicBezTo>
                  <a:lnTo>
                    <a:pt x="2239" y="3835"/>
                  </a:lnTo>
                  <a:cubicBezTo>
                    <a:pt x="2239" y="3823"/>
                    <a:pt x="2227" y="3823"/>
                    <a:pt x="2227" y="3811"/>
                  </a:cubicBezTo>
                  <a:lnTo>
                    <a:pt x="2215" y="3775"/>
                  </a:lnTo>
                  <a:cubicBezTo>
                    <a:pt x="2215" y="3763"/>
                    <a:pt x="2203" y="3763"/>
                    <a:pt x="2203" y="3751"/>
                  </a:cubicBezTo>
                  <a:cubicBezTo>
                    <a:pt x="2203" y="3739"/>
                    <a:pt x="2203" y="3739"/>
                    <a:pt x="2180" y="3716"/>
                  </a:cubicBezTo>
                  <a:cubicBezTo>
                    <a:pt x="2180" y="3704"/>
                    <a:pt x="2168" y="3704"/>
                    <a:pt x="2168" y="3692"/>
                  </a:cubicBezTo>
                  <a:cubicBezTo>
                    <a:pt x="2168" y="3692"/>
                    <a:pt x="2168" y="3680"/>
                    <a:pt x="2156" y="3680"/>
                  </a:cubicBezTo>
                  <a:cubicBezTo>
                    <a:pt x="2156" y="3656"/>
                    <a:pt x="2144" y="3656"/>
                    <a:pt x="2144" y="3644"/>
                  </a:cubicBezTo>
                  <a:cubicBezTo>
                    <a:pt x="2144" y="3632"/>
                    <a:pt x="2144" y="3632"/>
                    <a:pt x="2120" y="3620"/>
                  </a:cubicBezTo>
                  <a:cubicBezTo>
                    <a:pt x="2120" y="3597"/>
                    <a:pt x="2108" y="3597"/>
                    <a:pt x="2108" y="3585"/>
                  </a:cubicBezTo>
                  <a:lnTo>
                    <a:pt x="2096" y="3561"/>
                  </a:lnTo>
                  <a:cubicBezTo>
                    <a:pt x="2096" y="3537"/>
                    <a:pt x="2084" y="3537"/>
                    <a:pt x="2084" y="3525"/>
                  </a:cubicBezTo>
                  <a:lnTo>
                    <a:pt x="2061" y="3501"/>
                  </a:lnTo>
                  <a:cubicBezTo>
                    <a:pt x="2061" y="3478"/>
                    <a:pt x="2049" y="3466"/>
                    <a:pt x="2049" y="3454"/>
                  </a:cubicBezTo>
                  <a:lnTo>
                    <a:pt x="2049" y="3442"/>
                  </a:lnTo>
                  <a:cubicBezTo>
                    <a:pt x="2049" y="3418"/>
                    <a:pt x="2037" y="3394"/>
                    <a:pt x="2037" y="3382"/>
                  </a:cubicBezTo>
                  <a:lnTo>
                    <a:pt x="2037" y="3358"/>
                  </a:lnTo>
                  <a:cubicBezTo>
                    <a:pt x="2037" y="3347"/>
                    <a:pt x="2025" y="3335"/>
                    <a:pt x="2025" y="3323"/>
                  </a:cubicBezTo>
                  <a:lnTo>
                    <a:pt x="2025" y="3287"/>
                  </a:lnTo>
                  <a:cubicBezTo>
                    <a:pt x="2025" y="3275"/>
                    <a:pt x="2025" y="3263"/>
                    <a:pt x="2001" y="3239"/>
                  </a:cubicBezTo>
                  <a:lnTo>
                    <a:pt x="2001" y="3216"/>
                  </a:lnTo>
                  <a:lnTo>
                    <a:pt x="2001" y="3180"/>
                  </a:lnTo>
                  <a:lnTo>
                    <a:pt x="2001" y="3156"/>
                  </a:lnTo>
                  <a:lnTo>
                    <a:pt x="2001" y="3120"/>
                  </a:lnTo>
                  <a:lnTo>
                    <a:pt x="2001" y="3097"/>
                  </a:lnTo>
                  <a:lnTo>
                    <a:pt x="2001" y="3061"/>
                  </a:lnTo>
                  <a:lnTo>
                    <a:pt x="2001" y="3037"/>
                  </a:lnTo>
                  <a:lnTo>
                    <a:pt x="2001" y="3001"/>
                  </a:lnTo>
                  <a:lnTo>
                    <a:pt x="2001" y="2977"/>
                  </a:lnTo>
                  <a:lnTo>
                    <a:pt x="2001" y="2942"/>
                  </a:lnTo>
                  <a:lnTo>
                    <a:pt x="2001" y="2930"/>
                  </a:lnTo>
                  <a:lnTo>
                    <a:pt x="2001" y="2906"/>
                  </a:lnTo>
                  <a:lnTo>
                    <a:pt x="2001" y="2870"/>
                  </a:lnTo>
                  <a:lnTo>
                    <a:pt x="2001" y="2823"/>
                  </a:lnTo>
                  <a:lnTo>
                    <a:pt x="2001" y="2811"/>
                  </a:lnTo>
                  <a:lnTo>
                    <a:pt x="2001" y="2751"/>
                  </a:lnTo>
                  <a:cubicBezTo>
                    <a:pt x="2001" y="2525"/>
                    <a:pt x="2037" y="2323"/>
                    <a:pt x="2096" y="2108"/>
                  </a:cubicBezTo>
                  <a:cubicBezTo>
                    <a:pt x="2227" y="1620"/>
                    <a:pt x="2537" y="1192"/>
                    <a:pt x="2942" y="882"/>
                  </a:cubicBezTo>
                  <a:cubicBezTo>
                    <a:pt x="3346" y="584"/>
                    <a:pt x="3835" y="418"/>
                    <a:pt x="4347" y="418"/>
                  </a:cubicBezTo>
                  <a:close/>
                  <a:moveTo>
                    <a:pt x="4251" y="1"/>
                  </a:moveTo>
                  <a:cubicBezTo>
                    <a:pt x="3656" y="1"/>
                    <a:pt x="3096" y="191"/>
                    <a:pt x="2620" y="537"/>
                  </a:cubicBezTo>
                  <a:cubicBezTo>
                    <a:pt x="2144" y="894"/>
                    <a:pt x="1787" y="1406"/>
                    <a:pt x="1620" y="1977"/>
                  </a:cubicBezTo>
                  <a:cubicBezTo>
                    <a:pt x="1549" y="2215"/>
                    <a:pt x="1513" y="2477"/>
                    <a:pt x="1513" y="2727"/>
                  </a:cubicBezTo>
                  <a:lnTo>
                    <a:pt x="1513" y="2799"/>
                  </a:lnTo>
                  <a:lnTo>
                    <a:pt x="1513" y="2811"/>
                  </a:lnTo>
                  <a:lnTo>
                    <a:pt x="1513" y="2835"/>
                  </a:lnTo>
                  <a:lnTo>
                    <a:pt x="1513" y="2870"/>
                  </a:lnTo>
                  <a:lnTo>
                    <a:pt x="1513" y="2906"/>
                  </a:lnTo>
                  <a:lnTo>
                    <a:pt x="1513" y="2954"/>
                  </a:lnTo>
                  <a:lnTo>
                    <a:pt x="1513" y="2977"/>
                  </a:lnTo>
                  <a:lnTo>
                    <a:pt x="1513" y="3025"/>
                  </a:lnTo>
                  <a:lnTo>
                    <a:pt x="1513" y="3049"/>
                  </a:lnTo>
                  <a:lnTo>
                    <a:pt x="1513" y="3097"/>
                  </a:lnTo>
                  <a:lnTo>
                    <a:pt x="1513" y="3132"/>
                  </a:lnTo>
                  <a:lnTo>
                    <a:pt x="1513" y="3168"/>
                  </a:lnTo>
                  <a:lnTo>
                    <a:pt x="1513" y="3204"/>
                  </a:lnTo>
                  <a:lnTo>
                    <a:pt x="1513" y="3251"/>
                  </a:lnTo>
                  <a:lnTo>
                    <a:pt x="1513" y="3275"/>
                  </a:lnTo>
                  <a:cubicBezTo>
                    <a:pt x="1513" y="3287"/>
                    <a:pt x="1513" y="3311"/>
                    <a:pt x="1537" y="3323"/>
                  </a:cubicBezTo>
                  <a:lnTo>
                    <a:pt x="1537" y="3335"/>
                  </a:lnTo>
                  <a:lnTo>
                    <a:pt x="1537" y="3347"/>
                  </a:lnTo>
                  <a:cubicBezTo>
                    <a:pt x="1537" y="3370"/>
                    <a:pt x="1537" y="3382"/>
                    <a:pt x="1549" y="3394"/>
                  </a:cubicBezTo>
                  <a:lnTo>
                    <a:pt x="1549" y="3430"/>
                  </a:lnTo>
                  <a:cubicBezTo>
                    <a:pt x="1549" y="3442"/>
                    <a:pt x="1560" y="3454"/>
                    <a:pt x="1560" y="3489"/>
                  </a:cubicBezTo>
                  <a:lnTo>
                    <a:pt x="1560" y="3501"/>
                  </a:lnTo>
                  <a:cubicBezTo>
                    <a:pt x="1560" y="3525"/>
                    <a:pt x="1572" y="3549"/>
                    <a:pt x="1572" y="3573"/>
                  </a:cubicBezTo>
                  <a:lnTo>
                    <a:pt x="1572" y="3585"/>
                  </a:lnTo>
                  <a:cubicBezTo>
                    <a:pt x="1572" y="3609"/>
                    <a:pt x="1596" y="3620"/>
                    <a:pt x="1596" y="3632"/>
                  </a:cubicBezTo>
                  <a:lnTo>
                    <a:pt x="1596" y="3644"/>
                  </a:lnTo>
                  <a:lnTo>
                    <a:pt x="1596" y="3668"/>
                  </a:lnTo>
                  <a:cubicBezTo>
                    <a:pt x="1596" y="3680"/>
                    <a:pt x="1608" y="3692"/>
                    <a:pt x="1608" y="3704"/>
                  </a:cubicBezTo>
                  <a:lnTo>
                    <a:pt x="1608" y="3728"/>
                  </a:lnTo>
                  <a:lnTo>
                    <a:pt x="1608" y="3739"/>
                  </a:lnTo>
                  <a:cubicBezTo>
                    <a:pt x="1608" y="3751"/>
                    <a:pt x="1620" y="3763"/>
                    <a:pt x="1620" y="3787"/>
                  </a:cubicBezTo>
                  <a:cubicBezTo>
                    <a:pt x="1620" y="3799"/>
                    <a:pt x="1632" y="3799"/>
                    <a:pt x="1632" y="3811"/>
                  </a:cubicBezTo>
                  <a:cubicBezTo>
                    <a:pt x="1632" y="3823"/>
                    <a:pt x="1656" y="3847"/>
                    <a:pt x="1656" y="3847"/>
                  </a:cubicBezTo>
                  <a:cubicBezTo>
                    <a:pt x="1656" y="3859"/>
                    <a:pt x="1656" y="3859"/>
                    <a:pt x="1668" y="3870"/>
                  </a:cubicBezTo>
                  <a:cubicBezTo>
                    <a:pt x="1668" y="3882"/>
                    <a:pt x="1680" y="3906"/>
                    <a:pt x="1680" y="3906"/>
                  </a:cubicBezTo>
                  <a:cubicBezTo>
                    <a:pt x="1680" y="3918"/>
                    <a:pt x="1691" y="3918"/>
                    <a:pt x="1691" y="3930"/>
                  </a:cubicBezTo>
                  <a:cubicBezTo>
                    <a:pt x="1691" y="3942"/>
                    <a:pt x="1715" y="3966"/>
                    <a:pt x="1715" y="3966"/>
                  </a:cubicBezTo>
                  <a:lnTo>
                    <a:pt x="1727" y="3990"/>
                  </a:lnTo>
                  <a:cubicBezTo>
                    <a:pt x="1727" y="4001"/>
                    <a:pt x="1739" y="4025"/>
                    <a:pt x="1739" y="4025"/>
                  </a:cubicBezTo>
                  <a:cubicBezTo>
                    <a:pt x="1739" y="4025"/>
                    <a:pt x="1739" y="4037"/>
                    <a:pt x="1751" y="4037"/>
                  </a:cubicBezTo>
                  <a:cubicBezTo>
                    <a:pt x="1751" y="4049"/>
                    <a:pt x="1775" y="4061"/>
                    <a:pt x="1775" y="4061"/>
                  </a:cubicBezTo>
                  <a:cubicBezTo>
                    <a:pt x="1775" y="4061"/>
                    <a:pt x="1775" y="4085"/>
                    <a:pt x="1787" y="4085"/>
                  </a:cubicBezTo>
                  <a:cubicBezTo>
                    <a:pt x="1799" y="4097"/>
                    <a:pt x="1799" y="4109"/>
                    <a:pt x="1811" y="4120"/>
                  </a:cubicBezTo>
                  <a:lnTo>
                    <a:pt x="1834" y="4144"/>
                  </a:lnTo>
                  <a:cubicBezTo>
                    <a:pt x="1846" y="4156"/>
                    <a:pt x="1858" y="4180"/>
                    <a:pt x="1858" y="4204"/>
                  </a:cubicBezTo>
                  <a:lnTo>
                    <a:pt x="1858" y="4216"/>
                  </a:lnTo>
                  <a:cubicBezTo>
                    <a:pt x="1870" y="4228"/>
                    <a:pt x="1870" y="4240"/>
                    <a:pt x="1894" y="4263"/>
                  </a:cubicBezTo>
                  <a:lnTo>
                    <a:pt x="1906" y="4287"/>
                  </a:lnTo>
                  <a:cubicBezTo>
                    <a:pt x="1918" y="4299"/>
                    <a:pt x="1918" y="4323"/>
                    <a:pt x="1930" y="4323"/>
                  </a:cubicBezTo>
                  <a:lnTo>
                    <a:pt x="1953" y="4335"/>
                  </a:lnTo>
                  <a:cubicBezTo>
                    <a:pt x="1965" y="4347"/>
                    <a:pt x="1965" y="4359"/>
                    <a:pt x="1977" y="4359"/>
                  </a:cubicBezTo>
                  <a:cubicBezTo>
                    <a:pt x="1977" y="4382"/>
                    <a:pt x="1989" y="4382"/>
                    <a:pt x="1989" y="4394"/>
                  </a:cubicBezTo>
                  <a:lnTo>
                    <a:pt x="2025" y="4418"/>
                  </a:lnTo>
                  <a:lnTo>
                    <a:pt x="2037" y="4442"/>
                  </a:lnTo>
                  <a:lnTo>
                    <a:pt x="2072" y="4466"/>
                  </a:lnTo>
                  <a:cubicBezTo>
                    <a:pt x="2072" y="4478"/>
                    <a:pt x="2084" y="4478"/>
                    <a:pt x="2084" y="4501"/>
                  </a:cubicBezTo>
                  <a:lnTo>
                    <a:pt x="2108" y="4525"/>
                  </a:lnTo>
                  <a:cubicBezTo>
                    <a:pt x="2108" y="4537"/>
                    <a:pt x="2132" y="4537"/>
                    <a:pt x="2132" y="4537"/>
                  </a:cubicBezTo>
                  <a:lnTo>
                    <a:pt x="2156" y="4573"/>
                  </a:lnTo>
                  <a:lnTo>
                    <a:pt x="2168" y="4585"/>
                  </a:lnTo>
                  <a:lnTo>
                    <a:pt x="2203" y="4621"/>
                  </a:lnTo>
                  <a:lnTo>
                    <a:pt x="2215" y="4632"/>
                  </a:lnTo>
                  <a:lnTo>
                    <a:pt x="2251" y="4656"/>
                  </a:lnTo>
                  <a:lnTo>
                    <a:pt x="2263" y="4680"/>
                  </a:lnTo>
                  <a:lnTo>
                    <a:pt x="2311" y="4716"/>
                  </a:lnTo>
                  <a:lnTo>
                    <a:pt x="2346" y="4763"/>
                  </a:lnTo>
                  <a:cubicBezTo>
                    <a:pt x="2382" y="4775"/>
                    <a:pt x="2406" y="4811"/>
                    <a:pt x="2430" y="4823"/>
                  </a:cubicBezTo>
                  <a:lnTo>
                    <a:pt x="2406" y="4835"/>
                  </a:lnTo>
                  <a:cubicBezTo>
                    <a:pt x="2287" y="4811"/>
                    <a:pt x="2156" y="4811"/>
                    <a:pt x="2025" y="4811"/>
                  </a:cubicBezTo>
                  <a:cubicBezTo>
                    <a:pt x="906" y="4811"/>
                    <a:pt x="1" y="5716"/>
                    <a:pt x="1" y="6835"/>
                  </a:cubicBezTo>
                  <a:cubicBezTo>
                    <a:pt x="1" y="7954"/>
                    <a:pt x="906" y="8859"/>
                    <a:pt x="2025" y="8859"/>
                  </a:cubicBezTo>
                  <a:lnTo>
                    <a:pt x="8633" y="8859"/>
                  </a:lnTo>
                  <a:cubicBezTo>
                    <a:pt x="8740" y="8859"/>
                    <a:pt x="8823" y="8764"/>
                    <a:pt x="8823" y="8669"/>
                  </a:cubicBezTo>
                  <a:cubicBezTo>
                    <a:pt x="9002" y="8573"/>
                    <a:pt x="8919" y="8490"/>
                    <a:pt x="8811" y="8490"/>
                  </a:cubicBezTo>
                  <a:lnTo>
                    <a:pt x="2203" y="8490"/>
                  </a:lnTo>
                  <a:cubicBezTo>
                    <a:pt x="1299" y="8490"/>
                    <a:pt x="560" y="7752"/>
                    <a:pt x="560" y="6847"/>
                  </a:cubicBezTo>
                  <a:cubicBezTo>
                    <a:pt x="560" y="5942"/>
                    <a:pt x="1299" y="5216"/>
                    <a:pt x="2203" y="5216"/>
                  </a:cubicBezTo>
                  <a:cubicBezTo>
                    <a:pt x="2334" y="5216"/>
                    <a:pt x="2489" y="5228"/>
                    <a:pt x="2620" y="5275"/>
                  </a:cubicBezTo>
                  <a:cubicBezTo>
                    <a:pt x="2629" y="5277"/>
                    <a:pt x="2639" y="5278"/>
                    <a:pt x="2649" y="5278"/>
                  </a:cubicBezTo>
                  <a:cubicBezTo>
                    <a:pt x="2715" y="5278"/>
                    <a:pt x="2791" y="5244"/>
                    <a:pt x="2823" y="5192"/>
                  </a:cubicBezTo>
                  <a:cubicBezTo>
                    <a:pt x="2882" y="5109"/>
                    <a:pt x="2954" y="5037"/>
                    <a:pt x="3037" y="4978"/>
                  </a:cubicBezTo>
                  <a:cubicBezTo>
                    <a:pt x="3049" y="4954"/>
                    <a:pt x="3061" y="4942"/>
                    <a:pt x="3096" y="4930"/>
                  </a:cubicBezTo>
                  <a:lnTo>
                    <a:pt x="3108" y="4930"/>
                  </a:lnTo>
                  <a:cubicBezTo>
                    <a:pt x="3120" y="4918"/>
                    <a:pt x="3132" y="4894"/>
                    <a:pt x="3168" y="4882"/>
                  </a:cubicBezTo>
                  <a:cubicBezTo>
                    <a:pt x="3215" y="4859"/>
                    <a:pt x="3251" y="4823"/>
                    <a:pt x="3299" y="4811"/>
                  </a:cubicBezTo>
                  <a:cubicBezTo>
                    <a:pt x="3311" y="4799"/>
                    <a:pt x="3346" y="4799"/>
                    <a:pt x="3358" y="4775"/>
                  </a:cubicBezTo>
                  <a:cubicBezTo>
                    <a:pt x="3406" y="4763"/>
                    <a:pt x="3454" y="4740"/>
                    <a:pt x="3489" y="4716"/>
                  </a:cubicBezTo>
                  <a:cubicBezTo>
                    <a:pt x="3513" y="4716"/>
                    <a:pt x="3537" y="4704"/>
                    <a:pt x="3549" y="4704"/>
                  </a:cubicBezTo>
                  <a:lnTo>
                    <a:pt x="3573" y="4704"/>
                  </a:lnTo>
                  <a:cubicBezTo>
                    <a:pt x="3585" y="4704"/>
                    <a:pt x="3608" y="4692"/>
                    <a:pt x="3632" y="4692"/>
                  </a:cubicBezTo>
                  <a:lnTo>
                    <a:pt x="3930" y="4692"/>
                  </a:lnTo>
                  <a:cubicBezTo>
                    <a:pt x="3989" y="4692"/>
                    <a:pt x="4025" y="4704"/>
                    <a:pt x="4085" y="4704"/>
                  </a:cubicBezTo>
                  <a:cubicBezTo>
                    <a:pt x="4120" y="4704"/>
                    <a:pt x="4132" y="4716"/>
                    <a:pt x="4168" y="4716"/>
                  </a:cubicBezTo>
                  <a:lnTo>
                    <a:pt x="4180" y="4716"/>
                  </a:lnTo>
                  <a:cubicBezTo>
                    <a:pt x="4204" y="4716"/>
                    <a:pt x="4227" y="4740"/>
                    <a:pt x="4251" y="4740"/>
                  </a:cubicBezTo>
                  <a:lnTo>
                    <a:pt x="4394" y="4740"/>
                  </a:lnTo>
                  <a:cubicBezTo>
                    <a:pt x="4394" y="4740"/>
                    <a:pt x="4406" y="4740"/>
                    <a:pt x="4406" y="4716"/>
                  </a:cubicBezTo>
                  <a:lnTo>
                    <a:pt x="4454" y="4680"/>
                  </a:lnTo>
                  <a:cubicBezTo>
                    <a:pt x="4478" y="4644"/>
                    <a:pt x="4489" y="4621"/>
                    <a:pt x="4489" y="4585"/>
                  </a:cubicBezTo>
                  <a:cubicBezTo>
                    <a:pt x="4489" y="4561"/>
                    <a:pt x="4513" y="4525"/>
                    <a:pt x="4513" y="4513"/>
                  </a:cubicBezTo>
                  <a:cubicBezTo>
                    <a:pt x="4513" y="4501"/>
                    <a:pt x="4525" y="4478"/>
                    <a:pt x="4525" y="4466"/>
                  </a:cubicBezTo>
                  <a:cubicBezTo>
                    <a:pt x="4525" y="4454"/>
                    <a:pt x="4525" y="4442"/>
                    <a:pt x="4537" y="4418"/>
                  </a:cubicBezTo>
                  <a:cubicBezTo>
                    <a:pt x="4537" y="4406"/>
                    <a:pt x="4549" y="4382"/>
                    <a:pt x="4549" y="4359"/>
                  </a:cubicBezTo>
                  <a:lnTo>
                    <a:pt x="4549" y="4347"/>
                  </a:lnTo>
                  <a:cubicBezTo>
                    <a:pt x="4811" y="3609"/>
                    <a:pt x="5442" y="3049"/>
                    <a:pt x="6216" y="2894"/>
                  </a:cubicBezTo>
                  <a:lnTo>
                    <a:pt x="6240" y="2894"/>
                  </a:lnTo>
                  <a:cubicBezTo>
                    <a:pt x="6371" y="2858"/>
                    <a:pt x="6513" y="2847"/>
                    <a:pt x="6668" y="2847"/>
                  </a:cubicBezTo>
                  <a:lnTo>
                    <a:pt x="6799" y="2847"/>
                  </a:lnTo>
                  <a:cubicBezTo>
                    <a:pt x="7228" y="2870"/>
                    <a:pt x="7633" y="3013"/>
                    <a:pt x="7978" y="3263"/>
                  </a:cubicBezTo>
                  <a:cubicBezTo>
                    <a:pt x="8012" y="3287"/>
                    <a:pt x="8051" y="3300"/>
                    <a:pt x="8090" y="3300"/>
                  </a:cubicBezTo>
                  <a:cubicBezTo>
                    <a:pt x="8148" y="3300"/>
                    <a:pt x="8204" y="3272"/>
                    <a:pt x="8240" y="3216"/>
                  </a:cubicBezTo>
                  <a:cubicBezTo>
                    <a:pt x="8299" y="3132"/>
                    <a:pt x="8288" y="3013"/>
                    <a:pt x="8204" y="2954"/>
                  </a:cubicBezTo>
                  <a:cubicBezTo>
                    <a:pt x="7847" y="2680"/>
                    <a:pt x="7430" y="2513"/>
                    <a:pt x="6978" y="2477"/>
                  </a:cubicBezTo>
                  <a:cubicBezTo>
                    <a:pt x="6966" y="2311"/>
                    <a:pt x="6930" y="2132"/>
                    <a:pt x="6894" y="1977"/>
                  </a:cubicBezTo>
                  <a:cubicBezTo>
                    <a:pt x="6728" y="1418"/>
                    <a:pt x="6371" y="894"/>
                    <a:pt x="5894" y="537"/>
                  </a:cubicBezTo>
                  <a:cubicBezTo>
                    <a:pt x="5418" y="180"/>
                    <a:pt x="4847" y="1"/>
                    <a:pt x="4251"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50" name="Google Shape;10971;p69">
              <a:extLst>
                <a:ext uri="{FF2B5EF4-FFF2-40B4-BE49-F238E27FC236}">
                  <a16:creationId xmlns:a16="http://schemas.microsoft.com/office/drawing/2014/main" id="{86321AED-2A98-8205-EF71-350194BA2618}"/>
                </a:ext>
              </a:extLst>
            </p:cNvPr>
            <p:cNvSpPr/>
            <p:nvPr/>
          </p:nvSpPr>
          <p:spPr>
            <a:xfrm>
              <a:off x="1670026" y="3377672"/>
              <a:ext cx="104760" cy="175256"/>
            </a:xfrm>
            <a:custGeom>
              <a:avLst/>
              <a:gdLst/>
              <a:ahLst/>
              <a:cxnLst/>
              <a:rect l="l" t="t" r="r" b="b"/>
              <a:pathLst>
                <a:path w="3299" h="5519" extrusionOk="0">
                  <a:moveTo>
                    <a:pt x="210" y="0"/>
                  </a:moveTo>
                  <a:cubicBezTo>
                    <a:pt x="169" y="0"/>
                    <a:pt x="128" y="15"/>
                    <a:pt x="96" y="41"/>
                  </a:cubicBezTo>
                  <a:cubicBezTo>
                    <a:pt x="1" y="113"/>
                    <a:pt x="1" y="232"/>
                    <a:pt x="60" y="303"/>
                  </a:cubicBezTo>
                  <a:cubicBezTo>
                    <a:pt x="394" y="708"/>
                    <a:pt x="572" y="1196"/>
                    <a:pt x="572" y="1720"/>
                  </a:cubicBezTo>
                  <a:lnTo>
                    <a:pt x="572" y="1780"/>
                  </a:lnTo>
                  <a:lnTo>
                    <a:pt x="572" y="1791"/>
                  </a:lnTo>
                  <a:cubicBezTo>
                    <a:pt x="572" y="1851"/>
                    <a:pt x="596" y="1910"/>
                    <a:pt x="644" y="1958"/>
                  </a:cubicBezTo>
                  <a:cubicBezTo>
                    <a:pt x="676" y="1990"/>
                    <a:pt x="718" y="2000"/>
                    <a:pt x="760" y="2000"/>
                  </a:cubicBezTo>
                  <a:cubicBezTo>
                    <a:pt x="781" y="2000"/>
                    <a:pt x="803" y="1998"/>
                    <a:pt x="822" y="1994"/>
                  </a:cubicBezTo>
                  <a:cubicBezTo>
                    <a:pt x="977" y="1946"/>
                    <a:pt x="1132" y="1922"/>
                    <a:pt x="1299" y="1922"/>
                  </a:cubicBezTo>
                  <a:cubicBezTo>
                    <a:pt x="2192" y="1922"/>
                    <a:pt x="2906" y="2649"/>
                    <a:pt x="2906" y="3530"/>
                  </a:cubicBezTo>
                  <a:cubicBezTo>
                    <a:pt x="2906" y="4423"/>
                    <a:pt x="2180" y="5125"/>
                    <a:pt x="1299" y="5125"/>
                  </a:cubicBezTo>
                  <a:lnTo>
                    <a:pt x="1168" y="5125"/>
                  </a:lnTo>
                  <a:cubicBezTo>
                    <a:pt x="1061" y="5125"/>
                    <a:pt x="977" y="5220"/>
                    <a:pt x="977" y="5328"/>
                  </a:cubicBezTo>
                  <a:cubicBezTo>
                    <a:pt x="977" y="5423"/>
                    <a:pt x="1061" y="5518"/>
                    <a:pt x="1168" y="5518"/>
                  </a:cubicBezTo>
                  <a:lnTo>
                    <a:pt x="1299" y="5518"/>
                  </a:lnTo>
                  <a:cubicBezTo>
                    <a:pt x="2394" y="5518"/>
                    <a:pt x="3287" y="4625"/>
                    <a:pt x="3287" y="3518"/>
                  </a:cubicBezTo>
                  <a:cubicBezTo>
                    <a:pt x="3299" y="2422"/>
                    <a:pt x="2406" y="1529"/>
                    <a:pt x="1299" y="1529"/>
                  </a:cubicBezTo>
                  <a:cubicBezTo>
                    <a:pt x="1180" y="1529"/>
                    <a:pt x="1061" y="1541"/>
                    <a:pt x="942" y="1565"/>
                  </a:cubicBezTo>
                  <a:cubicBezTo>
                    <a:pt x="918" y="1029"/>
                    <a:pt x="703" y="494"/>
                    <a:pt x="358" y="77"/>
                  </a:cubicBezTo>
                  <a:cubicBezTo>
                    <a:pt x="318" y="24"/>
                    <a:pt x="263" y="0"/>
                    <a:pt x="210" y="0"/>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grpSp>
      <p:sp>
        <p:nvSpPr>
          <p:cNvPr id="14" name="TextBox 13">
            <a:extLst>
              <a:ext uri="{FF2B5EF4-FFF2-40B4-BE49-F238E27FC236}">
                <a16:creationId xmlns:a16="http://schemas.microsoft.com/office/drawing/2014/main" id="{A3D67DCC-3746-DFF6-0EC5-ADC6D07C4056}"/>
              </a:ext>
            </a:extLst>
          </p:cNvPr>
          <p:cNvSpPr txBox="1"/>
          <p:nvPr/>
        </p:nvSpPr>
        <p:spPr>
          <a:xfrm>
            <a:off x="672203" y="3372956"/>
            <a:ext cx="4883796" cy="400110"/>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ts val="1200"/>
              </a:spcAft>
              <a:buClrTx/>
              <a:buSzTx/>
              <a:buFontTx/>
              <a:buNone/>
              <a:tabLst/>
              <a:defRPr/>
            </a:pPr>
            <a:r>
              <a:rPr kumimoji="0" lang="en-CA" sz="2000" b="1" i="0" u="none" strike="noStrike" kern="1200" cap="none" spc="0" normalizeH="0" baseline="0" noProof="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Key ideas and sustainable initiatives: </a:t>
            </a:r>
          </a:p>
        </p:txBody>
      </p:sp>
      <p:sp>
        <p:nvSpPr>
          <p:cNvPr id="23" name="TextBox 22">
            <a:extLst>
              <a:ext uri="{FF2B5EF4-FFF2-40B4-BE49-F238E27FC236}">
                <a16:creationId xmlns:a16="http://schemas.microsoft.com/office/drawing/2014/main" id="{862B4A7A-6435-F053-CDD8-64D6FFBC04C3}"/>
              </a:ext>
            </a:extLst>
          </p:cNvPr>
          <p:cNvSpPr txBox="1"/>
          <p:nvPr/>
        </p:nvSpPr>
        <p:spPr>
          <a:xfrm>
            <a:off x="672203" y="4856894"/>
            <a:ext cx="6093500" cy="400110"/>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ts val="1200"/>
              </a:spcAft>
              <a:buClrTx/>
              <a:buSzTx/>
              <a:buFontTx/>
              <a:buNone/>
              <a:tabLst/>
              <a:defRPr/>
            </a:pPr>
            <a:r>
              <a:rPr kumimoji="0" lang="en-CA" sz="2000" b="1" i="0" u="none" strike="noStrike" kern="1200" cap="none" spc="0" normalizeH="0" baseline="0" noProof="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Take-aways from the panel discussion: </a:t>
            </a:r>
            <a:endParaRPr kumimoji="0" lang="en-CA" sz="3200" b="1" i="0" u="none" strike="noStrike" kern="1200" cap="none" spc="0" normalizeH="0" baseline="0" noProof="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endParaRPr>
          </a:p>
        </p:txBody>
      </p:sp>
      <p:sp>
        <p:nvSpPr>
          <p:cNvPr id="24" name="TextBox 23">
            <a:extLst>
              <a:ext uri="{FF2B5EF4-FFF2-40B4-BE49-F238E27FC236}">
                <a16:creationId xmlns:a16="http://schemas.microsoft.com/office/drawing/2014/main" id="{24E151A5-A623-C540-CB74-2BE07C10ADE0}"/>
              </a:ext>
            </a:extLst>
          </p:cNvPr>
          <p:cNvSpPr txBox="1"/>
          <p:nvPr/>
        </p:nvSpPr>
        <p:spPr>
          <a:xfrm>
            <a:off x="650404" y="4000828"/>
            <a:ext cx="1938016" cy="82800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Instrument material choice</a:t>
            </a:r>
          </a:p>
        </p:txBody>
      </p:sp>
      <p:sp>
        <p:nvSpPr>
          <p:cNvPr id="25" name="TextBox 24">
            <a:extLst>
              <a:ext uri="{FF2B5EF4-FFF2-40B4-BE49-F238E27FC236}">
                <a16:creationId xmlns:a16="http://schemas.microsoft.com/office/drawing/2014/main" id="{AAA5FC8D-7712-20FD-1E71-AE27BD777C09}"/>
              </a:ext>
            </a:extLst>
          </p:cNvPr>
          <p:cNvSpPr txBox="1"/>
          <p:nvPr/>
        </p:nvSpPr>
        <p:spPr>
          <a:xfrm>
            <a:off x="3429839" y="4000828"/>
            <a:ext cx="2000916" cy="82800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Low maintenance infrastructure </a:t>
            </a:r>
          </a:p>
        </p:txBody>
      </p:sp>
      <p:sp>
        <p:nvSpPr>
          <p:cNvPr id="26" name="TextBox 25">
            <a:extLst>
              <a:ext uri="{FF2B5EF4-FFF2-40B4-BE49-F238E27FC236}">
                <a16:creationId xmlns:a16="http://schemas.microsoft.com/office/drawing/2014/main" id="{D5CF1BB3-3E8F-3A4B-2E94-85976E6812DC}"/>
              </a:ext>
            </a:extLst>
          </p:cNvPr>
          <p:cNvSpPr txBox="1"/>
          <p:nvPr/>
        </p:nvSpPr>
        <p:spPr>
          <a:xfrm>
            <a:off x="6187476" y="4000828"/>
            <a:ext cx="1926968" cy="82800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Renewable energy sources</a:t>
            </a:r>
          </a:p>
        </p:txBody>
      </p:sp>
      <p:sp>
        <p:nvSpPr>
          <p:cNvPr id="27" name="TextBox 26">
            <a:extLst>
              <a:ext uri="{FF2B5EF4-FFF2-40B4-BE49-F238E27FC236}">
                <a16:creationId xmlns:a16="http://schemas.microsoft.com/office/drawing/2014/main" id="{EC465340-0AF6-AF4F-B8CF-9C3AF5D9C0F2}"/>
              </a:ext>
            </a:extLst>
          </p:cNvPr>
          <p:cNvSpPr txBox="1"/>
          <p:nvPr/>
        </p:nvSpPr>
        <p:spPr>
          <a:xfrm>
            <a:off x="8954098" y="3974801"/>
            <a:ext cx="1926966" cy="82800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Recycling programs</a:t>
            </a:r>
          </a:p>
        </p:txBody>
      </p:sp>
      <p:sp>
        <p:nvSpPr>
          <p:cNvPr id="28" name="TextBox 27">
            <a:extLst>
              <a:ext uri="{FF2B5EF4-FFF2-40B4-BE49-F238E27FC236}">
                <a16:creationId xmlns:a16="http://schemas.microsoft.com/office/drawing/2014/main" id="{DA014BEE-1EF4-2E47-008C-A194FF734536}"/>
              </a:ext>
            </a:extLst>
          </p:cNvPr>
          <p:cNvSpPr txBox="1"/>
          <p:nvPr/>
        </p:nvSpPr>
        <p:spPr>
          <a:xfrm>
            <a:off x="588419" y="5458557"/>
            <a:ext cx="2114986" cy="72000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Collaboration (NMHSs/vendors)</a:t>
            </a:r>
          </a:p>
        </p:txBody>
      </p:sp>
      <p:sp>
        <p:nvSpPr>
          <p:cNvPr id="29" name="TextBox 28">
            <a:extLst>
              <a:ext uri="{FF2B5EF4-FFF2-40B4-BE49-F238E27FC236}">
                <a16:creationId xmlns:a16="http://schemas.microsoft.com/office/drawing/2014/main" id="{986D29C7-AB97-F4CA-49E7-DE947AE74785}"/>
              </a:ext>
            </a:extLst>
          </p:cNvPr>
          <p:cNvSpPr txBox="1"/>
          <p:nvPr/>
        </p:nvSpPr>
        <p:spPr>
          <a:xfrm>
            <a:off x="3399701" y="5458557"/>
            <a:ext cx="1946819" cy="72000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Network optimization</a:t>
            </a:r>
          </a:p>
        </p:txBody>
      </p:sp>
      <p:sp>
        <p:nvSpPr>
          <p:cNvPr id="30" name="TextBox 29">
            <a:extLst>
              <a:ext uri="{FF2B5EF4-FFF2-40B4-BE49-F238E27FC236}">
                <a16:creationId xmlns:a16="http://schemas.microsoft.com/office/drawing/2014/main" id="{2120E035-A509-1BAD-FDA7-A2F638276830}"/>
              </a:ext>
            </a:extLst>
          </p:cNvPr>
          <p:cNvSpPr txBox="1"/>
          <p:nvPr/>
        </p:nvSpPr>
        <p:spPr>
          <a:xfrm>
            <a:off x="6217051" y="5458557"/>
            <a:ext cx="1802825" cy="72000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Operational life cycle</a:t>
            </a:r>
          </a:p>
        </p:txBody>
      </p:sp>
      <p:sp>
        <p:nvSpPr>
          <p:cNvPr id="31" name="TextBox 30">
            <a:extLst>
              <a:ext uri="{FF2B5EF4-FFF2-40B4-BE49-F238E27FC236}">
                <a16:creationId xmlns:a16="http://schemas.microsoft.com/office/drawing/2014/main" id="{F3709E91-349A-DD06-EDAE-0C8CDD153D09}"/>
              </a:ext>
            </a:extLst>
          </p:cNvPr>
          <p:cNvSpPr txBox="1"/>
          <p:nvPr/>
        </p:nvSpPr>
        <p:spPr>
          <a:xfrm>
            <a:off x="8954098" y="5458557"/>
            <a:ext cx="1829201" cy="72000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Informed procurement</a:t>
            </a:r>
          </a:p>
        </p:txBody>
      </p:sp>
      <p:sp>
        <p:nvSpPr>
          <p:cNvPr id="6" name="Rectangle 5">
            <a:extLst>
              <a:ext uri="{FF2B5EF4-FFF2-40B4-BE49-F238E27FC236}">
                <a16:creationId xmlns:a16="http://schemas.microsoft.com/office/drawing/2014/main" id="{7C27C1EF-02E9-1EE2-60FD-9C79EB79F6C0}"/>
              </a:ext>
            </a:extLst>
          </p:cNvPr>
          <p:cNvSpPr/>
          <p:nvPr/>
        </p:nvSpPr>
        <p:spPr>
          <a:xfrm>
            <a:off x="7491753" y="1309133"/>
            <a:ext cx="3947276" cy="369332"/>
          </a:xfrm>
          <a:prstGeom prst="rect">
            <a:avLst/>
          </a:prstGeom>
          <a:ln w="19050">
            <a:solidFill>
              <a:schemeClr val="accent5"/>
            </a:solidFill>
            <a:prstDash val="sysDash"/>
          </a:ln>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October 2023 in Geneva, Switzerland</a:t>
            </a:r>
            <a:endPar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0" name="TextBox 9">
            <a:extLst>
              <a:ext uri="{FF2B5EF4-FFF2-40B4-BE49-F238E27FC236}">
                <a16:creationId xmlns:a16="http://schemas.microsoft.com/office/drawing/2014/main" id="{BA01A87B-E901-A9B4-A856-998C9CBF0444}"/>
              </a:ext>
            </a:extLst>
          </p:cNvPr>
          <p:cNvSpPr txBox="1"/>
          <p:nvPr/>
        </p:nvSpPr>
        <p:spPr>
          <a:xfrm>
            <a:off x="7532137" y="3164413"/>
            <a:ext cx="3987660" cy="400110"/>
          </a:xfrm>
          <a:prstGeom prst="rect">
            <a:avLst/>
          </a:prstGeom>
          <a:noFill/>
        </p:spPr>
        <p:txBody>
          <a:bodyPr wrap="square">
            <a:spAutoFit/>
          </a:bodyPr>
          <a:lstStyle/>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a:ln>
                  <a:noFill/>
                </a:ln>
                <a:solidFill>
                  <a:srgbClr val="000000"/>
                </a:solidFill>
                <a:effectLst/>
                <a:uLnTx/>
                <a:uFillTx/>
                <a:latin typeface="Segoe UI" panose="020B0502040204020203" pitchFamily="34" charset="0"/>
                <a:ea typeface="ヒラギノ角ゴ Pro W3" pitchFamily="127" charset="-128"/>
                <a:cs typeface="Segoe UI" panose="020B0502040204020203" pitchFamily="34" charset="0"/>
              </a:rPr>
              <a:t>Goal:</a:t>
            </a:r>
            <a:r>
              <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ヒラギノ角ゴ Pro W3" pitchFamily="127" charset="-128"/>
                <a:cs typeface="Segoe UI" panose="020B0502040204020203" pitchFamily="34" charset="0"/>
              </a:rPr>
              <a:t> </a:t>
            </a: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ヒラギノ角ゴ Pro W3" pitchFamily="127" charset="-128"/>
                <a:cs typeface="Segoe UI" panose="020B0502040204020203" pitchFamily="34" charset="0"/>
              </a:rPr>
              <a:t>enhance sustainable outcomes</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ヒラギノ角ゴ Pro W3" pitchFamily="127" charset="-128"/>
              <a:cs typeface="Segoe UI" panose="020B0502040204020203" pitchFamily="34" charset="0"/>
            </a:endParaRPr>
          </a:p>
        </p:txBody>
      </p:sp>
      <p:pic>
        <p:nvPicPr>
          <p:cNvPr id="12" name="Graphic 11" descr="Sustainability outline">
            <a:extLst>
              <a:ext uri="{FF2B5EF4-FFF2-40B4-BE49-F238E27FC236}">
                <a16:creationId xmlns:a16="http://schemas.microsoft.com/office/drawing/2014/main" id="{51C9BF44-05F3-382F-E80B-9D1F1856CD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01596" y="4118801"/>
            <a:ext cx="540000" cy="540000"/>
          </a:xfrm>
          <a:prstGeom prst="rect">
            <a:avLst/>
          </a:prstGeom>
        </p:spPr>
      </p:pic>
      <p:pic>
        <p:nvPicPr>
          <p:cNvPr id="16" name="Graphic 15" descr="Wind Turbines outline">
            <a:extLst>
              <a:ext uri="{FF2B5EF4-FFF2-40B4-BE49-F238E27FC236}">
                <a16:creationId xmlns:a16="http://schemas.microsoft.com/office/drawing/2014/main" id="{DE4AA65B-B08D-AE0C-4804-9E693D09BD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37980" y="4118801"/>
            <a:ext cx="540000" cy="540000"/>
          </a:xfrm>
          <a:prstGeom prst="rect">
            <a:avLst/>
          </a:prstGeom>
        </p:spPr>
      </p:pic>
      <p:pic>
        <p:nvPicPr>
          <p:cNvPr id="18" name="Graphic 17" descr="Building outline">
            <a:extLst>
              <a:ext uri="{FF2B5EF4-FFF2-40B4-BE49-F238E27FC236}">
                <a16:creationId xmlns:a16="http://schemas.microsoft.com/office/drawing/2014/main" id="{9410012A-8AB9-4D42-6FD4-F637F55455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26680" y="4102765"/>
            <a:ext cx="540000" cy="540000"/>
          </a:xfrm>
          <a:prstGeom prst="rect">
            <a:avLst/>
          </a:prstGeom>
        </p:spPr>
      </p:pic>
      <p:pic>
        <p:nvPicPr>
          <p:cNvPr id="20" name="Graphic 19" descr="Forest scene outline">
            <a:extLst>
              <a:ext uri="{FF2B5EF4-FFF2-40B4-BE49-F238E27FC236}">
                <a16:creationId xmlns:a16="http://schemas.microsoft.com/office/drawing/2014/main" id="{BC16AB9E-7071-C4D3-EC05-96DBE0F7FE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50336" y="4064800"/>
            <a:ext cx="540000" cy="540000"/>
          </a:xfrm>
          <a:prstGeom prst="rect">
            <a:avLst/>
          </a:prstGeom>
        </p:spPr>
      </p:pic>
      <p:pic>
        <p:nvPicPr>
          <p:cNvPr id="22" name="Graphic 21" descr="Completed outline">
            <a:extLst>
              <a:ext uri="{FF2B5EF4-FFF2-40B4-BE49-F238E27FC236}">
                <a16:creationId xmlns:a16="http://schemas.microsoft.com/office/drawing/2014/main" id="{5563F83F-0853-FF22-B1F3-C447E3F1940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49515" y="5473098"/>
            <a:ext cx="612000" cy="612000"/>
          </a:xfrm>
          <a:prstGeom prst="rect">
            <a:avLst/>
          </a:prstGeom>
        </p:spPr>
      </p:pic>
      <p:pic>
        <p:nvPicPr>
          <p:cNvPr id="37" name="Graphic 36" descr="Handshake outline">
            <a:extLst>
              <a:ext uri="{FF2B5EF4-FFF2-40B4-BE49-F238E27FC236}">
                <a16:creationId xmlns:a16="http://schemas.microsoft.com/office/drawing/2014/main" id="{5E9BA4F4-12BB-B065-29DF-E92DD39D56A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772626" y="5509098"/>
            <a:ext cx="540000" cy="540000"/>
          </a:xfrm>
          <a:prstGeom prst="rect">
            <a:avLst/>
          </a:prstGeom>
        </p:spPr>
      </p:pic>
      <p:pic>
        <p:nvPicPr>
          <p:cNvPr id="54" name="Graphic 53" descr="Continuous Improvement outline">
            <a:extLst>
              <a:ext uri="{FF2B5EF4-FFF2-40B4-BE49-F238E27FC236}">
                <a16:creationId xmlns:a16="http://schemas.microsoft.com/office/drawing/2014/main" id="{A30AC3EA-7681-A93A-D539-21310DEE622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215323" y="5455098"/>
            <a:ext cx="648000" cy="648000"/>
          </a:xfrm>
          <a:prstGeom prst="rect">
            <a:avLst/>
          </a:prstGeom>
        </p:spPr>
      </p:pic>
      <p:pic>
        <p:nvPicPr>
          <p:cNvPr id="58" name="Graphic 57" descr="Bar graph with upward trend outline">
            <a:extLst>
              <a:ext uri="{FF2B5EF4-FFF2-40B4-BE49-F238E27FC236}">
                <a16:creationId xmlns:a16="http://schemas.microsoft.com/office/drawing/2014/main" id="{8DD5093B-4ED3-D02B-25E9-C30CDCCEF57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520670" y="5485384"/>
            <a:ext cx="540000" cy="540000"/>
          </a:xfrm>
          <a:prstGeom prst="rect">
            <a:avLst/>
          </a:prstGeom>
        </p:spPr>
      </p:pic>
      <p:cxnSp>
        <p:nvCxnSpPr>
          <p:cNvPr id="4" name="Straight Connector 3">
            <a:extLst>
              <a:ext uri="{FF2B5EF4-FFF2-40B4-BE49-F238E27FC236}">
                <a16:creationId xmlns:a16="http://schemas.microsoft.com/office/drawing/2014/main" id="{DC0FCD3D-AC3B-C4F5-491B-6B76C8BB9B68}"/>
              </a:ext>
            </a:extLst>
          </p:cNvPr>
          <p:cNvCxnSpPr/>
          <p:nvPr/>
        </p:nvCxnSpPr>
        <p:spPr>
          <a:xfrm>
            <a:off x="435126" y="1117160"/>
            <a:ext cx="11125985" cy="11310"/>
          </a:xfrm>
          <a:prstGeom prst="line">
            <a:avLst/>
          </a:prstGeom>
          <a:ln>
            <a:solidFill>
              <a:schemeClr val="accent5"/>
            </a:solidFill>
          </a:ln>
        </p:spPr>
        <p:style>
          <a:lnRef idx="2">
            <a:schemeClr val="accent5"/>
          </a:lnRef>
          <a:fillRef idx="0">
            <a:schemeClr val="accent5"/>
          </a:fillRef>
          <a:effectRef idx="1">
            <a:schemeClr val="accent5"/>
          </a:effectRef>
          <a:fontRef idx="minor">
            <a:schemeClr val="tx1"/>
          </a:fontRef>
        </p:style>
      </p:cxnSp>
      <p:pic>
        <p:nvPicPr>
          <p:cNvPr id="5" name="Picture 4">
            <a:extLst>
              <a:ext uri="{FF2B5EF4-FFF2-40B4-BE49-F238E27FC236}">
                <a16:creationId xmlns:a16="http://schemas.microsoft.com/office/drawing/2014/main" id="{839CF382-2888-2469-D739-5C9ECCFF50B8}"/>
              </a:ext>
            </a:extLst>
          </p:cNvPr>
          <p:cNvPicPr>
            <a:picLocks noChangeAspect="1"/>
          </p:cNvPicPr>
          <p:nvPr/>
        </p:nvPicPr>
        <p:blipFill>
          <a:blip r:embed="rId19"/>
          <a:stretch>
            <a:fillRect/>
          </a:stretch>
        </p:blipFill>
        <p:spPr>
          <a:xfrm>
            <a:off x="-8625" y="4709895"/>
            <a:ext cx="152421" cy="2152950"/>
          </a:xfrm>
          <a:prstGeom prst="rect">
            <a:avLst/>
          </a:prstGeom>
        </p:spPr>
      </p:pic>
      <p:pic>
        <p:nvPicPr>
          <p:cNvPr id="7" name="Picture 6">
            <a:extLst>
              <a:ext uri="{FF2B5EF4-FFF2-40B4-BE49-F238E27FC236}">
                <a16:creationId xmlns:a16="http://schemas.microsoft.com/office/drawing/2014/main" id="{0B7E4B73-B143-2012-FD5D-68AF4F9B899A}"/>
              </a:ext>
            </a:extLst>
          </p:cNvPr>
          <p:cNvPicPr>
            <a:picLocks noChangeAspect="1"/>
          </p:cNvPicPr>
          <p:nvPr/>
        </p:nvPicPr>
        <p:blipFill>
          <a:blip r:embed="rId20"/>
          <a:stretch>
            <a:fillRect/>
          </a:stretch>
        </p:blipFill>
        <p:spPr>
          <a:xfrm>
            <a:off x="139674" y="6178557"/>
            <a:ext cx="1876687" cy="600159"/>
          </a:xfrm>
          <a:prstGeom prst="rect">
            <a:avLst/>
          </a:prstGeom>
        </p:spPr>
      </p:pic>
    </p:spTree>
    <p:extLst>
      <p:ext uri="{BB962C8B-B14F-4D97-AF65-F5344CB8AC3E}">
        <p14:creationId xmlns:p14="http://schemas.microsoft.com/office/powerpoint/2010/main" val="1609252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56889" y="106326"/>
            <a:ext cx="11223277" cy="870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cap="all"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400" i="0" u="none" strike="noStrike" kern="1200" cap="none" spc="0" normalizeH="0" baseline="0" noProof="0" dirty="0">
                <a:ln>
                  <a:noFill/>
                </a:ln>
                <a:solidFill>
                  <a:srgbClr val="005BAA"/>
                </a:solidFill>
                <a:effectLst/>
                <a:uLnTx/>
                <a:uFillTx/>
                <a:latin typeface="Century Gothic"/>
                <a:ea typeface="+mj-ea"/>
                <a:cs typeface="Segoe UI" panose="020B0502040204020203" pitchFamily="34" charset="0"/>
              </a:rPr>
              <a:t>TT-GBON Documentation</a:t>
            </a:r>
          </a:p>
        </p:txBody>
      </p:sp>
      <p:sp>
        <p:nvSpPr>
          <p:cNvPr id="2" name="Rectangle 1"/>
          <p:cNvSpPr/>
          <p:nvPr/>
        </p:nvSpPr>
        <p:spPr>
          <a:xfrm>
            <a:off x="456889" y="1249718"/>
            <a:ext cx="6096000" cy="1200329"/>
          </a:xfrm>
          <a:prstGeom prst="rect">
            <a:avLst/>
          </a:prstGeom>
        </p:spPr>
        <p:txBody>
          <a:bodyPr lIns="91440" tIns="45720" rIns="91440" bIns="45720" anchor="t">
            <a:spAutoFit/>
          </a:bodyPr>
          <a:lstStyle/>
          <a:p>
            <a:pPr marL="0" marR="0" lvl="0" indent="0" algn="l" defTabSz="457200" rtl="0" eaLnBrk="1" fontAlgn="base" latinLnBrk="0" hangingPunct="1">
              <a:lnSpc>
                <a:spcPct val="100000"/>
              </a:lnSpc>
              <a:spcBef>
                <a:spcPts val="120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Segoe UI"/>
                <a:ea typeface="Verdana"/>
                <a:cs typeface="Segoe UI"/>
              </a:rPr>
              <a:t>As a member of the Task Team on GBON Implementation (TT-GBON), consideration for environmental sustainability was added to the </a:t>
            </a:r>
            <a:r>
              <a:rPr kumimoji="0" lang="en-GB" sz="1800" b="1" i="0" u="none" strike="noStrike" kern="1200" cap="none" spc="0" normalizeH="0" baseline="0" noProof="0">
                <a:ln>
                  <a:noFill/>
                </a:ln>
                <a:solidFill>
                  <a:prstClr val="black"/>
                </a:solidFill>
                <a:effectLst/>
                <a:uLnTx/>
                <a:uFillTx/>
                <a:latin typeface="Segoe UI"/>
                <a:ea typeface="Verdana"/>
                <a:cs typeface="Segoe UI"/>
              </a:rPr>
              <a:t>SOFF technical specifications</a:t>
            </a:r>
            <a:r>
              <a:rPr kumimoji="0" lang="en-GB" sz="1800" b="0" i="0" u="none" strike="noStrike" kern="1200" cap="none" spc="0" normalizeH="0" baseline="0" noProof="0">
                <a:ln>
                  <a:noFill/>
                </a:ln>
                <a:solidFill>
                  <a:prstClr val="black"/>
                </a:solidFill>
                <a:effectLst/>
                <a:uLnTx/>
                <a:uFillTx/>
                <a:latin typeface="Segoe UI"/>
                <a:ea typeface="Verdana"/>
                <a:cs typeface="Segoe UI"/>
              </a:rPr>
              <a:t> for both surface and upper air observing networks.  </a:t>
            </a:r>
            <a:endParaRPr kumimoji="0" lang="en-CA" sz="1800" b="0" i="0" u="none" strike="noStrike" kern="1200" cap="none" spc="0" normalizeH="0" baseline="0" noProof="0">
              <a:ln>
                <a:noFill/>
              </a:ln>
              <a:solidFill>
                <a:prstClr val="black"/>
              </a:solidFill>
              <a:effectLst/>
              <a:uLnTx/>
              <a:uFillTx/>
              <a:latin typeface="Segoe UI"/>
              <a:ea typeface="Verdana"/>
              <a:cs typeface="Segoe UI"/>
            </a:endParaRPr>
          </a:p>
        </p:txBody>
      </p:sp>
      <p:pic>
        <p:nvPicPr>
          <p:cNvPr id="3" name="Picture 2"/>
          <p:cNvPicPr>
            <a:picLocks noChangeAspect="1"/>
          </p:cNvPicPr>
          <p:nvPr/>
        </p:nvPicPr>
        <p:blipFill>
          <a:blip r:embed="rId2"/>
          <a:stretch>
            <a:fillRect/>
          </a:stretch>
        </p:blipFill>
        <p:spPr>
          <a:xfrm>
            <a:off x="7319582" y="1314488"/>
            <a:ext cx="3596067" cy="848084"/>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stretch>
            <a:fillRect/>
          </a:stretch>
        </p:blipFill>
        <p:spPr>
          <a:xfrm>
            <a:off x="696304" y="2931445"/>
            <a:ext cx="2088433" cy="2925497"/>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2761980" y="2931445"/>
            <a:ext cx="8814276" cy="2954655"/>
          </a:xfrm>
          <a:prstGeom prst="rect">
            <a:avLst/>
          </a:prstGeom>
        </p:spPr>
        <p:txBody>
          <a:bodyPr wrap="square">
            <a:spAutoFit/>
          </a:bodyPr>
          <a:lstStyle/>
          <a:p>
            <a:pPr marL="449580" marR="0" lvl="0" indent="0" algn="l" defTabSz="457200" rtl="0" eaLnBrk="1" fontAlgn="base" latinLnBrk="0" hangingPunct="1">
              <a:lnSpc>
                <a:spcPct val="100000"/>
              </a:lnSpc>
              <a:spcBef>
                <a:spcPts val="1200"/>
              </a:spcBef>
              <a:spcAft>
                <a:spcPts val="0"/>
              </a:spcAft>
              <a:buClrTx/>
              <a:buSzTx/>
              <a:buFontTx/>
              <a:buNone/>
              <a:tabLst/>
              <a:defRPr/>
            </a:pPr>
            <a:r>
              <a:rPr kumimoji="0" lang="en-GB" sz="1600" b="0" i="1" u="none" strike="noStrike" kern="1200" cap="none" spc="0" normalizeH="0" baseline="0" noProof="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The WMO Commission for Observation, Infrastructure and Information Systems (INFCOM) requested, through the Resolution 4 (INFCOM-1), that the future development of GBON addresses the environmental impact of observing technologies as Members advance towards GBON compliance.  The goal of this work is to deliver recommendations for amendments to WIGOS regulatory material that will result in more environmentally sustainable weather and climate observing systems, technologies and practices. </a:t>
            </a:r>
            <a:endParaRPr kumimoji="0" lang="en-CA" sz="1600" b="0" i="0" u="none" strike="noStrike" kern="1200" cap="none" spc="0" normalizeH="0" baseline="0" noProof="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endParaRPr>
          </a:p>
          <a:p>
            <a:pPr marL="449580" marR="0" lvl="0" indent="0" algn="l" defTabSz="457200" rtl="0" eaLnBrk="1" fontAlgn="base" latinLnBrk="0" hangingPunct="1">
              <a:lnSpc>
                <a:spcPct val="100000"/>
              </a:lnSpc>
              <a:spcBef>
                <a:spcPts val="1200"/>
              </a:spcBef>
              <a:spcAft>
                <a:spcPts val="0"/>
              </a:spcAft>
              <a:buClrTx/>
              <a:buSzTx/>
              <a:buFontTx/>
              <a:buNone/>
              <a:tabLst/>
              <a:defRPr/>
            </a:pPr>
            <a:r>
              <a:rPr kumimoji="0" lang="en-GB" sz="1600" b="0" i="1" u="none" strike="noStrike" kern="1200" cap="none" spc="0" normalizeH="0" baseline="0" noProof="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The recommendations related to environmental sustainability are to be considered by SOFF peer advisors in the development of the instrument specifications for the procurement of the measurement equipment to meet the GBON requirements. These recommendations will evolve and become more detailed over time as new information is analysed and translated into requirements.</a:t>
            </a:r>
            <a:endParaRPr kumimoji="0" lang="en-CA" sz="1600" b="0" i="0" u="none" strike="noStrike" kern="1200" cap="none" spc="0" normalizeH="0" baseline="0" noProof="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endParaRPr>
          </a:p>
        </p:txBody>
      </p:sp>
      <p:sp>
        <p:nvSpPr>
          <p:cNvPr id="8" name="Slide Number Placeholder 7"/>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defPPr>
              <a:defRPr lang="en-C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59AF2F-52C6-9B46-B8B2-0579234AE62E}"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cxnSp>
        <p:nvCxnSpPr>
          <p:cNvPr id="5" name="Straight Connector 4">
            <a:extLst>
              <a:ext uri="{FF2B5EF4-FFF2-40B4-BE49-F238E27FC236}">
                <a16:creationId xmlns:a16="http://schemas.microsoft.com/office/drawing/2014/main" id="{B1C18C5B-7843-FCA0-3FD0-FFCD52C582BE}"/>
              </a:ext>
            </a:extLst>
          </p:cNvPr>
          <p:cNvCxnSpPr/>
          <p:nvPr/>
        </p:nvCxnSpPr>
        <p:spPr>
          <a:xfrm>
            <a:off x="450271" y="1008938"/>
            <a:ext cx="11125985" cy="11310"/>
          </a:xfrm>
          <a:prstGeom prst="line">
            <a:avLst/>
          </a:prstGeom>
          <a:ln>
            <a:solidFill>
              <a:schemeClr val="accent5"/>
            </a:solidFill>
          </a:ln>
        </p:spPr>
        <p:style>
          <a:lnRef idx="2">
            <a:schemeClr val="accent5"/>
          </a:lnRef>
          <a:fillRef idx="0">
            <a:schemeClr val="accent5"/>
          </a:fillRef>
          <a:effectRef idx="1">
            <a:schemeClr val="accent5"/>
          </a:effectRef>
          <a:fontRef idx="minor">
            <a:schemeClr val="tx1"/>
          </a:fontRef>
        </p:style>
      </p:cxnSp>
      <p:pic>
        <p:nvPicPr>
          <p:cNvPr id="6" name="Picture 5">
            <a:extLst>
              <a:ext uri="{FF2B5EF4-FFF2-40B4-BE49-F238E27FC236}">
                <a16:creationId xmlns:a16="http://schemas.microsoft.com/office/drawing/2014/main" id="{E2C69DE0-F679-EC41-3977-19F36DD00859}"/>
              </a:ext>
            </a:extLst>
          </p:cNvPr>
          <p:cNvPicPr>
            <a:picLocks noChangeAspect="1"/>
          </p:cNvPicPr>
          <p:nvPr/>
        </p:nvPicPr>
        <p:blipFill>
          <a:blip r:embed="rId4"/>
          <a:stretch>
            <a:fillRect/>
          </a:stretch>
        </p:blipFill>
        <p:spPr>
          <a:xfrm>
            <a:off x="-8625" y="4709895"/>
            <a:ext cx="152421" cy="2152950"/>
          </a:xfrm>
          <a:prstGeom prst="rect">
            <a:avLst/>
          </a:prstGeom>
        </p:spPr>
      </p:pic>
      <p:pic>
        <p:nvPicPr>
          <p:cNvPr id="9" name="Picture 8">
            <a:extLst>
              <a:ext uri="{FF2B5EF4-FFF2-40B4-BE49-F238E27FC236}">
                <a16:creationId xmlns:a16="http://schemas.microsoft.com/office/drawing/2014/main" id="{CD9FDF7D-0A3D-67FF-1D9E-3A630EC5B525}"/>
              </a:ext>
            </a:extLst>
          </p:cNvPr>
          <p:cNvPicPr>
            <a:picLocks noChangeAspect="1"/>
          </p:cNvPicPr>
          <p:nvPr/>
        </p:nvPicPr>
        <p:blipFill>
          <a:blip r:embed="rId5"/>
          <a:stretch>
            <a:fillRect/>
          </a:stretch>
        </p:blipFill>
        <p:spPr>
          <a:xfrm>
            <a:off x="143796" y="6010774"/>
            <a:ext cx="1876687" cy="600159"/>
          </a:xfrm>
          <a:prstGeom prst="rect">
            <a:avLst/>
          </a:prstGeom>
        </p:spPr>
      </p:pic>
    </p:spTree>
    <p:extLst>
      <p:ext uri="{BB962C8B-B14F-4D97-AF65-F5344CB8AC3E}">
        <p14:creationId xmlns:p14="http://schemas.microsoft.com/office/powerpoint/2010/main" val="668096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56889" y="-90285"/>
            <a:ext cx="11223277"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cap="all" baseline="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400" i="0" u="none" strike="noStrike" kern="1200" cap="none" spc="0" normalizeH="0" baseline="0" noProof="0" dirty="0">
                <a:ln>
                  <a:noFill/>
                </a:ln>
                <a:solidFill>
                  <a:srgbClr val="005BAA"/>
                </a:solidFill>
                <a:effectLst/>
                <a:uLnTx/>
                <a:uFillTx/>
                <a:latin typeface="Century Gothic"/>
                <a:ea typeface="+mj-ea"/>
                <a:cs typeface="Segoe UI"/>
              </a:rPr>
              <a:t>WIGOS Manual</a:t>
            </a:r>
          </a:p>
        </p:txBody>
      </p:sp>
      <p:sp>
        <p:nvSpPr>
          <p:cNvPr id="5" name="TextBox 4"/>
          <p:cNvSpPr txBox="1"/>
          <p:nvPr/>
        </p:nvSpPr>
        <p:spPr>
          <a:xfrm>
            <a:off x="553303" y="5802517"/>
            <a:ext cx="10858500" cy="373437"/>
          </a:xfrm>
          <a:prstGeom prst="rect">
            <a:avLst/>
          </a:prstGeom>
          <a:solidFill>
            <a:schemeClr val="bg1">
              <a:lumMod val="85000"/>
            </a:schemeClr>
          </a:solidFill>
          <a:ln>
            <a:noFill/>
          </a:ln>
        </p:spPr>
        <p:txBody>
          <a:bodyPr wrap="square" lIns="91440" tIns="45720" rIns="91440" bIns="45720" rtlCol="0" anchor="t">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Tahoma"/>
                <a:cs typeface="Segoe UI"/>
              </a:rPr>
              <a:t>Similar text highlighting environmental sustainability was also added to the </a:t>
            </a:r>
            <a:r>
              <a:rPr kumimoji="0" lang="en-US" sz="1800" b="1" i="0" u="none" strike="noStrike" kern="1200" cap="none" spc="0" normalizeH="0" baseline="0" noProof="0" dirty="0">
                <a:ln>
                  <a:noFill/>
                </a:ln>
                <a:solidFill>
                  <a:prstClr val="black"/>
                </a:solidFill>
                <a:effectLst/>
                <a:uLnTx/>
                <a:uFillTx/>
                <a:latin typeface="Segoe UI"/>
                <a:ea typeface="Tahoma"/>
                <a:cs typeface="Segoe UI"/>
              </a:rPr>
              <a:t>GBON Guide</a:t>
            </a:r>
            <a:endParaRPr kumimoji="0" lang="en-CA" sz="1800" b="1" i="0" u="none" strike="noStrike" kern="1200" cap="none" spc="0" normalizeH="0" baseline="0" noProof="0" dirty="0">
              <a:ln>
                <a:noFill/>
              </a:ln>
              <a:solidFill>
                <a:prstClr val="black"/>
              </a:solidFill>
              <a:effectLst/>
              <a:uLnTx/>
              <a:uFillTx/>
              <a:latin typeface="Segoe UI"/>
              <a:ea typeface="Tahoma"/>
              <a:cs typeface="Segoe UI"/>
            </a:endParaRPr>
          </a:p>
        </p:txBody>
      </p:sp>
      <p:sp>
        <p:nvSpPr>
          <p:cNvPr id="8" name="Slide Number Placeholder 7"/>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defPPr>
              <a:defRPr lang="en-C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59AF2F-52C6-9B46-B8B2-0579234AE62E}"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sp>
        <p:nvSpPr>
          <p:cNvPr id="2" name="Rectangle 1"/>
          <p:cNvSpPr/>
          <p:nvPr/>
        </p:nvSpPr>
        <p:spPr>
          <a:xfrm>
            <a:off x="456889" y="1161934"/>
            <a:ext cx="7714049" cy="4124206"/>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During WMO EC-76 a proposed decision was adopted to revise the </a:t>
            </a: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WIGOS manual</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 (WMO-No.1160) and the WIGOS manual ANNEX to introduce a new observing network design principle:</a:t>
            </a:r>
            <a:endParaRPr kumimoji="0" lang="en-CA" sz="1800" b="0" i="0" u="none" strike="noStrike" kern="1200" cap="none" spc="0" normalizeH="0" baseline="0" noProof="0" dirty="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endParaRPr>
          </a:p>
          <a:p>
            <a:pPr marL="713740" marR="0" lvl="0" indent="-713740" algn="just" defTabSz="457200" rtl="0" eaLnBrk="1" fontAlgn="base" latinLnBrk="0" hangingPunct="1">
              <a:lnSpc>
                <a:spcPct val="100000"/>
              </a:lnSpc>
              <a:spcBef>
                <a:spcPct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 </a:t>
            </a:r>
            <a:endParaRPr kumimoji="0" lang="en-CA" sz="1800" b="0" i="0" u="none" strike="noStrike" kern="1200" cap="none" spc="0" normalizeH="0" baseline="0" noProof="0" dirty="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endParaRPr>
          </a:p>
          <a:p>
            <a:pPr marL="1163320" marR="0" lvl="0" indent="-713740" algn="just" defTabSz="457200" rtl="0" eaLnBrk="1" fontAlgn="base" latinLnBrk="0" hangingPunct="1">
              <a:lnSpc>
                <a:spcPct val="100000"/>
              </a:lnSpc>
              <a:spcBef>
                <a:spcPct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13. Advancing environmental sustainability</a:t>
            </a:r>
            <a:endParaRPr kumimoji="0" lang="en-CA" sz="1800" b="0" i="0" u="none" strike="noStrike" kern="1200" cap="none" spc="0" normalizeH="0" baseline="0" noProof="0" dirty="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endParaRPr>
          </a:p>
          <a:p>
            <a:pPr marL="1163320" marR="0" lvl="0" indent="-713740" algn="just" defTabSz="457200" rtl="0" eaLnBrk="1" fontAlgn="base" latinLnBrk="0" hangingPunct="1">
              <a:lnSpc>
                <a:spcPct val="100000"/>
              </a:lnSpc>
              <a:spcBef>
                <a:spcPct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 </a:t>
            </a:r>
            <a:endParaRPr kumimoji="0" lang="en-CA" sz="1800" b="0" i="0" u="none" strike="noStrike" kern="1200" cap="none" spc="0" normalizeH="0" baseline="0" noProof="0" dirty="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endParaRPr>
          </a:p>
          <a:p>
            <a:pPr marL="449580" marR="0" lvl="0" indent="0" algn="just" defTabSz="457200" rtl="0" eaLnBrk="1" fontAlgn="base" latinLnBrk="0" hangingPunct="1">
              <a:lnSpc>
                <a:spcPct val="100000"/>
              </a:lnSpc>
              <a:spcBef>
                <a:spcPct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The environmental impacts of observing networks should be considered in their design</a:t>
            </a:r>
            <a:r>
              <a:rPr kumimoji="0" lang="en-CA" sz="1800" b="0" i="0" u="none" strike="noStrike" kern="1200" cap="none" spc="0" normalizeH="0" baseline="0" noProof="0" dirty="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 </a:t>
            </a:r>
            <a:r>
              <a:rPr kumimoji="0" lang="en-GB" sz="1800" b="0" i="1" u="none" strike="noStrike" kern="1200" cap="none" spc="0" normalizeH="0" baseline="0" noProof="0" dirty="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and operation. Advancements in the environmental sustainability of networks should be </a:t>
            </a:r>
            <a:r>
              <a:rPr kumimoji="0" lang="en-GB" sz="1800" b="0" i="1" u="none" strike="noStrike" kern="1200" cap="none" spc="0" normalizeH="0" baseline="0" noProof="0" dirty="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promoted where viable solutions are available that meet user requirements.</a:t>
            </a:r>
          </a:p>
          <a:p>
            <a:pPr marL="449580" marR="0" lvl="0" indent="0" algn="just" defTabSz="457200" rtl="0" eaLnBrk="1" fontAlgn="base" latinLnBrk="0" hangingPunct="1">
              <a:lnSpc>
                <a:spcPct val="100000"/>
              </a:lnSpc>
              <a:spcBef>
                <a:spcPct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endParaRPr>
          </a:p>
          <a:p>
            <a:pPr marL="0" marR="0" lvl="0" indent="0" algn="l" defTabSz="457200" rtl="0" eaLnBrk="1" fontAlgn="base" latinLnBrk="0" hangingPunct="1">
              <a:lnSpc>
                <a:spcPct val="100000"/>
              </a:lnSpc>
              <a:spcBef>
                <a:spcPts val="12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This establishes the foundation for future Statements of Guidance to ensure that environmentally sustainable methods of observation are prioritized.</a:t>
            </a:r>
            <a:endParaRPr kumimoji="0" lang="en-CA" sz="1800" b="0" i="0" u="none" strike="noStrike" kern="1200" cap="none" spc="0" normalizeH="0" baseline="0" noProof="0" dirty="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endParaRPr>
          </a:p>
        </p:txBody>
      </p:sp>
      <p:pic>
        <p:nvPicPr>
          <p:cNvPr id="3" name="Picture 2"/>
          <p:cNvPicPr>
            <a:picLocks noChangeAspect="1"/>
          </p:cNvPicPr>
          <p:nvPr/>
        </p:nvPicPr>
        <p:blipFill>
          <a:blip r:embed="rId2"/>
          <a:stretch>
            <a:fillRect/>
          </a:stretch>
        </p:blipFill>
        <p:spPr>
          <a:xfrm>
            <a:off x="8593453" y="1402302"/>
            <a:ext cx="2766553" cy="3752208"/>
          </a:xfrm>
          <a:prstGeom prst="rect">
            <a:avLst/>
          </a:prstGeom>
          <a:ln>
            <a:noFill/>
          </a:ln>
          <a:effectLst>
            <a:outerShdw blurRad="292100" dist="139700" dir="2700000" algn="tl" rotWithShape="0">
              <a:srgbClr val="333333">
                <a:alpha val="65000"/>
              </a:srgbClr>
            </a:outerShdw>
          </a:effectLst>
        </p:spPr>
      </p:pic>
      <p:cxnSp>
        <p:nvCxnSpPr>
          <p:cNvPr id="4" name="Straight Connector 3">
            <a:extLst>
              <a:ext uri="{FF2B5EF4-FFF2-40B4-BE49-F238E27FC236}">
                <a16:creationId xmlns:a16="http://schemas.microsoft.com/office/drawing/2014/main" id="{5A8ED265-B869-1F30-DB84-D3E721D15F2C}"/>
              </a:ext>
            </a:extLst>
          </p:cNvPr>
          <p:cNvCxnSpPr/>
          <p:nvPr/>
        </p:nvCxnSpPr>
        <p:spPr>
          <a:xfrm>
            <a:off x="419560" y="898404"/>
            <a:ext cx="11125985" cy="11310"/>
          </a:xfrm>
          <a:prstGeom prst="line">
            <a:avLst/>
          </a:prstGeom>
          <a:ln>
            <a:solidFill>
              <a:schemeClr val="accent5"/>
            </a:solidFill>
          </a:ln>
        </p:spPr>
        <p:style>
          <a:lnRef idx="2">
            <a:schemeClr val="accent5"/>
          </a:lnRef>
          <a:fillRef idx="0">
            <a:schemeClr val="accent5"/>
          </a:fillRef>
          <a:effectRef idx="1">
            <a:schemeClr val="accent5"/>
          </a:effectRef>
          <a:fontRef idx="minor">
            <a:schemeClr val="tx1"/>
          </a:fontRef>
        </p:style>
      </p:cxnSp>
      <p:pic>
        <p:nvPicPr>
          <p:cNvPr id="6" name="Picture 5">
            <a:extLst>
              <a:ext uri="{FF2B5EF4-FFF2-40B4-BE49-F238E27FC236}">
                <a16:creationId xmlns:a16="http://schemas.microsoft.com/office/drawing/2014/main" id="{3CC98BE7-C524-D717-C431-86304804DBDD}"/>
              </a:ext>
            </a:extLst>
          </p:cNvPr>
          <p:cNvPicPr>
            <a:picLocks noChangeAspect="1"/>
          </p:cNvPicPr>
          <p:nvPr/>
        </p:nvPicPr>
        <p:blipFill>
          <a:blip r:embed="rId3"/>
          <a:stretch>
            <a:fillRect/>
          </a:stretch>
        </p:blipFill>
        <p:spPr>
          <a:xfrm>
            <a:off x="-8625" y="4709895"/>
            <a:ext cx="152421" cy="2152950"/>
          </a:xfrm>
          <a:prstGeom prst="rect">
            <a:avLst/>
          </a:prstGeom>
        </p:spPr>
      </p:pic>
      <p:pic>
        <p:nvPicPr>
          <p:cNvPr id="7" name="Picture 6">
            <a:extLst>
              <a:ext uri="{FF2B5EF4-FFF2-40B4-BE49-F238E27FC236}">
                <a16:creationId xmlns:a16="http://schemas.microsoft.com/office/drawing/2014/main" id="{D4E6F1EB-7401-6F34-C84E-F928468CBDBB}"/>
              </a:ext>
            </a:extLst>
          </p:cNvPr>
          <p:cNvPicPr>
            <a:picLocks noChangeAspect="1"/>
          </p:cNvPicPr>
          <p:nvPr/>
        </p:nvPicPr>
        <p:blipFill>
          <a:blip r:embed="rId4"/>
          <a:stretch>
            <a:fillRect/>
          </a:stretch>
        </p:blipFill>
        <p:spPr>
          <a:xfrm>
            <a:off x="143796" y="5659516"/>
            <a:ext cx="1876687" cy="600159"/>
          </a:xfrm>
          <a:prstGeom prst="rect">
            <a:avLst/>
          </a:prstGeom>
        </p:spPr>
      </p:pic>
    </p:spTree>
    <p:extLst>
      <p:ext uri="{BB962C8B-B14F-4D97-AF65-F5344CB8AC3E}">
        <p14:creationId xmlns:p14="http://schemas.microsoft.com/office/powerpoint/2010/main" val="1957671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D88AA82-0AA0-A0FD-3F36-2ED17C0BFC1C}"/>
              </a:ext>
            </a:extLst>
          </p:cNvPr>
          <p:cNvSpPr/>
          <p:nvPr/>
        </p:nvSpPr>
        <p:spPr>
          <a:xfrm>
            <a:off x="7542666" y="4535891"/>
            <a:ext cx="3960000" cy="1224000"/>
          </a:xfrm>
          <a:prstGeom prst="rect">
            <a:avLst/>
          </a:prstGeom>
          <a:solidFill>
            <a:schemeClr val="accent5">
              <a:lumMod val="75000"/>
            </a:schemeClr>
          </a:solidFill>
          <a:ln w="28575" cap="flat" cmpd="sng" algn="ctr">
            <a:solidFill>
              <a:srgbClr val="43A6B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 name="Rectangle 21">
            <a:extLst>
              <a:ext uri="{FF2B5EF4-FFF2-40B4-BE49-F238E27FC236}">
                <a16:creationId xmlns:a16="http://schemas.microsoft.com/office/drawing/2014/main" id="{3560B220-1C22-28F9-182E-45376B176039}"/>
              </a:ext>
            </a:extLst>
          </p:cNvPr>
          <p:cNvSpPr/>
          <p:nvPr/>
        </p:nvSpPr>
        <p:spPr>
          <a:xfrm>
            <a:off x="7539644" y="3200833"/>
            <a:ext cx="3960000" cy="1224000"/>
          </a:xfrm>
          <a:prstGeom prst="rect">
            <a:avLst/>
          </a:prstGeom>
          <a:solidFill>
            <a:srgbClr val="4AB5C4"/>
          </a:solidFill>
          <a:ln w="28575" cap="flat" cmpd="sng" algn="ctr">
            <a:solidFill>
              <a:srgbClr val="4AB5C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0" name="Rectangle 19">
            <a:extLst>
              <a:ext uri="{FF2B5EF4-FFF2-40B4-BE49-F238E27FC236}">
                <a16:creationId xmlns:a16="http://schemas.microsoft.com/office/drawing/2014/main" id="{E03600FF-EEEB-9DBD-62B4-6432C28977B5}"/>
              </a:ext>
            </a:extLst>
          </p:cNvPr>
          <p:cNvSpPr/>
          <p:nvPr/>
        </p:nvSpPr>
        <p:spPr>
          <a:xfrm>
            <a:off x="7542666" y="1865775"/>
            <a:ext cx="3960000" cy="1224000"/>
          </a:xfrm>
          <a:prstGeom prst="rect">
            <a:avLst/>
          </a:prstGeom>
          <a:solidFill>
            <a:srgbClr val="92D3DC"/>
          </a:solidFill>
          <a:ln w="28575" cap="flat" cmpd="sng" algn="ctr">
            <a:solidFill>
              <a:srgbClr val="92D3D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 name="Title 1">
            <a:extLst>
              <a:ext uri="{FF2B5EF4-FFF2-40B4-BE49-F238E27FC236}">
                <a16:creationId xmlns:a16="http://schemas.microsoft.com/office/drawing/2014/main" id="{F020B15A-3EC9-2DFF-C4CE-8DF7116D1E02}"/>
              </a:ext>
            </a:extLst>
          </p:cNvPr>
          <p:cNvSpPr>
            <a:spLocks noGrp="1"/>
          </p:cNvSpPr>
          <p:nvPr>
            <p:ph type="title"/>
          </p:nvPr>
        </p:nvSpPr>
        <p:spPr>
          <a:xfrm>
            <a:off x="460170" y="268863"/>
            <a:ext cx="10972800" cy="710513"/>
          </a:xfrm>
        </p:spPr>
        <p:txBody>
          <a:bodyPr>
            <a:noAutofit/>
          </a:bodyPr>
          <a:lstStyle/>
          <a:p>
            <a:pPr algn="l"/>
            <a:r>
              <a:rPr lang="en-CA" sz="2400" b="1" cap="none" dirty="0">
                <a:solidFill>
                  <a:srgbClr val="005BAA"/>
                </a:solidFill>
                <a:cs typeface="Calibri" panose="020F0502020204030204" pitchFamily="34" charset="0"/>
              </a:rPr>
              <a:t>Active wide-scale participation is key to progress towards sustainable observing systems…</a:t>
            </a:r>
            <a:endParaRPr lang="en-CA" sz="2400" b="1" dirty="0">
              <a:solidFill>
                <a:srgbClr val="005BAA"/>
              </a:solidFill>
            </a:endParaRPr>
          </a:p>
        </p:txBody>
      </p:sp>
      <p:sp>
        <p:nvSpPr>
          <p:cNvPr id="4" name="Slide Number Placeholder 3">
            <a:extLst>
              <a:ext uri="{FF2B5EF4-FFF2-40B4-BE49-F238E27FC236}">
                <a16:creationId xmlns:a16="http://schemas.microsoft.com/office/drawing/2014/main" id="{8EF6BCF4-0A60-ED7C-EAAA-EC8B246BB324}"/>
              </a:ext>
            </a:extLst>
          </p:cNvPr>
          <p:cNvSpPr>
            <a:spLocks noGrp="1"/>
          </p:cNvSpPr>
          <p:nvPr>
            <p:ph type="sldNum" sz="quarter" idx="10"/>
          </p:nvPr>
        </p:nvSpPr>
        <p:spPr>
          <a:xfrm>
            <a:off x="10726616" y="6328706"/>
            <a:ext cx="1310217"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8075564-AF6E-40FC-905A-F6C5E8D29614}" type="slidenum">
              <a:rPr kumimoji="0" lang="en-US" altLang="en-US" sz="1200" b="0" i="0" u="none" strike="noStrike" kern="1200" cap="none" spc="0" normalizeH="0" baseline="0" noProof="0" smtClean="0">
                <a:ln>
                  <a:noFill/>
                </a:ln>
                <a:solidFill>
                  <a:srgbClr val="7F7F7F"/>
                </a:solidFill>
                <a:effectLst/>
                <a:uLnTx/>
                <a:uFillTx/>
                <a:latin typeface="Century Gothic" panose="020B050202020202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7F7F7F"/>
              </a:solidFill>
              <a:effectLst/>
              <a:uLnTx/>
              <a:uFillTx/>
              <a:latin typeface="Century Gothic" panose="020B0502020202020204" pitchFamily="34" charset="0"/>
              <a:ea typeface="ヒラギノ角ゴ Pro W3" pitchFamily="127" charset="-128"/>
              <a:cs typeface="+mn-cs"/>
            </a:endParaRPr>
          </a:p>
        </p:txBody>
      </p:sp>
      <p:cxnSp>
        <p:nvCxnSpPr>
          <p:cNvPr id="5" name="Straight Connector 4">
            <a:extLst>
              <a:ext uri="{FF2B5EF4-FFF2-40B4-BE49-F238E27FC236}">
                <a16:creationId xmlns:a16="http://schemas.microsoft.com/office/drawing/2014/main" id="{745496A5-F7FB-14B7-5CEE-5386D12677A8}"/>
              </a:ext>
            </a:extLst>
          </p:cNvPr>
          <p:cNvCxnSpPr/>
          <p:nvPr/>
        </p:nvCxnSpPr>
        <p:spPr>
          <a:xfrm>
            <a:off x="460170" y="1172978"/>
            <a:ext cx="11125985" cy="11310"/>
          </a:xfrm>
          <a:prstGeom prst="line">
            <a:avLst/>
          </a:prstGeom>
          <a:ln>
            <a:solidFill>
              <a:schemeClr val="accent5"/>
            </a:solidFill>
          </a:ln>
        </p:spPr>
        <p:style>
          <a:lnRef idx="2">
            <a:schemeClr val="accent5"/>
          </a:lnRef>
          <a:fillRef idx="0">
            <a:schemeClr val="accent5"/>
          </a:fillRef>
          <a:effectRef idx="1">
            <a:schemeClr val="accent5"/>
          </a:effectRef>
          <a:fontRef idx="minor">
            <a:schemeClr val="tx1"/>
          </a:fontRef>
        </p:style>
      </p:cxnSp>
      <p:sp>
        <p:nvSpPr>
          <p:cNvPr id="12" name="AutoShape 6" descr="Internet outline">
            <a:extLst>
              <a:ext uri="{FF2B5EF4-FFF2-40B4-BE49-F238E27FC236}">
                <a16:creationId xmlns:a16="http://schemas.microsoft.com/office/drawing/2014/main" id="{93778BC5-400B-677F-5255-1D0F20C75311}"/>
              </a:ext>
            </a:extLst>
          </p:cNvPr>
          <p:cNvSpPr>
            <a:spLocks noChangeAspect="1" noChangeArrowheads="1"/>
          </p:cNvSpPr>
          <p:nvPr/>
        </p:nvSpPr>
        <p:spPr bwMode="auto">
          <a:xfrm>
            <a:off x="1841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4" name="AutoShape 7" descr="Teacher outline">
            <a:extLst>
              <a:ext uri="{FF2B5EF4-FFF2-40B4-BE49-F238E27FC236}">
                <a16:creationId xmlns:a16="http://schemas.microsoft.com/office/drawing/2014/main" id="{4ECBD615-1D53-AF0C-242B-D34C51E85005}"/>
              </a:ext>
            </a:extLst>
          </p:cNvPr>
          <p:cNvSpPr>
            <a:spLocks noChangeAspect="1" noChangeArrowheads="1"/>
          </p:cNvSpPr>
          <p:nvPr/>
        </p:nvSpPr>
        <p:spPr bwMode="auto">
          <a:xfrm>
            <a:off x="6445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5" name="AutoShape 8" descr="Business Growth outline">
            <a:extLst>
              <a:ext uri="{FF2B5EF4-FFF2-40B4-BE49-F238E27FC236}">
                <a16:creationId xmlns:a16="http://schemas.microsoft.com/office/drawing/2014/main" id="{93B54849-BF46-FB59-DFF2-6FAF454C5037}"/>
              </a:ext>
            </a:extLst>
          </p:cNvPr>
          <p:cNvSpPr>
            <a:spLocks noChangeAspect="1" noChangeArrowheads="1"/>
          </p:cNvSpPr>
          <p:nvPr/>
        </p:nvSpPr>
        <p:spPr bwMode="auto">
          <a:xfrm>
            <a:off x="11049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7" name="TextBox 16">
            <a:extLst>
              <a:ext uri="{FF2B5EF4-FFF2-40B4-BE49-F238E27FC236}">
                <a16:creationId xmlns:a16="http://schemas.microsoft.com/office/drawing/2014/main" id="{1D8F5893-D175-44B6-4D97-7F3CD8E964F7}"/>
              </a:ext>
            </a:extLst>
          </p:cNvPr>
          <p:cNvSpPr txBox="1"/>
          <p:nvPr/>
        </p:nvSpPr>
        <p:spPr>
          <a:xfrm>
            <a:off x="7715554" y="1884209"/>
            <a:ext cx="2909334" cy="1200329"/>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Calibri" panose="020F0502020204030204" pitchFamily="34" charset="0"/>
              </a:rPr>
              <a:t>Preparation of recommendations for WMO INFCOM consideration</a:t>
            </a:r>
            <a:r>
              <a:rPr kumimoji="0" lang="en-US" sz="18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Calibri" panose="020F0502020204030204" pitchFamily="34" charset="0"/>
              </a:rPr>
              <a: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Calibri" panose="020F0502020204030204" pitchFamily="34" charset="0"/>
              </a:rPr>
              <a:t>(Spring 2024)</a:t>
            </a:r>
          </a:p>
        </p:txBody>
      </p:sp>
      <p:sp>
        <p:nvSpPr>
          <p:cNvPr id="19" name="TextBox 18">
            <a:extLst>
              <a:ext uri="{FF2B5EF4-FFF2-40B4-BE49-F238E27FC236}">
                <a16:creationId xmlns:a16="http://schemas.microsoft.com/office/drawing/2014/main" id="{F83971D4-5C76-CB67-1B13-6D4255EC3389}"/>
              </a:ext>
            </a:extLst>
          </p:cNvPr>
          <p:cNvSpPr txBox="1"/>
          <p:nvPr/>
        </p:nvSpPr>
        <p:spPr>
          <a:xfrm>
            <a:off x="7715553" y="3226427"/>
            <a:ext cx="3029031" cy="1200329"/>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Calibri" panose="020F0502020204030204" pitchFamily="34" charset="0"/>
              </a:rPr>
              <a:t>Participation on WMO discussions for continuous advocacy and communication with members</a:t>
            </a:r>
          </a:p>
        </p:txBody>
      </p:sp>
      <p:sp>
        <p:nvSpPr>
          <p:cNvPr id="24" name="TextBox 23">
            <a:extLst>
              <a:ext uri="{FF2B5EF4-FFF2-40B4-BE49-F238E27FC236}">
                <a16:creationId xmlns:a16="http://schemas.microsoft.com/office/drawing/2014/main" id="{6116C77A-9BDA-5580-F85C-25831BB0059F}"/>
              </a:ext>
            </a:extLst>
          </p:cNvPr>
          <p:cNvSpPr txBox="1"/>
          <p:nvPr/>
        </p:nvSpPr>
        <p:spPr>
          <a:xfrm>
            <a:off x="7708510" y="4575063"/>
            <a:ext cx="2709950" cy="1200329"/>
          </a:xfrm>
          <a:prstGeom prst="rect">
            <a:avLst/>
          </a:prstGeom>
          <a:noFill/>
        </p:spPr>
        <p:txBody>
          <a:bodyPr wrap="square" lIns="91440" tIns="45720" rIns="91440" bIns="45720" anchor="t">
            <a:spAutoFit/>
          </a:bodyPr>
          <a:lstStyle/>
          <a:p>
            <a:pPr marL="0" marR="0" lvl="0" indent="0" algn="l" defTabSz="457200" rtl="0" eaLnBrk="1" fontAlgn="base" latinLnBrk="0" hangingPunct="1">
              <a:lnSpc>
                <a:spcPct val="100000"/>
              </a:lnSpc>
              <a:spcBef>
                <a:spcPts val="120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ヒラギノ角ゴ Pro W3"/>
                <a:cs typeface="Calibri"/>
              </a:rPr>
              <a:t>Potential for a follow-up survey in 2025 to assess impacts of advocacy via this initiative</a:t>
            </a:r>
          </a:p>
        </p:txBody>
      </p:sp>
      <p:pic>
        <p:nvPicPr>
          <p:cNvPr id="28" name="Graphic 27" descr="Internet outline">
            <a:extLst>
              <a:ext uri="{FF2B5EF4-FFF2-40B4-BE49-F238E27FC236}">
                <a16:creationId xmlns:a16="http://schemas.microsoft.com/office/drawing/2014/main" id="{3799862A-7F44-1621-D4A0-D7236800B7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41462" y="4804527"/>
            <a:ext cx="644630" cy="694279"/>
          </a:xfrm>
          <a:prstGeom prst="rect">
            <a:avLst/>
          </a:prstGeom>
        </p:spPr>
      </p:pic>
      <p:pic>
        <p:nvPicPr>
          <p:cNvPr id="30" name="Graphic 29" descr="Teacher outline">
            <a:extLst>
              <a:ext uri="{FF2B5EF4-FFF2-40B4-BE49-F238E27FC236}">
                <a16:creationId xmlns:a16="http://schemas.microsoft.com/office/drawing/2014/main" id="{82A9EE14-8306-2C63-9F94-88B853B74C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41462" y="3495840"/>
            <a:ext cx="644630" cy="655707"/>
          </a:xfrm>
          <a:prstGeom prst="rect">
            <a:avLst/>
          </a:prstGeom>
        </p:spPr>
      </p:pic>
      <p:pic>
        <p:nvPicPr>
          <p:cNvPr id="31" name="Graphic 30" descr="Business Growth outline">
            <a:extLst>
              <a:ext uri="{FF2B5EF4-FFF2-40B4-BE49-F238E27FC236}">
                <a16:creationId xmlns:a16="http://schemas.microsoft.com/office/drawing/2014/main" id="{96CB37DF-A0DE-D6F7-B1DC-E6452CFDE5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41462" y="2152700"/>
            <a:ext cx="644630" cy="655707"/>
          </a:xfrm>
          <a:prstGeom prst="rect">
            <a:avLst/>
          </a:prstGeom>
        </p:spPr>
      </p:pic>
      <p:sp>
        <p:nvSpPr>
          <p:cNvPr id="33" name="TextBox 32">
            <a:extLst>
              <a:ext uri="{FF2B5EF4-FFF2-40B4-BE49-F238E27FC236}">
                <a16:creationId xmlns:a16="http://schemas.microsoft.com/office/drawing/2014/main" id="{A8B5018D-A935-195E-4C1C-431FCAC2EAF9}"/>
              </a:ext>
            </a:extLst>
          </p:cNvPr>
          <p:cNvSpPr txBox="1"/>
          <p:nvPr/>
        </p:nvSpPr>
        <p:spPr>
          <a:xfrm>
            <a:off x="543658" y="5975129"/>
            <a:ext cx="10959008" cy="369332"/>
          </a:xfrm>
          <a:prstGeom prst="rect">
            <a:avLst/>
          </a:prstGeom>
          <a:solidFill>
            <a:srgbClr val="D9D9D9"/>
          </a:solid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CA"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a:t>
            </a: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Verdana"/>
                <a:cs typeface="Calibri" panose="020F0502020204030204" pitchFamily="34" charset="0"/>
              </a:rPr>
              <a:t>and the </a:t>
            </a:r>
            <a:r>
              <a:rPr kumimoji="0" lang="en-GB" b="1" i="0" u="none" strike="noStrike" kern="1200" cap="none" spc="0" normalizeH="0" baseline="0" noProof="0" dirty="0">
                <a:ln>
                  <a:noFill/>
                </a:ln>
                <a:solidFill>
                  <a:prstClr val="black"/>
                </a:solidFill>
                <a:effectLst/>
                <a:uLnTx/>
                <a:uFillTx/>
                <a:latin typeface="Calibri" panose="020F0502020204030204" pitchFamily="34" charset="0"/>
                <a:ea typeface="Verdana"/>
                <a:cs typeface="Calibri" panose="020F0502020204030204" pitchFamily="34" charset="0"/>
              </a:rPr>
              <a:t>continued success </a:t>
            </a: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Verdana"/>
                <a:cs typeface="Calibri" panose="020F0502020204030204" pitchFamily="34" charset="0"/>
              </a:rPr>
              <a:t>of this initiative will be led by the SG-</a:t>
            </a:r>
            <a:r>
              <a:rPr kumimoji="0" lang="en-GB" b="0" i="0" u="none" strike="noStrike" kern="1200" cap="none" spc="0" normalizeH="0" baseline="0" noProof="0" dirty="0" err="1">
                <a:ln>
                  <a:noFill/>
                </a:ln>
                <a:solidFill>
                  <a:prstClr val="black"/>
                </a:solidFill>
                <a:effectLst/>
                <a:uLnTx/>
                <a:uFillTx/>
                <a:latin typeface="Calibri" panose="020F0502020204030204" pitchFamily="34" charset="0"/>
                <a:ea typeface="Verdana"/>
                <a:cs typeface="Calibri" panose="020F0502020204030204" pitchFamily="34" charset="0"/>
              </a:rPr>
              <a:t>EnvS</a:t>
            </a:r>
            <a:endParaRPr kumimoji="0" lang="en-CA"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6AAC902B-FD26-C04E-2D91-8F398BB16F6F}"/>
              </a:ext>
            </a:extLst>
          </p:cNvPr>
          <p:cNvSpPr txBox="1"/>
          <p:nvPr/>
        </p:nvSpPr>
        <p:spPr>
          <a:xfrm>
            <a:off x="7541793" y="1347429"/>
            <a:ext cx="3199669" cy="46166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4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Next steps:</a:t>
            </a:r>
          </a:p>
        </p:txBody>
      </p:sp>
      <p:sp>
        <p:nvSpPr>
          <p:cNvPr id="82" name="TextBox 81">
            <a:extLst>
              <a:ext uri="{FF2B5EF4-FFF2-40B4-BE49-F238E27FC236}">
                <a16:creationId xmlns:a16="http://schemas.microsoft.com/office/drawing/2014/main" id="{B94ED21E-433B-E17B-1976-9EEA7A550AA1}"/>
              </a:ext>
            </a:extLst>
          </p:cNvPr>
          <p:cNvSpPr txBox="1"/>
          <p:nvPr/>
        </p:nvSpPr>
        <p:spPr>
          <a:xfrm>
            <a:off x="543658" y="1347429"/>
            <a:ext cx="4627418" cy="46166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4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Summary</a:t>
            </a:r>
          </a:p>
        </p:txBody>
      </p:sp>
      <p:sp>
        <p:nvSpPr>
          <p:cNvPr id="83" name="Rectangle 82">
            <a:extLst>
              <a:ext uri="{FF2B5EF4-FFF2-40B4-BE49-F238E27FC236}">
                <a16:creationId xmlns:a16="http://schemas.microsoft.com/office/drawing/2014/main" id="{48280D76-B893-84B4-B118-DB3CBDAE6B87}"/>
              </a:ext>
            </a:extLst>
          </p:cNvPr>
          <p:cNvSpPr/>
          <p:nvPr/>
        </p:nvSpPr>
        <p:spPr>
          <a:xfrm>
            <a:off x="706644" y="1851129"/>
            <a:ext cx="6643994" cy="3908762"/>
          </a:xfrm>
          <a:prstGeom prst="rect">
            <a:avLst/>
          </a:prstGeom>
        </p:spPr>
        <p:txBody>
          <a:bodyPr wrap="square">
            <a:spAutoFit/>
          </a:bodyPr>
          <a:lstStyle/>
          <a:p>
            <a:pPr marL="285750" marR="0" lvl="0" indent="-285750" algn="l" defTabSz="4572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The WMO Environmental Sustainability initiative will advance recommendations to mitigate challenges</a:t>
            </a:r>
          </a:p>
          <a:p>
            <a:pPr marL="285750" marR="0" lvl="0" indent="-285750" algn="l" defTabSz="4572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The transition to more environmentally sustainable observing systems and methods is challenged by: </a:t>
            </a:r>
          </a:p>
          <a:p>
            <a:pPr marL="648000" marR="0" lvl="1" indent="-342900" algn="l" defTabSz="457200" rtl="0" eaLnBrk="1" fontAlgn="base" latinLnBrk="0" hangingPunct="1">
              <a:lnSpc>
                <a:spcPct val="100000"/>
              </a:lnSpc>
              <a:spcBef>
                <a:spcPct val="0"/>
              </a:spcBef>
              <a:spcAft>
                <a:spcPts val="1200"/>
              </a:spcAft>
              <a:buClrTx/>
              <a:buSzTx/>
              <a:buFont typeface="+mj-lt"/>
              <a:buAutoNum type="arabicPeriod"/>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The criticality of observations via established systems/methods</a:t>
            </a:r>
          </a:p>
          <a:p>
            <a:pPr marL="648000" marR="0" lvl="1" indent="-342900" algn="l" defTabSz="457200" rtl="0" eaLnBrk="1" fontAlgn="base" latinLnBrk="0" hangingPunct="1">
              <a:lnSpc>
                <a:spcPct val="100000"/>
              </a:lnSpc>
              <a:spcBef>
                <a:spcPct val="0"/>
              </a:spcBef>
              <a:spcAft>
                <a:spcPts val="1200"/>
              </a:spcAft>
              <a:buClrTx/>
              <a:buSzTx/>
              <a:buFont typeface="+mj-lt"/>
              <a:buAutoNum type="arabicPeriod"/>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Financial and operational feasibility considerations</a:t>
            </a:r>
          </a:p>
          <a:p>
            <a:pPr marL="648000" marR="0" lvl="1" indent="-342900" algn="l" defTabSz="457200" rtl="0" eaLnBrk="1" fontAlgn="base" latinLnBrk="0" hangingPunct="1">
              <a:lnSpc>
                <a:spcPct val="100000"/>
              </a:lnSpc>
              <a:spcBef>
                <a:spcPct val="0"/>
              </a:spcBef>
              <a:spcAft>
                <a:spcPts val="1200"/>
              </a:spcAft>
              <a:buClrTx/>
              <a:buSzTx/>
              <a:buFont typeface="+mj-lt"/>
              <a:buAutoNum type="arabicPeriod"/>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The requirement for clear guidance from WMO to Members and the vendor community to inform implementation</a:t>
            </a:r>
          </a:p>
          <a:p>
            <a:pPr marL="285750" marR="0" lvl="0" indent="-285750" algn="l" defTabSz="4572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Results demonstrate that many organizations are taking positive steps toward sustainability, but gaps remain</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pic>
        <p:nvPicPr>
          <p:cNvPr id="3" name="Picture 2">
            <a:extLst>
              <a:ext uri="{FF2B5EF4-FFF2-40B4-BE49-F238E27FC236}">
                <a16:creationId xmlns:a16="http://schemas.microsoft.com/office/drawing/2014/main" id="{53313101-2E82-3B48-4169-630D4C2BC879}"/>
              </a:ext>
            </a:extLst>
          </p:cNvPr>
          <p:cNvPicPr>
            <a:picLocks noChangeAspect="1"/>
          </p:cNvPicPr>
          <p:nvPr/>
        </p:nvPicPr>
        <p:blipFill>
          <a:blip r:embed="rId8"/>
          <a:stretch>
            <a:fillRect/>
          </a:stretch>
        </p:blipFill>
        <p:spPr>
          <a:xfrm>
            <a:off x="-8625" y="4709895"/>
            <a:ext cx="152421" cy="2152950"/>
          </a:xfrm>
          <a:prstGeom prst="rect">
            <a:avLst/>
          </a:prstGeom>
        </p:spPr>
      </p:pic>
      <p:pic>
        <p:nvPicPr>
          <p:cNvPr id="6" name="Picture 5">
            <a:extLst>
              <a:ext uri="{FF2B5EF4-FFF2-40B4-BE49-F238E27FC236}">
                <a16:creationId xmlns:a16="http://schemas.microsoft.com/office/drawing/2014/main" id="{BF05E980-B49F-E7F8-3F6A-53C1FE4AE516}"/>
              </a:ext>
            </a:extLst>
          </p:cNvPr>
          <p:cNvPicPr>
            <a:picLocks noChangeAspect="1"/>
          </p:cNvPicPr>
          <p:nvPr/>
        </p:nvPicPr>
        <p:blipFill>
          <a:blip r:embed="rId9"/>
          <a:stretch>
            <a:fillRect/>
          </a:stretch>
        </p:blipFill>
        <p:spPr>
          <a:xfrm>
            <a:off x="143796" y="5868779"/>
            <a:ext cx="1876687" cy="600159"/>
          </a:xfrm>
          <a:prstGeom prst="rect">
            <a:avLst/>
          </a:prstGeom>
        </p:spPr>
      </p:pic>
    </p:spTree>
    <p:extLst>
      <p:ext uri="{BB962C8B-B14F-4D97-AF65-F5344CB8AC3E}">
        <p14:creationId xmlns:p14="http://schemas.microsoft.com/office/powerpoint/2010/main" val="2131464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9D132-89C7-374E-B830-0364382D6DB6}"/>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A19453A-5389-21B3-0ADD-B8FC89A675E5}"/>
              </a:ext>
            </a:extLst>
          </p:cNvPr>
          <p:cNvCxnSpPr>
            <a:cxnSpLocks/>
          </p:cNvCxnSpPr>
          <p:nvPr/>
        </p:nvCxnSpPr>
        <p:spPr>
          <a:xfrm flipV="1">
            <a:off x="439857" y="934756"/>
            <a:ext cx="11060421" cy="18288"/>
          </a:xfrm>
          <a:prstGeom prst="line">
            <a:avLst/>
          </a:prstGeom>
          <a:noFill/>
          <a:ln w="25400" cap="flat" cmpd="sng" algn="ctr">
            <a:solidFill>
              <a:srgbClr val="004F9E"/>
            </a:solidFill>
            <a:prstDash val="solid"/>
          </a:ln>
          <a:effectLst>
            <a:outerShdw blurRad="40000" dist="20000" dir="5400000" rotWithShape="0">
              <a:srgbClr val="000000">
                <a:alpha val="38000"/>
              </a:srgbClr>
            </a:outerShdw>
          </a:effectLst>
        </p:spPr>
      </p:cxnSp>
      <p:sp>
        <p:nvSpPr>
          <p:cNvPr id="2" name="Title 1">
            <a:extLst>
              <a:ext uri="{FF2B5EF4-FFF2-40B4-BE49-F238E27FC236}">
                <a16:creationId xmlns:a16="http://schemas.microsoft.com/office/drawing/2014/main" id="{CD043E93-CDD0-C5FE-A41D-57A447039E8E}"/>
              </a:ext>
            </a:extLst>
          </p:cNvPr>
          <p:cNvSpPr>
            <a:spLocks noGrp="1"/>
          </p:cNvSpPr>
          <p:nvPr>
            <p:ph type="title"/>
          </p:nvPr>
        </p:nvSpPr>
        <p:spPr>
          <a:xfrm>
            <a:off x="609600" y="274638"/>
            <a:ext cx="10972800" cy="583374"/>
          </a:xfrm>
        </p:spPr>
        <p:txBody>
          <a:bodyPr>
            <a:noAutofit/>
          </a:bodyPr>
          <a:lstStyle/>
          <a:p>
            <a:pPr algn="l"/>
            <a:r>
              <a:rPr lang="en-US" sz="2400" b="1" dirty="0">
                <a:solidFill>
                  <a:srgbClr val="005BAA"/>
                </a:solidFill>
                <a:latin typeface="Arial" panose="020B0604020202020204" pitchFamily="34" charset="0"/>
                <a:cs typeface="Arial" panose="020B0604020202020204" pitchFamily="34" charset="0"/>
              </a:rPr>
              <a:t>An event will be hosted at TECO 2024 in Vienna, Austria…</a:t>
            </a:r>
            <a:endParaRPr lang="en-CH" sz="2400" b="1" dirty="0">
              <a:solidFill>
                <a:srgbClr val="005BA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167D22F-0096-2B6B-C5F5-BDB334930F8B}"/>
              </a:ext>
            </a:extLst>
          </p:cNvPr>
          <p:cNvSpPr txBox="1"/>
          <p:nvPr/>
        </p:nvSpPr>
        <p:spPr>
          <a:xfrm>
            <a:off x="861961" y="1378929"/>
            <a:ext cx="9055100" cy="38810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rPr>
              <a:t>Conference Theme: </a:t>
            </a: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rPr>
              <a:t>Measurements and new technologies for WMO priority initiatives</a:t>
            </a:r>
            <a:endParaRPr kumimoji="0" lang="en-CA" sz="18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Times New Roman" panose="02020603050405020304" pitchFamily="18" charset="0"/>
            </a:endParaRPr>
          </a:p>
        </p:txBody>
      </p:sp>
      <p:sp>
        <p:nvSpPr>
          <p:cNvPr id="8" name="TextBox 7">
            <a:extLst>
              <a:ext uri="{FF2B5EF4-FFF2-40B4-BE49-F238E27FC236}">
                <a16:creationId xmlns:a16="http://schemas.microsoft.com/office/drawing/2014/main" id="{4469254D-3D48-8AAA-FA74-78F780552F10}"/>
              </a:ext>
            </a:extLst>
          </p:cNvPr>
          <p:cNvSpPr txBox="1"/>
          <p:nvPr/>
        </p:nvSpPr>
        <p:spPr>
          <a:xfrm>
            <a:off x="10044061" y="1265494"/>
            <a:ext cx="14605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tab pos="2700655" algn="l"/>
                <a:tab pos="6120130" algn="r"/>
              </a:tabLst>
              <a:defRPr/>
            </a:pPr>
            <a:r>
              <a:rPr kumimoji="0" lang="en-GB" sz="1800" b="1" i="0" u="none" strike="noStrike" kern="1200" cap="none" spc="0" normalizeH="0" baseline="0" noProof="0">
                <a:ln>
                  <a:noFill/>
                </a:ln>
                <a:solidFill>
                  <a:srgbClr val="548DD4"/>
                </a:solidFill>
                <a:effectLst/>
                <a:uLnTx/>
                <a:uFillTx/>
                <a:latin typeface="Arial" panose="020B0604020202020204" pitchFamily="34" charset="0"/>
                <a:ea typeface="SimSun" panose="02010600030101010101" pitchFamily="2" charset="-122"/>
                <a:cs typeface="Arial" panose="020B0604020202020204" pitchFamily="34" charset="0"/>
              </a:rPr>
              <a:t>September 23-26, 2024</a:t>
            </a:r>
            <a:endParaRPr kumimoji="0" lang="en-CA" sz="16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Times New Roman" panose="02020603050405020304" pitchFamily="18" charset="0"/>
            </a:endParaRPr>
          </a:p>
        </p:txBody>
      </p:sp>
      <p:sp>
        <p:nvSpPr>
          <p:cNvPr id="12" name="TextBox 11">
            <a:extLst>
              <a:ext uri="{FF2B5EF4-FFF2-40B4-BE49-F238E27FC236}">
                <a16:creationId xmlns:a16="http://schemas.microsoft.com/office/drawing/2014/main" id="{F7BDEF86-2FE3-633F-4E15-131E952DCAFD}"/>
              </a:ext>
            </a:extLst>
          </p:cNvPr>
          <p:cNvSpPr txBox="1"/>
          <p:nvPr/>
        </p:nvSpPr>
        <p:spPr>
          <a:xfrm>
            <a:off x="658761" y="2085529"/>
            <a:ext cx="765087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Session on the Environmental sustainability of observing systems:</a:t>
            </a:r>
            <a:endParaRPr kumimoji="0" lang="en-CA" sz="1800" b="0" i="0" u="none" strike="noStrike" kern="1200" cap="none" spc="0" normalizeH="0" baseline="0" noProof="0">
              <a:ln>
                <a:noFill/>
              </a:ln>
              <a:solidFill>
                <a:prstClr val="black"/>
              </a:solidFill>
              <a:effectLst/>
              <a:uLnTx/>
              <a:uFillTx/>
              <a:latin typeface="Calibri" panose="020F0502020204030204" pitchFamily="34" charset="0"/>
              <a:ea typeface="SimSun" panose="02010600030101010101" pitchFamily="2" charset="-122"/>
              <a:cs typeface="Times New Roman" panose="02020603050405020304" pitchFamily="18" charset="0"/>
            </a:endParaRPr>
          </a:p>
        </p:txBody>
      </p:sp>
      <p:sp>
        <p:nvSpPr>
          <p:cNvPr id="13" name="Rectangle 12">
            <a:extLst>
              <a:ext uri="{FF2B5EF4-FFF2-40B4-BE49-F238E27FC236}">
                <a16:creationId xmlns:a16="http://schemas.microsoft.com/office/drawing/2014/main" id="{1E5876CF-3305-55C3-E201-7E1874D3AD9F}"/>
              </a:ext>
            </a:extLst>
          </p:cNvPr>
          <p:cNvSpPr/>
          <p:nvPr/>
        </p:nvSpPr>
        <p:spPr>
          <a:xfrm>
            <a:off x="760361" y="1304668"/>
            <a:ext cx="9156700" cy="546537"/>
          </a:xfrm>
          <a:prstGeom prst="rect">
            <a:avLst/>
          </a:prstGeom>
          <a:noFill/>
          <a:ln w="19050">
            <a:solidFill>
              <a:schemeClr val="accent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Google Shape;1161;p35">
            <a:extLst>
              <a:ext uri="{FF2B5EF4-FFF2-40B4-BE49-F238E27FC236}">
                <a16:creationId xmlns:a16="http://schemas.microsoft.com/office/drawing/2014/main" id="{80B894BB-D1A1-E769-CDD4-1702D69D3F03}"/>
              </a:ext>
            </a:extLst>
          </p:cNvPr>
          <p:cNvSpPr/>
          <p:nvPr/>
        </p:nvSpPr>
        <p:spPr>
          <a:xfrm>
            <a:off x="5086013" y="2582877"/>
            <a:ext cx="1994397" cy="3291501"/>
          </a:xfrm>
          <a:prstGeom prst="roundRect">
            <a:avLst>
              <a:gd name="adj" fmla="val 16667"/>
            </a:avLst>
          </a:prstGeom>
          <a:solidFill>
            <a:schemeClr val="bg1">
              <a:lumMod val="9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Google Shape;1162;p35">
            <a:extLst>
              <a:ext uri="{FF2B5EF4-FFF2-40B4-BE49-F238E27FC236}">
                <a16:creationId xmlns:a16="http://schemas.microsoft.com/office/drawing/2014/main" id="{35060D1F-F5A2-E79D-FE23-F0B2548C0B64}"/>
              </a:ext>
            </a:extLst>
          </p:cNvPr>
          <p:cNvSpPr/>
          <p:nvPr/>
        </p:nvSpPr>
        <p:spPr>
          <a:xfrm>
            <a:off x="5088384" y="4787452"/>
            <a:ext cx="1993594" cy="828025"/>
          </a:xfrm>
          <a:custGeom>
            <a:avLst/>
            <a:gdLst/>
            <a:ahLst/>
            <a:cxnLst/>
            <a:rect l="l" t="t" r="r" b="b"/>
            <a:pathLst>
              <a:path w="3678" h="2246" extrusionOk="0">
                <a:moveTo>
                  <a:pt x="0" y="2245"/>
                </a:moveTo>
                <a:lnTo>
                  <a:pt x="0" y="0"/>
                </a:lnTo>
                <a:lnTo>
                  <a:pt x="3677" y="0"/>
                </a:lnTo>
                <a:lnTo>
                  <a:pt x="3677" y="2245"/>
                </a:lnTo>
                <a:lnTo>
                  <a:pt x="0" y="2245"/>
                </a:lnTo>
              </a:path>
            </a:pathLst>
          </a:custGeom>
          <a:solidFill>
            <a:srgbClr val="004F9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srgbClr val="999999"/>
              </a:solidFill>
              <a:effectLst/>
              <a:uLnTx/>
              <a:uFillTx/>
              <a:latin typeface="Calibri"/>
              <a:ea typeface="Calibri"/>
              <a:cs typeface="Calibri"/>
              <a:sym typeface="Calibri"/>
            </a:endParaRPr>
          </a:p>
        </p:txBody>
      </p:sp>
      <p:sp>
        <p:nvSpPr>
          <p:cNvPr id="9" name="Google Shape;1165;p35">
            <a:extLst>
              <a:ext uri="{FF2B5EF4-FFF2-40B4-BE49-F238E27FC236}">
                <a16:creationId xmlns:a16="http://schemas.microsoft.com/office/drawing/2014/main" id="{494B22EB-F122-29E3-1546-80FEF9A6F39C}"/>
              </a:ext>
            </a:extLst>
          </p:cNvPr>
          <p:cNvSpPr txBox="1"/>
          <p:nvPr/>
        </p:nvSpPr>
        <p:spPr>
          <a:xfrm flipH="1">
            <a:off x="5087988" y="3156745"/>
            <a:ext cx="1994397" cy="105683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Regulations, guidance, and incentives for environmentally sustainable approaches</a:t>
            </a:r>
            <a:endParaRPr kumimoji="0" sz="1800" b="1" i="0" u="none" strike="noStrike" kern="1200" cap="none" spc="0" normalizeH="0" baseline="0" noProof="0">
              <a:ln>
                <a:noFill/>
              </a:ln>
              <a:solidFill>
                <a:srgbClr val="8064A2"/>
              </a:solidFill>
              <a:effectLst/>
              <a:uLnTx/>
              <a:uFillTx/>
              <a:latin typeface="Segoe UI" panose="020B0502040204020203" pitchFamily="34" charset="0"/>
              <a:ea typeface="Fira Sans Extra Condensed"/>
              <a:cs typeface="Segoe UI" panose="020B0502040204020203" pitchFamily="34" charset="0"/>
              <a:sym typeface="Fira Sans Extra Condensed"/>
            </a:endParaRPr>
          </a:p>
        </p:txBody>
      </p:sp>
      <p:sp>
        <p:nvSpPr>
          <p:cNvPr id="11" name="Google Shape;1172;p35">
            <a:extLst>
              <a:ext uri="{FF2B5EF4-FFF2-40B4-BE49-F238E27FC236}">
                <a16:creationId xmlns:a16="http://schemas.microsoft.com/office/drawing/2014/main" id="{BD4A3A26-0CDF-7860-F405-85C8824862AC}"/>
              </a:ext>
            </a:extLst>
          </p:cNvPr>
          <p:cNvSpPr/>
          <p:nvPr/>
        </p:nvSpPr>
        <p:spPr>
          <a:xfrm>
            <a:off x="9408516" y="2582877"/>
            <a:ext cx="1994397" cy="3291501"/>
          </a:xfrm>
          <a:prstGeom prst="roundRect">
            <a:avLst>
              <a:gd name="adj" fmla="val 16667"/>
            </a:avLst>
          </a:prstGeom>
          <a:solidFill>
            <a:schemeClr val="bg1">
              <a:lumMod val="9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Google Shape;1175;p35">
            <a:extLst>
              <a:ext uri="{FF2B5EF4-FFF2-40B4-BE49-F238E27FC236}">
                <a16:creationId xmlns:a16="http://schemas.microsoft.com/office/drawing/2014/main" id="{7A77531D-C62E-5D9D-0243-0F78674E515B}"/>
              </a:ext>
            </a:extLst>
          </p:cNvPr>
          <p:cNvSpPr txBox="1"/>
          <p:nvPr/>
        </p:nvSpPr>
        <p:spPr>
          <a:xfrm flipH="1">
            <a:off x="9408564" y="3156745"/>
            <a:ext cx="1994397" cy="105683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494949"/>
              </a:buClr>
              <a:buSzPts val="2400"/>
              <a:buFont typeface="Lato"/>
              <a:buNone/>
              <a:tabLst/>
              <a:defRPr/>
            </a:pPr>
            <a:r>
              <a:rPr kumimoji="0" lang="en-GB"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Best practices related the procurement, management and operations of observing systems</a:t>
            </a:r>
            <a:endParaRPr kumimoji="0" sz="1800" b="1" i="0" u="none" strike="noStrike" kern="1200" cap="none" spc="0" normalizeH="0" baseline="0" noProof="0">
              <a:ln>
                <a:noFill/>
              </a:ln>
              <a:solidFill>
                <a:srgbClr val="F79646"/>
              </a:solidFill>
              <a:effectLst/>
              <a:uLnTx/>
              <a:uFillTx/>
              <a:latin typeface="Segoe UI" panose="020B0502040204020203" pitchFamily="34" charset="0"/>
              <a:ea typeface="Fira Sans Extra Condensed"/>
              <a:cs typeface="Segoe UI" panose="020B0502040204020203" pitchFamily="34" charset="0"/>
              <a:sym typeface="Fira Sans Extra Condensed"/>
            </a:endParaRPr>
          </a:p>
        </p:txBody>
      </p:sp>
      <p:sp>
        <p:nvSpPr>
          <p:cNvPr id="15" name="Google Shape;1177;p35">
            <a:extLst>
              <a:ext uri="{FF2B5EF4-FFF2-40B4-BE49-F238E27FC236}">
                <a16:creationId xmlns:a16="http://schemas.microsoft.com/office/drawing/2014/main" id="{329402F3-E2D7-639F-4A72-9A351EC67740}"/>
              </a:ext>
            </a:extLst>
          </p:cNvPr>
          <p:cNvSpPr/>
          <p:nvPr/>
        </p:nvSpPr>
        <p:spPr>
          <a:xfrm>
            <a:off x="9404578" y="4787446"/>
            <a:ext cx="1993589" cy="828021"/>
          </a:xfrm>
          <a:custGeom>
            <a:avLst/>
            <a:gdLst/>
            <a:ahLst/>
            <a:cxnLst/>
            <a:rect l="l" t="t" r="r" b="b"/>
            <a:pathLst>
              <a:path w="2859" h="2246" extrusionOk="0">
                <a:moveTo>
                  <a:pt x="0" y="2245"/>
                </a:moveTo>
                <a:lnTo>
                  <a:pt x="0" y="0"/>
                </a:lnTo>
                <a:lnTo>
                  <a:pt x="2858" y="0"/>
                </a:lnTo>
                <a:lnTo>
                  <a:pt x="2858" y="2245"/>
                </a:lnTo>
                <a:lnTo>
                  <a:pt x="0" y="2245"/>
                </a:lnTo>
              </a:path>
            </a:pathLst>
          </a:custGeom>
          <a:solidFill>
            <a:schemeClr val="tx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srgbClr val="999999"/>
              </a:solidFill>
              <a:effectLst/>
              <a:uLnTx/>
              <a:uFillTx/>
              <a:latin typeface="Calibri"/>
              <a:ea typeface="Calibri"/>
              <a:cs typeface="Calibri"/>
              <a:sym typeface="Calibri"/>
            </a:endParaRPr>
          </a:p>
        </p:txBody>
      </p:sp>
      <p:sp>
        <p:nvSpPr>
          <p:cNvPr id="16" name="Google Shape;1187;p35">
            <a:extLst>
              <a:ext uri="{FF2B5EF4-FFF2-40B4-BE49-F238E27FC236}">
                <a16:creationId xmlns:a16="http://schemas.microsoft.com/office/drawing/2014/main" id="{6D5ACF5C-5C70-434F-A085-74B6FDE93095}"/>
              </a:ext>
            </a:extLst>
          </p:cNvPr>
          <p:cNvSpPr/>
          <p:nvPr/>
        </p:nvSpPr>
        <p:spPr>
          <a:xfrm>
            <a:off x="2928225" y="2582877"/>
            <a:ext cx="1994397" cy="3291501"/>
          </a:xfrm>
          <a:prstGeom prst="roundRect">
            <a:avLst>
              <a:gd name="adj" fmla="val 16667"/>
            </a:avLst>
          </a:prstGeom>
          <a:solidFill>
            <a:schemeClr val="bg1">
              <a:lumMod val="9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Google Shape;1188;p35">
            <a:extLst>
              <a:ext uri="{FF2B5EF4-FFF2-40B4-BE49-F238E27FC236}">
                <a16:creationId xmlns:a16="http://schemas.microsoft.com/office/drawing/2014/main" id="{315EAEB1-9932-7D1F-DE53-59749C9C38D9}"/>
              </a:ext>
            </a:extLst>
          </p:cNvPr>
          <p:cNvSpPr/>
          <p:nvPr/>
        </p:nvSpPr>
        <p:spPr>
          <a:xfrm>
            <a:off x="2927742" y="4787452"/>
            <a:ext cx="1994374" cy="828025"/>
          </a:xfrm>
          <a:custGeom>
            <a:avLst/>
            <a:gdLst/>
            <a:ahLst/>
            <a:cxnLst/>
            <a:rect l="l" t="t" r="r" b="b"/>
            <a:pathLst>
              <a:path w="3679" h="2246" extrusionOk="0">
                <a:moveTo>
                  <a:pt x="0" y="2245"/>
                </a:moveTo>
                <a:lnTo>
                  <a:pt x="0" y="0"/>
                </a:lnTo>
                <a:lnTo>
                  <a:pt x="3678" y="0"/>
                </a:lnTo>
                <a:lnTo>
                  <a:pt x="3678" y="2245"/>
                </a:lnTo>
                <a:lnTo>
                  <a:pt x="0" y="2245"/>
                </a:lnTo>
              </a:path>
            </a:pathLst>
          </a:custGeom>
          <a:solidFill>
            <a:srgbClr val="8EB4E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srgbClr val="999999"/>
              </a:solidFill>
              <a:effectLst/>
              <a:uLnTx/>
              <a:uFillTx/>
              <a:latin typeface="Calibri"/>
              <a:ea typeface="Calibri"/>
              <a:cs typeface="Calibri"/>
              <a:sym typeface="Calibri"/>
            </a:endParaRPr>
          </a:p>
        </p:txBody>
      </p:sp>
      <p:sp>
        <p:nvSpPr>
          <p:cNvPr id="18" name="Google Shape;1191;p35">
            <a:extLst>
              <a:ext uri="{FF2B5EF4-FFF2-40B4-BE49-F238E27FC236}">
                <a16:creationId xmlns:a16="http://schemas.microsoft.com/office/drawing/2014/main" id="{8FB2BF53-20A9-E5F5-3176-B7102DE8599F}"/>
              </a:ext>
            </a:extLst>
          </p:cNvPr>
          <p:cNvSpPr txBox="1"/>
          <p:nvPr/>
        </p:nvSpPr>
        <p:spPr>
          <a:xfrm flipH="1">
            <a:off x="2931650" y="3156745"/>
            <a:ext cx="1994397" cy="105683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Life-cycle assessments of instruments and observing systems</a:t>
            </a:r>
            <a:endParaRPr kumimoji="0" sz="1800" b="1" i="0" u="none" strike="noStrike" kern="1200" cap="none" spc="0" normalizeH="0" baseline="0" noProof="0">
              <a:ln>
                <a:noFill/>
              </a:ln>
              <a:solidFill>
                <a:srgbClr val="9BBB59"/>
              </a:solidFill>
              <a:effectLst/>
              <a:uLnTx/>
              <a:uFillTx/>
              <a:latin typeface="Segoe UI" panose="020B0502040204020203" pitchFamily="34" charset="0"/>
              <a:ea typeface="Fira Sans Extra Condensed"/>
              <a:cs typeface="Segoe UI" panose="020B0502040204020203" pitchFamily="34" charset="0"/>
              <a:sym typeface="Fira Sans Extra Condensed"/>
            </a:endParaRPr>
          </a:p>
        </p:txBody>
      </p:sp>
      <p:sp>
        <p:nvSpPr>
          <p:cNvPr id="19" name="Google Shape;1198;p35">
            <a:extLst>
              <a:ext uri="{FF2B5EF4-FFF2-40B4-BE49-F238E27FC236}">
                <a16:creationId xmlns:a16="http://schemas.microsoft.com/office/drawing/2014/main" id="{604C4193-1389-1C06-1043-A2495D162ED3}"/>
              </a:ext>
            </a:extLst>
          </p:cNvPr>
          <p:cNvSpPr/>
          <p:nvPr/>
        </p:nvSpPr>
        <p:spPr>
          <a:xfrm>
            <a:off x="7245302" y="2582877"/>
            <a:ext cx="1994397" cy="3291501"/>
          </a:xfrm>
          <a:prstGeom prst="roundRect">
            <a:avLst>
              <a:gd name="adj" fmla="val 16667"/>
            </a:avLst>
          </a:prstGeom>
          <a:solidFill>
            <a:schemeClr val="bg1">
              <a:lumMod val="9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Google Shape;1199;p35">
            <a:extLst>
              <a:ext uri="{FF2B5EF4-FFF2-40B4-BE49-F238E27FC236}">
                <a16:creationId xmlns:a16="http://schemas.microsoft.com/office/drawing/2014/main" id="{5CAC1220-B435-A987-8169-02AEF3097539}"/>
              </a:ext>
            </a:extLst>
          </p:cNvPr>
          <p:cNvSpPr/>
          <p:nvPr/>
        </p:nvSpPr>
        <p:spPr>
          <a:xfrm>
            <a:off x="7244317" y="4787452"/>
            <a:ext cx="1994374" cy="828025"/>
          </a:xfrm>
          <a:custGeom>
            <a:avLst/>
            <a:gdLst/>
            <a:ahLst/>
            <a:cxnLst/>
            <a:rect l="l" t="t" r="r" b="b"/>
            <a:pathLst>
              <a:path w="3679" h="2246" extrusionOk="0">
                <a:moveTo>
                  <a:pt x="0" y="2245"/>
                </a:moveTo>
                <a:lnTo>
                  <a:pt x="0" y="0"/>
                </a:lnTo>
                <a:lnTo>
                  <a:pt x="3678" y="0"/>
                </a:lnTo>
                <a:lnTo>
                  <a:pt x="3678" y="2245"/>
                </a:lnTo>
                <a:lnTo>
                  <a:pt x="0" y="2245"/>
                </a:lnTo>
              </a:path>
            </a:pathLst>
          </a:custGeom>
          <a:solidFill>
            <a:srgbClr val="4F81B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srgbClr val="999999"/>
              </a:solidFill>
              <a:effectLst/>
              <a:uLnTx/>
              <a:uFillTx/>
              <a:latin typeface="Calibri"/>
              <a:ea typeface="Calibri"/>
              <a:cs typeface="Calibri"/>
              <a:sym typeface="Calibri"/>
            </a:endParaRPr>
          </a:p>
        </p:txBody>
      </p:sp>
      <p:sp>
        <p:nvSpPr>
          <p:cNvPr id="21" name="Google Shape;1202;p35">
            <a:extLst>
              <a:ext uri="{FF2B5EF4-FFF2-40B4-BE49-F238E27FC236}">
                <a16:creationId xmlns:a16="http://schemas.microsoft.com/office/drawing/2014/main" id="{F51DD4D2-A5E3-4237-B055-AA7FEF7974C7}"/>
              </a:ext>
            </a:extLst>
          </p:cNvPr>
          <p:cNvSpPr txBox="1"/>
          <p:nvPr/>
        </p:nvSpPr>
        <p:spPr>
          <a:xfrm flipH="1">
            <a:off x="7248256" y="3156745"/>
            <a:ext cx="1994397" cy="105683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Use of environmentally friendly materials</a:t>
            </a:r>
            <a:endParaRPr kumimoji="0" sz="1800" b="1" i="0" u="none" strike="noStrike" kern="1200" cap="none" spc="0" normalizeH="0" baseline="0" noProof="0">
              <a:ln>
                <a:noFill/>
              </a:ln>
              <a:solidFill>
                <a:srgbClr val="4BACC6"/>
              </a:solidFill>
              <a:effectLst/>
              <a:uLnTx/>
              <a:uFillTx/>
              <a:latin typeface="Segoe UI" panose="020B0502040204020203" pitchFamily="34" charset="0"/>
              <a:ea typeface="Fira Sans Extra Condensed"/>
              <a:cs typeface="Segoe UI" panose="020B0502040204020203" pitchFamily="34" charset="0"/>
              <a:sym typeface="Fira Sans Extra Condensed"/>
            </a:endParaRPr>
          </a:p>
        </p:txBody>
      </p:sp>
      <p:sp>
        <p:nvSpPr>
          <p:cNvPr id="22" name="Google Shape;1213;p35">
            <a:extLst>
              <a:ext uri="{FF2B5EF4-FFF2-40B4-BE49-F238E27FC236}">
                <a16:creationId xmlns:a16="http://schemas.microsoft.com/office/drawing/2014/main" id="{060875C4-A231-EFA1-A9D1-9DFA8287A909}"/>
              </a:ext>
            </a:extLst>
          </p:cNvPr>
          <p:cNvSpPr/>
          <p:nvPr/>
        </p:nvSpPr>
        <p:spPr>
          <a:xfrm>
            <a:off x="760361" y="2582877"/>
            <a:ext cx="1994397" cy="3291501"/>
          </a:xfrm>
          <a:prstGeom prst="roundRect">
            <a:avLst>
              <a:gd name="adj" fmla="val 16667"/>
            </a:avLst>
          </a:prstGeom>
          <a:solidFill>
            <a:schemeClr val="bg1">
              <a:lumMod val="9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Google Shape;1214;p35">
            <a:extLst>
              <a:ext uri="{FF2B5EF4-FFF2-40B4-BE49-F238E27FC236}">
                <a16:creationId xmlns:a16="http://schemas.microsoft.com/office/drawing/2014/main" id="{B7DBF285-7C03-4513-59FF-DC25A0763512}"/>
              </a:ext>
            </a:extLst>
          </p:cNvPr>
          <p:cNvSpPr/>
          <p:nvPr/>
        </p:nvSpPr>
        <p:spPr>
          <a:xfrm>
            <a:off x="768492" y="4787446"/>
            <a:ext cx="1993589" cy="828021"/>
          </a:xfrm>
          <a:custGeom>
            <a:avLst/>
            <a:gdLst/>
            <a:ahLst/>
            <a:cxnLst/>
            <a:rect l="l" t="t" r="r" b="b"/>
            <a:pathLst>
              <a:path w="2859" h="2246" extrusionOk="0">
                <a:moveTo>
                  <a:pt x="0" y="2245"/>
                </a:moveTo>
                <a:lnTo>
                  <a:pt x="0" y="0"/>
                </a:lnTo>
                <a:lnTo>
                  <a:pt x="2858" y="0"/>
                </a:lnTo>
                <a:lnTo>
                  <a:pt x="2858" y="2245"/>
                </a:lnTo>
                <a:lnTo>
                  <a:pt x="0" y="2245"/>
                </a:lnTo>
              </a:path>
            </a:pathLst>
          </a:custGeom>
          <a:solidFill>
            <a:srgbClr val="558ED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srgbClr val="999999"/>
              </a:solidFill>
              <a:effectLst/>
              <a:uLnTx/>
              <a:uFillTx/>
              <a:latin typeface="Calibri"/>
              <a:ea typeface="Calibri"/>
              <a:cs typeface="Calibri"/>
              <a:sym typeface="Calibri"/>
            </a:endParaRPr>
          </a:p>
        </p:txBody>
      </p:sp>
      <p:sp>
        <p:nvSpPr>
          <p:cNvPr id="24" name="Google Shape;1216;p35">
            <a:extLst>
              <a:ext uri="{FF2B5EF4-FFF2-40B4-BE49-F238E27FC236}">
                <a16:creationId xmlns:a16="http://schemas.microsoft.com/office/drawing/2014/main" id="{E1EE88CE-D667-7F93-9670-4A922784D8D9}"/>
              </a:ext>
            </a:extLst>
          </p:cNvPr>
          <p:cNvSpPr txBox="1"/>
          <p:nvPr/>
        </p:nvSpPr>
        <p:spPr>
          <a:xfrm flipH="1">
            <a:off x="768081" y="3156745"/>
            <a:ext cx="1994397" cy="105683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Innovations in measurement technologies and methods reducing environmental impact</a:t>
            </a:r>
            <a:endParaRPr kumimoji="0" sz="1800" b="1" i="0" u="none" strike="noStrike" kern="1200" cap="none" spc="0" normalizeH="0" baseline="0" noProof="0">
              <a:ln>
                <a:noFill/>
              </a:ln>
              <a:solidFill>
                <a:srgbClr val="C0504D"/>
              </a:solidFill>
              <a:effectLst/>
              <a:uLnTx/>
              <a:uFillTx/>
              <a:latin typeface="Segoe UI" panose="020B0502040204020203" pitchFamily="34" charset="0"/>
              <a:ea typeface="Fira Sans Extra Condensed"/>
              <a:cs typeface="Segoe UI" panose="020B0502040204020203" pitchFamily="34" charset="0"/>
              <a:sym typeface="Fira Sans Extra Condensed"/>
            </a:endParaRPr>
          </a:p>
        </p:txBody>
      </p:sp>
      <p:pic>
        <p:nvPicPr>
          <p:cNvPr id="27" name="Graphic 26" descr="Tools with solid fill">
            <a:extLst>
              <a:ext uri="{FF2B5EF4-FFF2-40B4-BE49-F238E27FC236}">
                <a16:creationId xmlns:a16="http://schemas.microsoft.com/office/drawing/2014/main" id="{1B3E0F25-3689-B47A-1833-EB6286B29F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7372" y="4877456"/>
            <a:ext cx="648000" cy="648000"/>
          </a:xfrm>
          <a:prstGeom prst="rect">
            <a:avLst/>
          </a:prstGeom>
        </p:spPr>
      </p:pic>
      <p:pic>
        <p:nvPicPr>
          <p:cNvPr id="33" name="Graphic 32" descr="Arrow circle with solid fill">
            <a:extLst>
              <a:ext uri="{FF2B5EF4-FFF2-40B4-BE49-F238E27FC236}">
                <a16:creationId xmlns:a16="http://schemas.microsoft.com/office/drawing/2014/main" id="{6D6F52F5-A7DF-5B88-639D-43CD714B7C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54361" y="4846326"/>
            <a:ext cx="720442" cy="720442"/>
          </a:xfrm>
          <a:prstGeom prst="rect">
            <a:avLst/>
          </a:prstGeom>
        </p:spPr>
      </p:pic>
      <p:pic>
        <p:nvPicPr>
          <p:cNvPr id="35" name="Graphic 34" descr="Lights On with solid fill">
            <a:extLst>
              <a:ext uri="{FF2B5EF4-FFF2-40B4-BE49-F238E27FC236}">
                <a16:creationId xmlns:a16="http://schemas.microsoft.com/office/drawing/2014/main" id="{35A20832-2A36-2043-BEAC-2012431C7A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33559" y="4848404"/>
            <a:ext cx="648000" cy="648000"/>
          </a:xfrm>
          <a:prstGeom prst="rect">
            <a:avLst/>
          </a:prstGeom>
        </p:spPr>
      </p:pic>
      <p:pic>
        <p:nvPicPr>
          <p:cNvPr id="37" name="Graphic 36" descr="Direction with solid fill">
            <a:extLst>
              <a:ext uri="{FF2B5EF4-FFF2-40B4-BE49-F238E27FC236}">
                <a16:creationId xmlns:a16="http://schemas.microsoft.com/office/drawing/2014/main" id="{E5D192CC-5AD4-EE5D-B9CE-33340B133F9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68970" y="4847663"/>
            <a:ext cx="648000" cy="648000"/>
          </a:xfrm>
          <a:prstGeom prst="rect">
            <a:avLst/>
          </a:prstGeom>
        </p:spPr>
      </p:pic>
      <p:pic>
        <p:nvPicPr>
          <p:cNvPr id="41" name="Graphic 40" descr="Open hand with plant with solid fill">
            <a:extLst>
              <a:ext uri="{FF2B5EF4-FFF2-40B4-BE49-F238E27FC236}">
                <a16:creationId xmlns:a16="http://schemas.microsoft.com/office/drawing/2014/main" id="{718B4FBD-E6AF-386F-D923-C0A5C590312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85631" y="4847663"/>
            <a:ext cx="648000" cy="648000"/>
          </a:xfrm>
          <a:prstGeom prst="rect">
            <a:avLst/>
          </a:prstGeom>
        </p:spPr>
      </p:pic>
    </p:spTree>
    <p:extLst>
      <p:ext uri="{BB962C8B-B14F-4D97-AF65-F5344CB8AC3E}">
        <p14:creationId xmlns:p14="http://schemas.microsoft.com/office/powerpoint/2010/main" val="3898273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1392C-BBD9-B23D-062D-9468CDFE4628}"/>
              </a:ext>
            </a:extLst>
          </p:cNvPr>
          <p:cNvSpPr>
            <a:spLocks noGrp="1"/>
          </p:cNvSpPr>
          <p:nvPr>
            <p:ph type="title"/>
          </p:nvPr>
        </p:nvSpPr>
        <p:spPr>
          <a:xfrm>
            <a:off x="838200" y="2263197"/>
            <a:ext cx="10515600" cy="1325563"/>
          </a:xfrm>
        </p:spPr>
        <p:txBody>
          <a:bodyPr>
            <a:normAutofit/>
          </a:bodyPr>
          <a:lstStyle/>
          <a:p>
            <a:pPr algn="ctr"/>
            <a:r>
              <a:rPr lang="en-FR" b="1" dirty="0">
                <a:solidFill>
                  <a:srgbClr val="005A9C"/>
                </a:solidFill>
                <a:latin typeface="Arial" panose="020B0604020202020204" pitchFamily="34" charset="0"/>
                <a:ea typeface="Verdana" panose="020B0604030504040204" pitchFamily="34" charset="0"/>
                <a:cs typeface="Arial" panose="020B0604020202020204" pitchFamily="34" charset="0"/>
              </a:rPr>
              <a:t>Thank you</a:t>
            </a:r>
          </a:p>
        </p:txBody>
      </p:sp>
      <p:sp>
        <p:nvSpPr>
          <p:cNvPr id="3" name="CuadroTexto 3">
            <a:extLst>
              <a:ext uri="{FF2B5EF4-FFF2-40B4-BE49-F238E27FC236}">
                <a16:creationId xmlns:a16="http://schemas.microsoft.com/office/drawing/2014/main" id="{5747C3C7-0FBD-0752-91F7-A3D4F8F0C8A9}"/>
              </a:ext>
            </a:extLst>
          </p:cNvPr>
          <p:cNvSpPr txBox="1"/>
          <p:nvPr/>
        </p:nvSpPr>
        <p:spPr>
          <a:xfrm>
            <a:off x="3824879" y="6020736"/>
            <a:ext cx="4542242" cy="523926"/>
          </a:xfrm>
          <a:prstGeom prst="rect">
            <a:avLst/>
          </a:prstGeom>
          <a:noFill/>
        </p:spPr>
        <p:txBody>
          <a:bodyPr wrap="square" rtlCol="0">
            <a:spAutoFit/>
          </a:bodyPr>
          <a:lstStyle/>
          <a:p>
            <a:pPr marR="0" algn="ctr" rtl="0">
              <a:lnSpc>
                <a:spcPct val="150000"/>
              </a:lnSpc>
            </a:pPr>
            <a:r>
              <a:rPr lang="en-US" sz="3200" b="0" i="0" u="none" strike="noStrike" baseline="30000" dirty="0">
                <a:solidFill>
                  <a:srgbClr val="005A9C"/>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2890452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444613" y="4178040"/>
            <a:ext cx="2010367" cy="1506435"/>
          </a:xfrm>
          <a:prstGeom prst="rect">
            <a:avLst/>
          </a:prstGeom>
        </p:spPr>
      </p:pic>
      <p:pic>
        <p:nvPicPr>
          <p:cNvPr id="26" name="Picture 25"/>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2746701" y="4169354"/>
            <a:ext cx="1430843" cy="1506435"/>
          </a:xfrm>
          <a:prstGeom prst="rect">
            <a:avLst/>
          </a:prstGeom>
        </p:spPr>
      </p:pic>
      <p:sp>
        <p:nvSpPr>
          <p:cNvPr id="4" name="Slide Number Placeholder 3"/>
          <p:cNvSpPr>
            <a:spLocks noGrp="1"/>
          </p:cNvSpPr>
          <p:nvPr>
            <p:ph type="sldNum" sz="quarter" idx="10"/>
          </p:nvPr>
        </p:nvSpPr>
        <p:spPr>
          <a:xfrm>
            <a:off x="450093" y="6430875"/>
            <a:ext cx="11472934"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8075564-AF6E-40FC-905A-F6C5E8D29614}" type="slidenum">
              <a:rPr kumimoji="0" lang="en-US" altLang="en-US" sz="1200" b="0" i="0" u="none" strike="noStrike" kern="1200" cap="none" spc="0" normalizeH="0" baseline="0" noProof="0" smtClean="0">
                <a:ln>
                  <a:noFill/>
                </a:ln>
                <a:solidFill>
                  <a:srgbClr val="7F7F7F"/>
                </a:solidFill>
                <a:effectLst/>
                <a:uLnTx/>
                <a:uFillTx/>
                <a:latin typeface="Century Gothic" panose="020B050202020202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7F7F7F"/>
              </a:solidFill>
              <a:effectLst/>
              <a:uLnTx/>
              <a:uFillTx/>
              <a:latin typeface="Century Gothic" panose="020B0502020202020204" pitchFamily="34" charset="0"/>
              <a:ea typeface="ヒラギノ角ゴ Pro W3" pitchFamily="127" charset="-128"/>
              <a:cs typeface="+mn-cs"/>
            </a:endParaRPr>
          </a:p>
        </p:txBody>
      </p:sp>
      <p:sp>
        <p:nvSpPr>
          <p:cNvPr id="6" name="TextBox 5"/>
          <p:cNvSpPr txBox="1"/>
          <p:nvPr/>
        </p:nvSpPr>
        <p:spPr>
          <a:xfrm>
            <a:off x="1616890" y="2814537"/>
            <a:ext cx="9544556"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i="0" u="none" strike="noStrike" kern="1200" cap="none" spc="0" normalizeH="0" baseline="0" noProof="0" dirty="0">
                <a:ln>
                  <a:noFill/>
                </a:ln>
                <a:solidFill>
                  <a:srgbClr val="028193"/>
                </a:solidFill>
                <a:effectLst/>
                <a:uLnTx/>
                <a:uFillTx/>
                <a:latin typeface="Calibri" panose="020F0502020204030204" pitchFamily="34" charset="0"/>
                <a:ea typeface="ヒラギノ角ゴ Pro W3" pitchFamily="127" charset="-128"/>
                <a:cs typeface="+mn-cs"/>
              </a:rPr>
              <a:t>Examples of observation methods, operational practices with environmental impacts </a:t>
            </a:r>
          </a:p>
        </p:txBody>
      </p:sp>
      <p:sp>
        <p:nvSpPr>
          <p:cNvPr id="7" name="TextBox 6"/>
          <p:cNvSpPr txBox="1"/>
          <p:nvPr/>
        </p:nvSpPr>
        <p:spPr>
          <a:xfrm>
            <a:off x="1616890" y="3215304"/>
            <a:ext cx="4974929" cy="841256"/>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CA" sz="14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Radiosondes and </a:t>
            </a:r>
            <a:r>
              <a:rPr kumimoji="0" lang="en-CA" sz="1400" b="0" i="0" u="none" strike="noStrike" kern="1200" cap="none" spc="0" normalizeH="0" baseline="0" noProof="0" err="1">
                <a:ln>
                  <a:noFill/>
                </a:ln>
                <a:solidFill>
                  <a:prstClr val="black"/>
                </a:solidFill>
                <a:effectLst/>
                <a:uLnTx/>
                <a:uFillTx/>
                <a:latin typeface="Calibri" panose="020F0502020204030204" pitchFamily="34" charset="0"/>
                <a:ea typeface="ヒラギノ角ゴ Pro W3" pitchFamily="127" charset="-128"/>
                <a:cs typeface="+mn-cs"/>
              </a:rPr>
              <a:t>ozonesondes</a:t>
            </a:r>
            <a:endParaRPr kumimoji="0" lang="en-CA" sz="14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a:p>
            <a:pPr marL="285750" marR="0" lvl="0" indent="-285750" algn="l" defTabSz="45720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CA" sz="14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Marine drifter buoys</a:t>
            </a:r>
          </a:p>
          <a:p>
            <a:pPr marL="285750" marR="0" lvl="0" indent="-285750" algn="l" defTabSz="45720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CA" sz="14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Oil/antifreeze mixtures used in precipitation gauges</a:t>
            </a:r>
          </a:p>
        </p:txBody>
      </p:sp>
      <p:pic>
        <p:nvPicPr>
          <p:cNvPr id="8" name="Picture 7"/>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7883032" y="4169354"/>
            <a:ext cx="1297916" cy="1505703"/>
          </a:xfrm>
          <a:prstGeom prst="rect">
            <a:avLst/>
          </a:prstGeom>
        </p:spPr>
      </p:pic>
      <p:sp>
        <p:nvSpPr>
          <p:cNvPr id="10" name="TextBox 9"/>
          <p:cNvSpPr txBox="1"/>
          <p:nvPr/>
        </p:nvSpPr>
        <p:spPr>
          <a:xfrm>
            <a:off x="9445311" y="5499808"/>
            <a:ext cx="2009670" cy="18466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600" b="0" i="0" u="none" strike="noStrike" kern="1200" cap="none" spc="0" normalizeH="0" baseline="0" noProof="0">
                <a:ln>
                  <a:noFill/>
                </a:ln>
                <a:solidFill>
                  <a:prstClr val="white">
                    <a:lumMod val="95000"/>
                  </a:prstClr>
                </a:solidFill>
                <a:effectLst/>
                <a:uLnTx/>
                <a:uFillTx/>
                <a:latin typeface="Century Gothic" panose="020B0502020202020204" pitchFamily="34" charset="0"/>
                <a:ea typeface="ヒラギノ角ゴ Pro W3" pitchFamily="127" charset="-128"/>
                <a:cs typeface="+mn-cs"/>
              </a:rPr>
              <a:t>Photo credit: John Buchanan </a:t>
            </a:r>
          </a:p>
        </p:txBody>
      </p:sp>
      <p:sp>
        <p:nvSpPr>
          <p:cNvPr id="11" name="Rectangle 10"/>
          <p:cNvSpPr/>
          <p:nvPr/>
        </p:nvSpPr>
        <p:spPr>
          <a:xfrm>
            <a:off x="463744" y="1061842"/>
            <a:ext cx="11112274" cy="163121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National observing networks for weather and climate are designed and operated to meet domestic and international requirements within resource and feasibility constraints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Associated environmental impacts are acknowledged, but have not driven network design or procurement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Some of the greater environmentally challenging methods of observation are foundational in the production of critical weather and climate information</a:t>
            </a:r>
          </a:p>
        </p:txBody>
      </p:sp>
      <p:sp>
        <p:nvSpPr>
          <p:cNvPr id="12" name="Title 1"/>
          <p:cNvSpPr>
            <a:spLocks noGrp="1"/>
          </p:cNvSpPr>
          <p:nvPr>
            <p:ph type="title"/>
          </p:nvPr>
        </p:nvSpPr>
        <p:spPr>
          <a:xfrm>
            <a:off x="331251" y="0"/>
            <a:ext cx="11591776" cy="732515"/>
          </a:xfrm>
        </p:spPr>
        <p:txBody>
          <a:bodyPr>
            <a:noAutofit/>
          </a:bodyPr>
          <a:lstStyle/>
          <a:p>
            <a:pPr algn="l"/>
            <a:r>
              <a:rPr lang="en-US" sz="2800" b="1" dirty="0">
                <a:solidFill>
                  <a:srgbClr val="005BAA"/>
                </a:solidFill>
              </a:rPr>
              <a:t>Observing </a:t>
            </a:r>
            <a:r>
              <a:rPr lang="en-US" sz="2400" b="1" dirty="0">
                <a:solidFill>
                  <a:srgbClr val="005BAA"/>
                </a:solidFill>
              </a:rPr>
              <a:t>systems</a:t>
            </a:r>
            <a:r>
              <a:rPr lang="en-US" sz="2800" b="1" dirty="0">
                <a:solidFill>
                  <a:srgbClr val="005BAA"/>
                </a:solidFill>
              </a:rPr>
              <a:t> and operations have environmental impacts…</a:t>
            </a:r>
          </a:p>
        </p:txBody>
      </p:sp>
      <p:sp>
        <p:nvSpPr>
          <p:cNvPr id="13" name="TextBox 12"/>
          <p:cNvSpPr txBox="1"/>
          <p:nvPr/>
        </p:nvSpPr>
        <p:spPr>
          <a:xfrm>
            <a:off x="2152650" y="5975848"/>
            <a:ext cx="9484412" cy="707886"/>
          </a:xfrm>
          <a:prstGeom prst="rect">
            <a:avLst/>
          </a:prstGeom>
          <a:solidFill>
            <a:srgbClr val="D9D9D9"/>
          </a:solidFill>
          <a:ln>
            <a:noFill/>
          </a:ln>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CA" sz="2000" b="0" i="0" u="none" strike="noStrike" kern="1200" cap="none" spc="0" normalizeH="0" baseline="0" noProof="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rPr>
              <a:t>…which have generally been accepted to meet the data requirements of users, applications, and services</a:t>
            </a:r>
          </a:p>
        </p:txBody>
      </p:sp>
      <p:sp>
        <p:nvSpPr>
          <p:cNvPr id="15" name="TextBox 14"/>
          <p:cNvSpPr txBox="1"/>
          <p:nvPr/>
        </p:nvSpPr>
        <p:spPr>
          <a:xfrm>
            <a:off x="7824501" y="4133706"/>
            <a:ext cx="1262869" cy="18466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600" b="0" i="0" u="none" strike="noStrike" kern="1200" cap="none" spc="0" normalizeH="0" baseline="0" noProof="0">
                <a:ln>
                  <a:noFill/>
                </a:ln>
                <a:solidFill>
                  <a:prstClr val="white">
                    <a:lumMod val="95000"/>
                  </a:prstClr>
                </a:solidFill>
                <a:effectLst/>
                <a:uLnTx/>
                <a:uFillTx/>
                <a:latin typeface="Century Gothic" panose="020B0502020202020204" pitchFamily="34" charset="0"/>
                <a:ea typeface="ヒラギノ角ゴ Pro W3" pitchFamily="127" charset="-128"/>
                <a:cs typeface="+mn-cs"/>
              </a:rPr>
              <a:t>Photo credit: John Buchanan </a:t>
            </a:r>
          </a:p>
        </p:txBody>
      </p:sp>
      <p:sp>
        <p:nvSpPr>
          <p:cNvPr id="16" name="TextBox 15"/>
          <p:cNvSpPr txBox="1"/>
          <p:nvPr/>
        </p:nvSpPr>
        <p:spPr>
          <a:xfrm>
            <a:off x="6948098" y="3215304"/>
            <a:ext cx="4974929" cy="841256"/>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CA" sz="14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Waste transportation and disposal</a:t>
            </a:r>
          </a:p>
          <a:p>
            <a:pPr marL="285750" marR="0" lvl="0" indent="-285750" algn="l" defTabSz="45720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CA" sz="14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Use of mercury / </a:t>
            </a:r>
            <a:r>
              <a:rPr kumimoji="0" lang="en-CA" sz="1400" b="0" i="0" u="none" strike="noStrike" kern="1200" cap="none" spc="0" normalizeH="0" baseline="0" noProof="0" err="1">
                <a:ln>
                  <a:noFill/>
                </a:ln>
                <a:solidFill>
                  <a:prstClr val="black"/>
                </a:solidFill>
                <a:effectLst/>
                <a:uLnTx/>
                <a:uFillTx/>
                <a:latin typeface="Calibri" panose="020F0502020204030204" pitchFamily="34" charset="0"/>
                <a:ea typeface="ヒラギノ角ゴ Pro W3" pitchFamily="127" charset="-128"/>
                <a:cs typeface="+mn-cs"/>
              </a:rPr>
              <a:t>Minamata</a:t>
            </a:r>
            <a:r>
              <a:rPr kumimoji="0" lang="en-CA" sz="14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 convention</a:t>
            </a:r>
          </a:p>
          <a:p>
            <a:pPr marL="285750" marR="0" lvl="0" indent="-285750" algn="l" defTabSz="45720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CA" sz="14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Site decommissioning</a:t>
            </a:r>
          </a:p>
        </p:txBody>
      </p:sp>
      <p:pic>
        <p:nvPicPr>
          <p:cNvPr id="17" name="Picture 16"/>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376233" y="4169354"/>
            <a:ext cx="2138349" cy="1516124"/>
          </a:xfrm>
          <a:prstGeom prst="rect">
            <a:avLst/>
          </a:prstGeom>
        </p:spPr>
      </p:pic>
      <p:pic>
        <p:nvPicPr>
          <p:cNvPr id="4098" name="Picture 2" descr="GEONOR | T-200B All Weather Precipitation - Rain Gauge"/>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4430159" y="4171544"/>
            <a:ext cx="1050633" cy="15017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8"/>
          <a:stretch>
            <a:fillRect/>
          </a:stretch>
        </p:blipFill>
        <p:spPr>
          <a:xfrm>
            <a:off x="5719531" y="4173324"/>
            <a:ext cx="1871343" cy="1511151"/>
          </a:xfrm>
          <a:prstGeom prst="rect">
            <a:avLst/>
          </a:prstGeom>
        </p:spPr>
      </p:pic>
      <p:sp>
        <p:nvSpPr>
          <p:cNvPr id="22" name="TextBox 21"/>
          <p:cNvSpPr txBox="1"/>
          <p:nvPr/>
        </p:nvSpPr>
        <p:spPr>
          <a:xfrm>
            <a:off x="5669411" y="5526933"/>
            <a:ext cx="3725779" cy="18466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600" b="0" i="0" u="none" strike="noStrike" kern="1200" cap="none" spc="0" normalizeH="0" baseline="0" noProof="0">
                <a:ln>
                  <a:noFill/>
                </a:ln>
                <a:solidFill>
                  <a:prstClr val="white">
                    <a:lumMod val="95000"/>
                  </a:prstClr>
                </a:solidFill>
                <a:effectLst/>
                <a:uLnTx/>
                <a:uFillTx/>
                <a:latin typeface="Century Gothic" panose="020B0502020202020204" pitchFamily="34" charset="0"/>
                <a:ea typeface="ヒラギノ角ゴ Pro W3" pitchFamily="127" charset="-128"/>
                <a:cs typeface="+mn-cs"/>
              </a:rPr>
              <a:t>Photo credit: Global Drifter Program</a:t>
            </a:r>
          </a:p>
        </p:txBody>
      </p:sp>
      <p:sp>
        <p:nvSpPr>
          <p:cNvPr id="23" name="TextBox 22"/>
          <p:cNvSpPr txBox="1"/>
          <p:nvPr/>
        </p:nvSpPr>
        <p:spPr>
          <a:xfrm rot="5400000">
            <a:off x="4707812" y="4845037"/>
            <a:ext cx="1401752" cy="18466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600" b="0" i="0" u="none" strike="noStrike" kern="1200" cap="none" spc="0" normalizeH="0" baseline="0" noProof="0">
                <a:ln>
                  <a:noFill/>
                </a:ln>
                <a:solidFill>
                  <a:prstClr val="white">
                    <a:lumMod val="95000"/>
                  </a:prstClr>
                </a:solidFill>
                <a:effectLst/>
                <a:uLnTx/>
                <a:uFillTx/>
                <a:latin typeface="Century Gothic" panose="020B0502020202020204" pitchFamily="34" charset="0"/>
                <a:ea typeface="ヒラギノ角ゴ Pro W3" pitchFamily="127" charset="-128"/>
                <a:cs typeface="+mn-cs"/>
              </a:rPr>
              <a:t>Photo credit: GEONOR</a:t>
            </a:r>
          </a:p>
        </p:txBody>
      </p:sp>
      <p:sp>
        <p:nvSpPr>
          <p:cNvPr id="24" name="TextBox 23"/>
          <p:cNvSpPr txBox="1"/>
          <p:nvPr/>
        </p:nvSpPr>
        <p:spPr>
          <a:xfrm>
            <a:off x="2878714" y="5526933"/>
            <a:ext cx="1154966" cy="18466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600" b="0" i="0" u="none" strike="noStrike" kern="1200" cap="none" spc="0" normalizeH="0" baseline="0" noProof="0">
                <a:ln>
                  <a:noFill/>
                </a:ln>
                <a:solidFill>
                  <a:prstClr val="white">
                    <a:lumMod val="95000"/>
                  </a:prstClr>
                </a:solidFill>
                <a:effectLst/>
                <a:uLnTx/>
                <a:uFillTx/>
                <a:latin typeface="Century Gothic" panose="020B0502020202020204" pitchFamily="34" charset="0"/>
                <a:ea typeface="ヒラギノ角ゴ Pro W3" pitchFamily="127" charset="-128"/>
                <a:cs typeface="+mn-cs"/>
              </a:rPr>
              <a:t>Photo credit: J. Anderson</a:t>
            </a:r>
          </a:p>
        </p:txBody>
      </p:sp>
      <p:sp>
        <p:nvSpPr>
          <p:cNvPr id="25" name="TextBox 24"/>
          <p:cNvSpPr txBox="1"/>
          <p:nvPr/>
        </p:nvSpPr>
        <p:spPr>
          <a:xfrm>
            <a:off x="331250" y="5542206"/>
            <a:ext cx="2239957" cy="18466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600" b="0" i="0" u="none" strike="noStrike" kern="1200" cap="none" spc="0" normalizeH="0" baseline="0" noProof="0">
                <a:ln>
                  <a:noFill/>
                </a:ln>
                <a:solidFill>
                  <a:prstClr val="white">
                    <a:lumMod val="95000"/>
                  </a:prstClr>
                </a:solidFill>
                <a:effectLst/>
                <a:uLnTx/>
                <a:uFillTx/>
                <a:latin typeface="Century Gothic" panose="020B0502020202020204" pitchFamily="34" charset="0"/>
                <a:ea typeface="ヒラギノ角ゴ Pro W3" pitchFamily="127" charset="-128"/>
                <a:cs typeface="+mn-cs"/>
              </a:rPr>
              <a:t>Photo credit: J. Anderson</a:t>
            </a:r>
          </a:p>
        </p:txBody>
      </p:sp>
      <p:cxnSp>
        <p:nvCxnSpPr>
          <p:cNvPr id="2" name="Straight Connector 1">
            <a:extLst>
              <a:ext uri="{FF2B5EF4-FFF2-40B4-BE49-F238E27FC236}">
                <a16:creationId xmlns:a16="http://schemas.microsoft.com/office/drawing/2014/main" id="{1EA4D4F8-4990-781E-006D-0D46BBADBFAC}"/>
              </a:ext>
            </a:extLst>
          </p:cNvPr>
          <p:cNvCxnSpPr/>
          <p:nvPr/>
        </p:nvCxnSpPr>
        <p:spPr>
          <a:xfrm>
            <a:off x="456889" y="866997"/>
            <a:ext cx="11125985" cy="11310"/>
          </a:xfrm>
          <a:prstGeom prst="line">
            <a:avLst/>
          </a:prstGeom>
          <a:ln>
            <a:solidFill>
              <a:schemeClr val="accent5"/>
            </a:solidFill>
          </a:ln>
        </p:spPr>
        <p:style>
          <a:lnRef idx="2">
            <a:schemeClr val="accent5"/>
          </a:lnRef>
          <a:fillRef idx="0">
            <a:schemeClr val="accent5"/>
          </a:fillRef>
          <a:effectRef idx="1">
            <a:schemeClr val="accent5"/>
          </a:effectRef>
          <a:fontRef idx="minor">
            <a:schemeClr val="tx1"/>
          </a:fontRef>
        </p:style>
      </p:cxnSp>
      <p:pic>
        <p:nvPicPr>
          <p:cNvPr id="5" name="Picture 4">
            <a:extLst>
              <a:ext uri="{FF2B5EF4-FFF2-40B4-BE49-F238E27FC236}">
                <a16:creationId xmlns:a16="http://schemas.microsoft.com/office/drawing/2014/main" id="{BC535D82-0C13-416D-8879-31E3FDA5A0B5}"/>
              </a:ext>
            </a:extLst>
          </p:cNvPr>
          <p:cNvPicPr>
            <a:picLocks noChangeAspect="1"/>
          </p:cNvPicPr>
          <p:nvPr/>
        </p:nvPicPr>
        <p:blipFill>
          <a:blip r:embed="rId9"/>
          <a:stretch>
            <a:fillRect/>
          </a:stretch>
        </p:blipFill>
        <p:spPr>
          <a:xfrm>
            <a:off x="-8625" y="4709895"/>
            <a:ext cx="152421" cy="2152950"/>
          </a:xfrm>
          <a:prstGeom prst="rect">
            <a:avLst/>
          </a:prstGeom>
        </p:spPr>
      </p:pic>
      <p:pic>
        <p:nvPicPr>
          <p:cNvPr id="18" name="Picture 17">
            <a:extLst>
              <a:ext uri="{FF2B5EF4-FFF2-40B4-BE49-F238E27FC236}">
                <a16:creationId xmlns:a16="http://schemas.microsoft.com/office/drawing/2014/main" id="{3D4A1EF5-F6F1-EDBA-F15E-22A9C81EC368}"/>
              </a:ext>
            </a:extLst>
          </p:cNvPr>
          <p:cNvPicPr>
            <a:picLocks noChangeAspect="1"/>
          </p:cNvPicPr>
          <p:nvPr/>
        </p:nvPicPr>
        <p:blipFill>
          <a:blip r:embed="rId10"/>
          <a:stretch>
            <a:fillRect/>
          </a:stretch>
        </p:blipFill>
        <p:spPr>
          <a:xfrm>
            <a:off x="275963" y="6026931"/>
            <a:ext cx="1876687" cy="600159"/>
          </a:xfrm>
          <a:prstGeom prst="rect">
            <a:avLst/>
          </a:prstGeom>
        </p:spPr>
      </p:pic>
    </p:spTree>
    <p:extLst>
      <p:ext uri="{BB962C8B-B14F-4D97-AF65-F5344CB8AC3E}">
        <p14:creationId xmlns:p14="http://schemas.microsoft.com/office/powerpoint/2010/main" val="1070295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863984" y="1542529"/>
            <a:ext cx="4464639" cy="3772942"/>
          </a:xfrm>
          <a:prstGeom prst="roundRect">
            <a:avLst>
              <a:gd name="adj" fmla="val 13040"/>
            </a:avLst>
          </a:prstGeom>
          <a:solidFill>
            <a:schemeClr val="accent5">
              <a:lumMod val="20000"/>
              <a:lumOff val="80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pic>
        <p:nvPicPr>
          <p:cNvPr id="5" name="Picture 5">
            <a:extLst>
              <a:ext uri="{FF2B5EF4-FFF2-40B4-BE49-F238E27FC236}">
                <a16:creationId xmlns:a16="http://schemas.microsoft.com/office/drawing/2014/main" id="{53E1A239-3B12-BB70-9AD7-3C32B9DB046F}"/>
              </a:ext>
            </a:extLst>
          </p:cNvPr>
          <p:cNvPicPr>
            <a:picLocks noChangeAspect="1"/>
          </p:cNvPicPr>
          <p:nvPr/>
        </p:nvPicPr>
        <p:blipFill>
          <a:blip r:embed="rId3">
            <a:duotone>
              <a:schemeClr val="accent1">
                <a:shade val="45000"/>
                <a:satMod val="135000"/>
              </a:schemeClr>
              <a:prstClr val="white"/>
            </a:duotone>
          </a:blip>
          <a:stretch>
            <a:fillRect/>
          </a:stretch>
        </p:blipFill>
        <p:spPr>
          <a:xfrm>
            <a:off x="2536349" y="4449793"/>
            <a:ext cx="2024693" cy="1139644"/>
          </a:xfrm>
          <a:prstGeom prst="rect">
            <a:avLst/>
          </a:prstGeom>
        </p:spPr>
      </p:pic>
      <p:sp>
        <p:nvSpPr>
          <p:cNvPr id="39" name="Title 1"/>
          <p:cNvSpPr>
            <a:spLocks noGrp="1"/>
          </p:cNvSpPr>
          <p:nvPr>
            <p:ph type="title"/>
          </p:nvPr>
        </p:nvSpPr>
        <p:spPr>
          <a:xfrm>
            <a:off x="435271" y="260230"/>
            <a:ext cx="11617384" cy="791489"/>
          </a:xfrm>
        </p:spPr>
        <p:txBody>
          <a:bodyPr>
            <a:noAutofit/>
          </a:bodyPr>
          <a:lstStyle/>
          <a:p>
            <a:pPr algn="l" eaLnBrk="0" fontAlgn="base" hangingPunct="0">
              <a:spcBef>
                <a:spcPct val="20000"/>
              </a:spcBef>
              <a:spcAft>
                <a:spcPct val="0"/>
              </a:spcAft>
              <a:buClr>
                <a:srgbClr val="595959"/>
              </a:buClr>
              <a:defRPr/>
            </a:pPr>
            <a:r>
              <a:rPr lang="en-US" sz="2400" b="1" dirty="0">
                <a:solidFill>
                  <a:srgbClr val="005BAA"/>
                </a:solidFill>
              </a:rPr>
              <a:t>Organizations around the world are shifting to "greener" policies and practices…</a:t>
            </a:r>
          </a:p>
        </p:txBody>
      </p:sp>
      <p:sp>
        <p:nvSpPr>
          <p:cNvPr id="40" name="TextBox 39"/>
          <p:cNvSpPr txBox="1"/>
          <p:nvPr/>
        </p:nvSpPr>
        <p:spPr>
          <a:xfrm>
            <a:off x="2311958" y="5925375"/>
            <a:ext cx="9271543" cy="707886"/>
          </a:xfrm>
          <a:prstGeom prst="rect">
            <a:avLst/>
          </a:prstGeom>
          <a:solidFill>
            <a:schemeClr val="bg1">
              <a:lumMod val="85000"/>
            </a:schemeClr>
          </a:solidFill>
          <a:ln>
            <a:noFill/>
          </a:ln>
        </p:spPr>
        <p:txBody>
          <a:bodyPr wrap="square" lIns="91440" tIns="45720" rIns="91440" bIns="45720" rtlCol="0" anchor="t">
            <a:spAutoFit/>
          </a:bodyPr>
          <a:lstStyle/>
          <a:p>
            <a:pPr marL="0" marR="0" lvl="0" indent="0" algn="r" defTabSz="457200" rtl="0" eaLnBrk="0" fontAlgn="base" latinLnBrk="0" hangingPunct="0">
              <a:lnSpc>
                <a:spcPct val="100000"/>
              </a:lnSpc>
              <a:spcBef>
                <a:spcPct val="20000"/>
              </a:spcBef>
              <a:spcAft>
                <a:spcPct val="0"/>
              </a:spcAft>
              <a:buClr>
                <a:srgbClr val="595959"/>
              </a:buClr>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…and the WMO has recognized the environmental impact of observing systems and practices</a:t>
            </a: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BtAL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S88KNay+XJKxjyc4+9If6D2rL1G2ntwI3TyUzxjkgfSvV9csYWlaR7gJzwxHFclrul2ssPza1FH7hRmvoqGIctz5CvhVDZHCx6va2MuAkrtzzkfMcnoO3GPXvUF1rn2qYOVVcD7oqzd+H9IiYk67Ax7lqy7vTrOP/U6pbMe3WvThGmzx6kqkfQnk1FeArFfWgagNxMe7PrmsWWPYx/exsP8AZbNNEwXo1bKkjm9u7m9/aEx7/rUi6mQBnr35rm2uGGT2rpfh9oFp4s+12f8AaBt79QHiUJuzGPvYGRk5I+gBrOsoUoOUtjahOdaoqcN2TR30cg25IPuaZqWqaXpluk+o30durEhMgsW9eB29ziqmreF/EGizSzXVjdy6dDN5ZuFj2bvfByR9envXN+MPCuta/HcroNwjLHA32ZZ1wXbk4PGASDjrwa8rM6teOH5sHrJtL0OuhBuryVVY6KG+t7+2S6tblbi3kBaORCcHn8+OmDzVjSZX/tBcj5RHLk+3ltUvwS+GdnaaBBC2tTo+oIl39mv0CXEeVAP7kYKjPr7da7bxV4b0LQfA2teIbPUTePY2E0qspRoyQhBGBz6965cXjObAzhNe84tabXaPUy7L5/XKc4v3VJb+p588U0rtLG+IlO05+h/rUd3OtlY+fcSMQilnCkfdHX+dYl38S/DtnoFk99cWs88nzbbB95Udy6s2VPTiue8Q+KrPxRqmlaP4Zcz/AGx3N+sxEaG3Cg+Wx5OHYLlRzhenNfz3hsnxMqiVWNo669ND9/qZglT93fodnHe29xJJ5eCqHaT5gPOSCOPpViCUNuVbeV3IwCOVXPfiqVvDa28GV09LZ0HzpCv7oEDj+vQU+w8QpHHFcZhhuGlURYyMY4JI/GuOpRTk3Tjodrc+Sz+IXU2uoJCjK0TqSpVgQQfSiO4kaMtkMSvIU5Iqhq+sP/ak7PcRLKzHzVK5AbvwehrL/wBHPzrcBXOSWViprWOGvFcx0QmuVKW50aTxyuyqxOOcdxUN7CrQspzhxyepFYlhIbRvMjndSy4ZuGz+Bq4mpzsFiVJLg7T8xGG/TilLDuMrwLU1cu2hICxCLhRx8vSmXSqSzTKwAH51BaPfmYpMrrlOGGMGn3UjTqVKnAG3HYmk4uM9zWNRXucxrb3cd79hSCCZXX5SF5T05FFdJa6LNLMZYmO0e3Siu9ZhCmlFGMkpO7Z6T4h8UIzP5TnOTkA/yrh9T1KW6cngg+owaqsxZiTkH3pgUMcN1r+nqWHjT2P5Jr4qpVK0jMTyXH40oz/eNWvJFIYABmulWOFplcH1anYqR4NoLMQoAySaPs5xkDI9qd0LlZFGglkCNKka92c4ArsPDPgfxTFf6frXh6SznnjYTeU83lsidiwIBw3IxiuOlhfsDWl4Um1u11MPpl5c2zthSYnI3D0PtWGIjOUPckl6o6sJKnGonUT+R6T8QtR1K3hnvvFSy6Pp8cA8yFZPMjZhlv3eD878dOMc54Ga838K+PNe1vSZtc0PwwV0u3YC3ixmW665BPqeoIyB6Diua/a28cX9xaaPY38hljUTROEAAl6Kx9juGPoPQmuL0nx/qlx4HnttJuxbz2ksLq0JCeUi5G1QP4c4/wAmubLsI5R5ZJX7H0laEZpVVdpvdnsnhmx1bULTU/EXi3T57Kxv5w8VpLII5ZDu4hcnDFRxhVbGM5HOK73xH9nj+FvifQo47VZ4dMuMRQQtHCE2YCjOAeevoePevk/V/iLrfj6C4/tW0uLqSG3fz7tZf3dsoYMpSMALGAVXJHzHkZGePZfh14mkPgXRtL0+8vdRNzpVxDq9uxMxicRk+aCRuG5lHHQ7gO1ednuGq18PKrzWcU9Omi/P5Hdl2Glh8XDleja+V2eTP4Rv9Q08NHbrsjBaQQoAF4HX15rnBpq296YDldo8wMDg9+3rxXu+ieHNQ1nxjFbW66ppcFsTJ5fl/PIozyccDPAGT3+tZ/xe8HpZtPcW9pFaRRKZHd2Epcg9yDkYBAwcV+QYfMHGShPZn65iaNOcrU37yM/wf4sW40SPQtZk+0RTuFt7wYDIc52SdyOPvZ471vXPheUxJK7xRRIuHc5ZsZOOO5/pXmNhpM2oWMkH2jKBVYwBMbcjIIJz/FkV2/wy8R3WqeFbjSL6bN/pkgVgeGaLnYT9M4/AV5Ga4L2KdfD6WfvL9TrwlaelOe76hqkE1xd+aqo2AqBmJDMFGMt/tHGTWfJHLjBmVfrk1tx30YYwyRPknqAKmaGweNWMuD0KuOa8tV5R+JHfK2yZg2tqrP8Avb5UAH908/4VtaRc21kJInmjk4+XamNx9Cae+nWj5ZZM/Skh0NWvYFSRtzHKgZ4xWdStCompMFJx2NuK401Y333CwygcKYyeSOMetRaVZiZJJ5N20D8M1p2+iwz25zbuk47k8Gr8ViIoykjCOMDLbT2rx6mIhFNRY3ibN6mK1q7QFbdiFABc54orQumVrGO1s5MhnJc7f4RRVQqOxpCs2ipLpcOn+L49L1JZpIA/z4IVpF9UIz+HrXUa74V8LnRlvdIvLi3dV3iS6kGyYHoPY5444B610ek/DrxHoVtJfWPiGO5u9gP2ZoBscg/cEjZZRjjp1rH+IHiLxZqmkx6JP4SurASDfKoUvkKRggjsDjNf1LLFyq1I+znot9bfgfzisCqNGXtYavbS/wCKOEhs2YcEGnvYyEDkjBB4OK6XxV4TuvDFvazfavtSMqrOwXAjkIzj6EdPpWXBeAAFlBr0IYj2keaLPLnhXSlyzVmYr6bMiFYmVQEwjFd7I3TPJ54qeKGRZD8qeXjj1zXRWr21wcHCH1qy2ivIu6HY49mFP21g+r3WhzfkxOPmAzXSeELG1t2e+umWOCBGkdv7oAzmqNxo91EdxjIqzrxSx+G+tzXMbmPyArbeCMsBn88VMpup7kXq9BwpOF5NbHzb+0Pdr4w8RQSaVzaW8A4LfxEFz06cV5h4czD9vRWGBGQOchvxrrn+zyXcepDUo4Lq2fzUt2gIjLDgZPToOv0q5faPFrUNv/ZMtlBe3eGlt8LGqqSedwwOep/Hmu+nRdOUZ9l959BSqRjQVNsxvhN4X/4SXW1s7i4eC3m3krHjzHCg9M8YHfJFfUfwesdN07UYNIivJFe4zbQIl3H+8GxsMQrEtwD0PGO1ct8M/hhp+g3Lx6dq8OsLLGol8gbZVwDuCHkMC3HHsTxzXZ6D4abw7rOg7dLiSS1upbq0lk1FWMh8sgIQOig8kY47d6+dzfN8DTw86cqj1TvZX/E1pVqlXEL2a0urHd2KXNnrczara/6YYjCrtOd0ke7IwBwBntj0rhvHvk6a5vEgVrqe6CxxIu7cuCOc+/XjvWt4j8T37brmVsXIOQyLkqB/CK4DX9c1e9niup7fyCci3LYOXPr2yfx6V+Cquqr93XsftGBwNSm/aT0L/h280jT7KS1uNOt0mjlk3RthTgknYPQA4x6cYrl4bSLSvGVpq0LS7b6c20qn5lSOTlQT2IbGBzWbo+oXN1ZaxPeoqXWnyNGy7t2WB++KXwT4lj1S6h0t0MjTTRbS3Xhgc/UYrplSrwjUUldW1OuX1d2knZ9DsdW0Uyy+dGyqxc8A4INZF3p13DEy4JBOc4z0967PxHBbW8rfZ7sOR1UjJz9R3rn4psgjJGT3NfM0K8+VO5V1P3kY0a3CMAqsQMnGOg71taV4hnsYgvkrJtPyscnHrQyRMRvXNItlCyfJkc9K0nOnUVpolwOq0XVG1a0aSZkh+YqAmScD19KjtZINUu54bO+JCMR5b8M4Hce1YVjLdaYZWtiMuu3GM49/rVCSyfcGAIb27e9cccNDmk07X2MfZtPQ6fxBcjSdOcxkGaT5AhznI9fSisS81DULjSo9Nk8tolIOdvzsR6t+NFdOHpQhG09WC5up9TWjXEWnxpdzCScJ+8YADLfgKks452TNwUPzZTbwQPepLWN1QmU5YsT06DtTriZbeIyP90V+9Pex+VqNkpNmZ4l0G11ywNndO0cZZWygHJHTPqK878SeEdDs0khsLp3vIiC8ZYcgn09QK7d/ElrdE20cbPL820qwxke/r7Vw1o3iPV9UuZLO13QvIVM7ttQgcdepH0zXdhnOnq5WR5uMjTrO0Y3bOYm0m5h+4pIz2otrbUmmWO2hleU9ERSSfwr1vSfDMiqv2+4R8/wxpgfrz/KuhtbK0soysEKRg9SB1+tbzzJdFc56eTSbvJ2PJtN8N+NLhN7WsMC44FxKA35DNXfEPhnW5/BeqaabWCe5mhGxI3++QwOOfoa9FGqWau0fmAMO1Na5iZ/MDDb6iuRZnUU1JW0fY9H+xaTi1K+p+aPxB0y50fx3e6Xq8d1p6+YFWKRCjBf7wzjI4rcs/DbaXFLJp88b+ZEw82VvmYdOF7da+9/Gnhfwp420o6b4o0W01OHHyNKuHjPqjj5kPuCK+e/iV8GbnwfZS6p4dmu9X0eFSZo5/nuLZffAHmIB3xkdwetb4/N6mJpyUXytmU8vlSglukeJ2Gq3unQSR2Wp3A82IRyGNz09iDx6Y6YrrfhTqtynii3f7Y0mGkfy3JzIfKk6dhj+v1rImn0uG3CeVksP3czZPlbiM8DqMZwO2eK67w5p2l+FdR8PrrStJquqtcNYpDJlI4hE3MhxkgEkccnPtmvhMRg6k4SUVfRv8CsDSbxNN+a/M9A8LSQ3Wphb0syljlPfqTn86T42QjW/B8MOmSfZgqESqYiWlGRgDaCRx3ANTaNaxzW1xcpJFBHhQZCDtx6jHP8Ajms/xP4ot4/slhYMLyWFQilEI3cnr6DtX53hK0oVE4rY/Za1H2+IXLfT7loeM3cNzpuk6hJDNJ5ksyLJlGTKlchdrcjHvzmpvgtYHUfiFYKm4NES0mOmwgKfp96qvxs1y7NwlvCoBkUGQcEq3bn1x+lelfsbeDNQv9Uv/E99byR2KxLBA+ciRidzY9cYA9RnFfbRhUqYJztZyPExtWFDEOPSJ7dF8PtFula6mmu2QpgRK+Mn1z1rzLVtJXT9QntfLI8p8bTIGIB6ZI9sV6R8WfHg0Wa18NeH40uddvnEdvEDkJ6s2OgA5JrmdJ8H39taNJO0l/czyGW4uGYBppD1OD0HYDsBXyWeLCYOnGEdJfma5bXrRj7XEy0lsnuca0Ksw2RMBg9TToI5FY5XgcZzXaDRXhtjJcRpGynaY24aqX9npJuVVXJ6KDzXzKxsWrHrRxVOWxgggKcqDye9PEyghnUDt610Ufh+RpAv2cjOTyeOnXNW28LSMuQqlQOTnFZPF0upE8XRW7OQkmRpF2BR83oeaK7MeGomI+zqzsD90jGfxoqfrlIweNo9z0bQviR4N1zX49C0vVhcag6OwiETD7n3gcjgit7Vla4h8pcbT14yfyry3wF8GtI8Natb67qutXWqapa48nyc20EeAR9xSS3BOdzEHPIr0ibUbeFcqAW+tf0Nh6tWMP3trn5tChUqK0i0tqrxRhooo9nIOwBs45PsTU6/Z7dABjjvWBPrasMeZhQOcmsPVPEsUKt+8zj3olXS3O+lgKknZKx2V3q1rbqTuB+hrmtU8UgkojZHPSvOte8bJ8yCRR7ZrmpPGVsDuaZAfrXJUxmtj2sNkyS5pI9En1XzrjzFbD/rWlp+vgIFlavKv+Emt5lDRTDIOQc9DWnYapHdxgmTDd/c1jGvqdlTAq1mj1qDW7NhhpAuT3q4l7GswAkVkI6E5BryOW8aIh1mCD0FRN4puLd13TwJjplgK6I4hdTknld/hZq+KfgH4U1e9fUtDc6VM7tI1uSzQ7j124OY/oMj0ArJ1D4O+JG1zwff/a9KKeHZJ/lE7ndC8W0AApycgHJ960rTx9MpBN3AV7gSDNamnfESF5R9oXK7HPDeik/0rWWLiqUorqmvwPL/ALCnCoqkFqZ974O1CG0NrNqVpH5jDuSOOg6Vx2peAdejeeLwvfaSb2VD508jOz47YXG1fxrM+KfxUW4uo4dNkdYVc7mCEcgHjNVPDvxQiinumlaSKNkTDt0YgYPPbn+VfnVHAwpvmpxdj7ylhscqN5SSb6B8NvgHe+IPFE1940mni020uC0uZf3t5JgZAxwqf7Q5PQeteu/Fb4g+H/ht4TTStDitYGjj8q2t4sKiAdhjp9a850r4qui61qCTSfYvLRY89ZZBnJUenqenFcb8NvDl58S/Gp8UeKM/2FbTbo4mJH2l1OQg/wBgHG49+nfj06mPdKi5VfdjHd/ovU8yWUKlUdfFaxWqiur8z074KeH72Gwn8e+KpGOs6ugMS7f+PW3z8qAdQW4Y/hXpckyEDy3B7gkc59abd+TNDhVX5SDwOlQvEsFq1zKRHDGuXZugFfk2YYqpjq8qsuuy7Lojy69R1pOpN6sbLaJcSlizM5wd3GKhuNKUZKxKzkjLDGa0rKM7Q+7ggEAd/enJI0jNsXJBOc9Aa4lFrQzVWa2ehSihOxY3yAPXpj0q0MmfaMnA4BHAqWRra3TfLKpIB4zx+VcT4k8YwWd0y2uyaUnB2nAX6n/Crhhp1ZcsVc0pUqleXuo6zT9QtJknbesMtvJ5c6EglGxnGR1HvRXgup+K9Siur25jmxJcyeZKxXJ4GFX6AYAor2f9XZzd4y0PQhlLavJ6n0Ldaoz5/eHFZVxqBH8Qx9a5XU9VZCw3Yxwea5TWfF0dojbpgPUZr9uniLGNHLtdEd1qWrJGh+Ycc15z4y8VLCjqJBu9Aa5u78U3+pSBLdmjiZtobaTnucAdelP8PeItM8Pzf27DY6Tr95bHMsN5I2+MhhxGpG0nGTk4IzXDUxUeZK48VjsHlmlR3l2W/wA+xa8P+AfiB4xYXVppbWdk/Iu71/JjK+o/iYfQV6V4W/Zy0V4PtGveKLzUZG4K2BWKJT3G47if0rmvHXxLHxEVrPRdTOlRWUCyzW8oZeGwA+7Kg/eC47ZzycVb+E2t+JPCKR3Gt61YpZ3d1HbxWSyrKu6ZgfNba3yYUMc9CM9OK0pYrDqpyuN0u+n4Hz+I4lxNV2g+VeX+Z0Wr/s7W8eZPDvii6tz2ivYhKv8A30u0/oa43WPhv8SvDDGePTY9Wtl5ZrGTeceuw4b8ga+n49QtZGCxzLJnupyOmeo+tSPcwIgkd1UHoTXsPCUKivEdHPsVD4mpLzPkKx8TWlzI1nqKvC4bbIkgKMp9CDyDWunhHwNqiiV4rt3/AOvx+T9Aa948f/Drwl48h36raMl5ESqXtqwjnQ+m7+IezAivEvFHwW8beFjJe+GNQOuWqEkRhQlwq+69H/DB9q554adPXdHuYXNsPiEk5ckvw+8anwn8ITQn7PdXlpIwKpidjg/jUkfwqjjuf+Jfr1zGoikjJdsg5iYE/rWHoHjhrZms9Xs5o7uFtrrgqwb0IPIP1rSi8a3mo6zHpui6Xd3FxJDNtXO0ZEbcknoM45OBzXPVlT9m3bXU9FvEL7Wn4HBeKPhTqEE2648SxmAOT0IIX8/SqFzrPw78J6esVjp8Wr6qpO2e4YygPjqATj8q6rVPhj4+8WXjSaz4osdIthyYYGaZ1B6jjA/U10Hgn4S+BfC8iXgjOtahGf8AX3pDbW7FUHyj9frXxdTOcLQh+9q8z/lj+r2O6pjI/DBcz7nk/hXw34x8eal9pvba6sNKndc3DrsjVB1Cr/F04AGK+ibC10/SbO30+whEdvboI41HYD1+tVNZuLppQE3Rj+DA4rR0238yBXkcBzjcCcV8rm2bzx9tOWC2SMKrk4qU3cjbUrpZsRK2MducVla9q+pf27ocV18li0zHcylw0uMKp7AHPBPeuiubrS7C3MkxVSvUk859hXJa74mjng+zw/cyG5wWyDkH25rzsJF89+W61MFSVXRROq1LxRDpMZS5uFRz/ABksPYVzNz8Q2VC1tDNIv8AdbAA/wAa8+u3mub2a4aVnyCc9cc8Um5Fjxv5xkn2xXp08qowSctWdMMFSW6Og1PxXrF9Eyifyc53BByQe2a568uZlj3NuyRhjnOTTmcKDv8Al4DcnqO31pJlE6x+UC5yBtAzn3Nd9KlCGiVkdEYxjokULi4YxKY5JGEiZkG0gdfXv0orWtdCe5ffIwhHRFbv0x7+tFdSr046I0abLesa1f6tePZaNZzXk/OREhOB6n0qfQ/BNuHkvfEV0l9PF832WJ8xg9gT3PtXnfgHW9R0e5llguHcSRuZI3PyN1xx2PHWvXPDt0NW0BtQZGhAjZvJDZTqQR0HBxz9a9/McRVpu32fxPyzM+LsVVg6eFXs11e7+/oT659hutGS01rQYYrMgLCVMcbwEZxsKnKkeornbfwVpBhYf2jLLHIgDyxWql3X0lbPznBxnHQ/l1qX93bQRQgW212AAWLbtGQPWq0Fy0scs0aiGZo95Zeh+YIQR37flRmVXLoRX1GpK/VNaet2/wALHxFCriuZ+2OR1bwbjTWsdEvrg2crbjau7FD7bWDDHfGMd6x9S0PxhaeHW0TT3jS0aRXdbhS8mAThVZOAOT/D3PXNeh3c0rWxWWQzSblUvIB/dyDgAev41i6h4gk0yUWsduG+Zfm34xn0GDXk08dWvy3v11OhYicNLnKeBYviJ4X19GDD+z5ZVZ4YLgiOL1YJJ3wevoOleuWPjPxM6NBqVs0tsisI/KulkfJY4YNgfLjHB5GK5nUNUMVxEskbuzQiTcJNvXt0q5aoLqOGdwoBj37eePxzmtpZrXT5rW9L/wCZo8XNI7/wb8TbPTprm31r7QImdTG+NzAnqT7d+Oa6wfFLwWzlf7TcKGC7jA+D7jjpXjV9DF5jRFN21QSx5J61jajAIX2rt5B6oPTNdVPijF0oqNk/v/zO+jjJcqPdNWX4TeL7kXWqR6Jf3KDAlnTY+B23HBNN8WQ+FvDXw68Ran4YtdItJY9OlkLWqoC21eM45IFfOsuoSwEYVThd3JP1q/4d1K6mv44/MISWKVWU8jHlPxXXHiadVctSkrPTf/gHqYbHynONO73WnTcgtfiQzQ7kmjk8y68kNnIKYBznPX5hWkPFNhay3UzTR/uHIIL4yVYDI+u4/lTbe884vbtaWqoJSuFQgHB+tT6pJDBaozWdtNtbIWSMEA18fUo4Vy5VC3zP06E66i20rD7r4haDF9nZblJX2ycRnOcdDz16VkeJvixZwo0NhmS43AJjkKO5PvVq1vEkCsLO2Q52jEYPGM9+araldRx3EmLO23jqwTr+Fa0MBg1LWDdvM5Z1qlnyxRx114wur5nidpPlA28E7h1P171Yiv7jytwjfG0EEjBI65rVvrhklEWyPO3duCAHH93p0qrKqrGLjy4wX4IUYz+tep7Gi0lGNkOOMrdUjPjlvbhGZEIBwSW4q0lvdSMiuxCsBtBwp6dgaqWckdwkhjhWLJJPJbNUNRvriO7jjVhkAEEj1Ga3jhoydokvEVFq0dTa6PECpubqNec4U5zV9LiwgKRxTIVVSRkAY/HNcE97eMBvuGO842glVAHsKz/EuqyWVxFbqruzDhjJwDnuMc/nQsr9pJKUgWOlBXUTv5dXOyUMpnHG0rgg4980V51caleW9rFcSNHIZBgqFKjgemSD0orthlcErGEswnc//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4" name="Slide Number Placeholder 3"/>
          <p:cNvSpPr>
            <a:spLocks noGrp="1"/>
          </p:cNvSpPr>
          <p:nvPr>
            <p:ph type="sldNum" sz="quarter" idx="12"/>
          </p:nvPr>
        </p:nvSpPr>
        <p:spPr>
          <a:xfrm>
            <a:off x="8737599" y="6356351"/>
            <a:ext cx="3231793" cy="365125"/>
          </a:xfrm>
          <a:prstGeom prst="rect">
            <a:avLst/>
          </a:prstGeom>
        </p:spPr>
        <p:txBody>
          <a:bodyPr vert="horz" lIns="91440" tIns="45720" rIns="91440" bIns="45720" rtlCol="0" anchor="ctr"/>
          <a:lstStyle>
            <a:defPPr>
              <a:defRPr lang="en-C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59AF2F-52C6-9B46-B8B2-0579234AE62E}"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sp>
        <p:nvSpPr>
          <p:cNvPr id="13" name="Subtitle 2"/>
          <p:cNvSpPr txBox="1">
            <a:spLocks/>
          </p:cNvSpPr>
          <p:nvPr/>
        </p:nvSpPr>
        <p:spPr bwMode="auto">
          <a:xfrm>
            <a:off x="595142" y="1220206"/>
            <a:ext cx="5483082" cy="1468031"/>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spcBef>
                <a:spcPct val="20000"/>
              </a:spcBef>
              <a:spcAft>
                <a:spcPct val="0"/>
              </a:spcAft>
              <a:buClr>
                <a:srgbClr val="595959"/>
              </a:buClr>
              <a:buFont typeface="Arial" panose="020B0604020202020204" pitchFamily="34" charset="0"/>
              <a:buNone/>
              <a:defRPr lang="en-CA" sz="2400" b="0" i="0" kern="1200">
                <a:solidFill>
                  <a:srgbClr val="595959"/>
                </a:solidFill>
                <a:latin typeface="Century Gothic" pitchFamily="34" charset="0"/>
                <a:ea typeface="ヒラギノ角ゴ Pro W3" pitchFamily="126" charset="-128"/>
                <a:cs typeface="Century Gothic" pitchFamily="34" charset="0"/>
              </a:defRPr>
            </a:lvl1pPr>
            <a:lvl2pPr marL="457200" indent="0" algn="ctr" defTabSz="457200" rtl="0" eaLnBrk="0" fontAlgn="base" hangingPunct="0">
              <a:spcBef>
                <a:spcPct val="20000"/>
              </a:spcBef>
              <a:spcAft>
                <a:spcPct val="0"/>
              </a:spcAft>
              <a:buClr>
                <a:srgbClr val="595959"/>
              </a:buClr>
              <a:buFont typeface="Arial" panose="020B0604020202020204" pitchFamily="34" charset="0"/>
              <a:buNone/>
              <a:defRPr lang="en-CA" sz="2400" kern="1200">
                <a:solidFill>
                  <a:schemeClr val="tx1">
                    <a:tint val="75000"/>
                  </a:schemeClr>
                </a:solidFill>
                <a:latin typeface="Century Gothic" pitchFamily="34" charset="0"/>
                <a:ea typeface="ヒラギノ角ゴ Pro W3" pitchFamily="126" charset="-128"/>
                <a:cs typeface="Century Gothic" pitchFamily="34" charset="0"/>
              </a:defRPr>
            </a:lvl2pPr>
            <a:lvl3pPr marL="914400" indent="0" algn="ctr" defTabSz="457200" rtl="0" eaLnBrk="0" fontAlgn="base" hangingPunct="0">
              <a:spcBef>
                <a:spcPct val="20000"/>
              </a:spcBef>
              <a:spcAft>
                <a:spcPct val="0"/>
              </a:spcAft>
              <a:buClr>
                <a:srgbClr val="595959"/>
              </a:buClr>
              <a:buFont typeface="Arial" panose="020B0604020202020204" pitchFamily="34" charset="0"/>
              <a:buNone/>
              <a:defRPr lang="en-CA" sz="2200" kern="1200">
                <a:solidFill>
                  <a:schemeClr val="tx1">
                    <a:tint val="75000"/>
                  </a:schemeClr>
                </a:solidFill>
                <a:latin typeface="Century Gothic" pitchFamily="34" charset="0"/>
                <a:ea typeface="ヒラギノ角ゴ Pro W3" pitchFamily="126" charset="-128"/>
                <a:cs typeface="Century Gothic" pitchFamily="34" charset="0"/>
              </a:defRPr>
            </a:lvl3pPr>
            <a:lvl4pPr marL="1371600" indent="0" algn="ctr" defTabSz="457200" rtl="0" eaLnBrk="0" fontAlgn="base" hangingPunct="0">
              <a:spcBef>
                <a:spcPct val="20000"/>
              </a:spcBef>
              <a:spcAft>
                <a:spcPct val="0"/>
              </a:spcAft>
              <a:buClr>
                <a:srgbClr val="595959"/>
              </a:buClr>
              <a:buFont typeface="Arial" panose="020B0604020202020204" pitchFamily="34" charset="0"/>
              <a:buNone/>
              <a:defRPr lang="en-CA" sz="2000" kern="1200">
                <a:solidFill>
                  <a:schemeClr val="tx1">
                    <a:tint val="75000"/>
                  </a:schemeClr>
                </a:solidFill>
                <a:latin typeface="Century Gothic" pitchFamily="34" charset="0"/>
                <a:ea typeface="ヒラギノ角ゴ Pro W3" pitchFamily="126" charset="-128"/>
                <a:cs typeface="Century Gothic" pitchFamily="34" charset="0"/>
              </a:defRPr>
            </a:lvl4pPr>
            <a:lvl5pPr marL="1828800" indent="0" algn="ctr" defTabSz="457200" rtl="0" eaLnBrk="0" fontAlgn="base" hangingPunct="0">
              <a:spcBef>
                <a:spcPct val="20000"/>
              </a:spcBef>
              <a:spcAft>
                <a:spcPct val="0"/>
              </a:spcAft>
              <a:buClr>
                <a:srgbClr val="595959"/>
              </a:buClr>
              <a:buFont typeface="Arial" panose="020B0604020202020204" pitchFamily="34" charset="0"/>
              <a:buNone/>
              <a:defRPr lang="en-US" kern="1200">
                <a:solidFill>
                  <a:schemeClr val="tx1">
                    <a:tint val="75000"/>
                  </a:schemeClr>
                </a:solidFill>
                <a:latin typeface="Century Gothic" pitchFamily="34" charset="0"/>
                <a:ea typeface="ヒラギノ角ゴ Pro W3" pitchFamily="126" charset="-128"/>
                <a:cs typeface="Century Gothic"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0" fontAlgn="base" latinLnBrk="0" hangingPunct="0">
              <a:lnSpc>
                <a:spcPct val="120000"/>
              </a:lnSpc>
              <a:spcBef>
                <a:spcPts val="0"/>
              </a:spcBef>
              <a:spcAft>
                <a:spcPts val="600"/>
              </a:spcAft>
              <a:buClr>
                <a:srgbClr val="595959"/>
              </a:buClr>
              <a:buSzTx/>
              <a:buFont typeface="Arial" panose="020B0604020202020204" pitchFamily="34" charset="0"/>
              <a:buNone/>
              <a:tabLst/>
              <a:defRPr/>
            </a:pP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ヒラギノ角ゴ Pro W3"/>
                <a:cs typeface="Calibri" panose="020F0502020204030204" pitchFamily="34" charset="0"/>
              </a:rPr>
              <a:t>GBON </a:t>
            </a:r>
            <a:r>
              <a:rPr kumimoji="0" lang="en-US" sz="1800" b="0" i="1" u="none" strike="noStrike" kern="1200" cap="none" spc="0" normalizeH="0" baseline="0" noProof="0">
                <a:ln>
                  <a:noFill/>
                </a:ln>
                <a:solidFill>
                  <a:prstClr val="black"/>
                </a:solidFill>
                <a:effectLst/>
                <a:uLnTx/>
                <a:uFillTx/>
                <a:latin typeface="Calibri" panose="020F0502020204030204" pitchFamily="34" charset="0"/>
                <a:ea typeface="ヒラギノ角ゴ Pro W3"/>
                <a:cs typeface="Calibri" panose="020F0502020204030204" pitchFamily="34" charset="0"/>
              </a:rPr>
              <a:t>(WMO Global Basic Observing Network)</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6" charset="-128"/>
              <a:cs typeface="Calibri" panose="020F0502020204030204" pitchFamily="34" charset="0"/>
            </a:endParaRPr>
          </a:p>
          <a:p>
            <a:pPr marL="0" marR="0" lvl="1" indent="0" algn="l" defTabSz="457200" rtl="0" eaLnBrk="0" fontAlgn="base" latinLnBrk="0" hangingPunct="0">
              <a:lnSpc>
                <a:spcPct val="120000"/>
              </a:lnSpc>
              <a:spcBef>
                <a:spcPts val="0"/>
              </a:spcBef>
              <a:spcAft>
                <a:spcPts val="600"/>
              </a:spcAft>
              <a:buClr>
                <a:srgbClr val="595959"/>
              </a:buClr>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a:cs typeface="Calibri" panose="020F0502020204030204" pitchFamily="34" charset="0"/>
              </a:rPr>
              <a:t>Establishes requirements for the spatial and temporal frequency of observations without consideration of environmental impacts when initially developed</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6" charset="-128"/>
              <a:cs typeface="Calibri" panose="020F0502020204030204" pitchFamily="34" charset="0"/>
            </a:endParaRPr>
          </a:p>
        </p:txBody>
      </p:sp>
      <p:sp>
        <p:nvSpPr>
          <p:cNvPr id="14" name="Rounded Rectangle 13"/>
          <p:cNvSpPr/>
          <p:nvPr/>
        </p:nvSpPr>
        <p:spPr>
          <a:xfrm>
            <a:off x="6777493" y="1519016"/>
            <a:ext cx="4464639" cy="3744813"/>
          </a:xfrm>
          <a:prstGeom prst="roundRect">
            <a:avLst>
              <a:gd name="adj" fmla="val 10144"/>
            </a:avLst>
          </a:prstGeom>
          <a:noFill/>
          <a:ln w="19050">
            <a:noFill/>
          </a:ln>
          <a:effectLst>
            <a:outerShdw blurRad="190500" sx="102000" sy="102000" algn="ctr" rotWithShape="0">
              <a:prstClr val="black">
                <a:alpha val="20000"/>
              </a:prstClr>
            </a:outerShdw>
          </a:effectLst>
        </p:spPr>
        <p:txBody>
          <a:bodyPr wrap="square" lIns="91440" tIns="45720" rIns="91440" bIns="45720" anchor="t">
            <a:spAutoFit/>
          </a:bodyPr>
          <a:lstStyle/>
          <a:p>
            <a:pPr marL="0" marR="0" lvl="0" indent="0" algn="l" defTabSz="457200" rtl="0" eaLnBrk="1" fontAlgn="base" latinLnBrk="0" hangingPunct="1">
              <a:lnSpc>
                <a:spcPct val="100000"/>
              </a:lnSpc>
              <a:spcBef>
                <a:spcPct val="0"/>
              </a:spcBef>
              <a:spcAft>
                <a:spcPts val="300"/>
              </a:spcAft>
              <a:buClrTx/>
              <a:buSzTx/>
              <a:buFontTx/>
              <a:buNone/>
              <a:tabLst/>
              <a:defRPr/>
            </a:pPr>
            <a:endParaRPr kumimoji="0" lang="en-CA" sz="900" b="0" i="0" u="none" strike="noStrike" kern="1200" cap="none" spc="0" normalizeH="0" baseline="0" noProof="0">
              <a:ln>
                <a:noFill/>
              </a:ln>
              <a:solidFill>
                <a:srgbClr val="4BACC6">
                  <a:lumMod val="50000"/>
                </a:srgbClr>
              </a:solidFill>
              <a:effectLst/>
              <a:uLnTx/>
              <a:uFillTx/>
              <a:latin typeface="Calibri" panose="020F0502020204030204" pitchFamily="34" charset="0"/>
              <a:ea typeface="ヒラギノ角ゴ Pro W3" pitchFamily="127" charset="-128"/>
              <a:cs typeface="Calibri" panose="020F0502020204030204" pitchFamily="34" charset="0"/>
            </a:endParaRPr>
          </a:p>
          <a:p>
            <a:pPr marL="457200" marR="0" lvl="1" indent="0" algn="l" defTabSz="457200" rtl="0" eaLnBrk="1" fontAlgn="base" latinLnBrk="0" hangingPunct="1">
              <a:lnSpc>
                <a:spcPct val="100000"/>
              </a:lnSpc>
              <a:spcBef>
                <a:spcPct val="0"/>
              </a:spcBef>
              <a:spcAft>
                <a:spcPts val="300"/>
              </a:spcAft>
              <a:buClrTx/>
              <a:buSzTx/>
              <a:buFontTx/>
              <a:buNone/>
              <a:tabLst/>
              <a:defRPr/>
            </a:pPr>
            <a:r>
              <a:rPr kumimoji="0" lang="en-CA" sz="2000" b="1" i="0" u="none" strike="noStrike" kern="1200" cap="none" spc="0" normalizeH="0" baseline="0" noProof="0">
                <a:ln>
                  <a:noFill/>
                </a:ln>
                <a:solidFill>
                  <a:srgbClr val="4BACC6">
                    <a:lumMod val="50000"/>
                  </a:srgbClr>
                </a:solidFill>
                <a:effectLst/>
                <a:uLnTx/>
                <a:uFillTx/>
                <a:latin typeface="Calibri" panose="020F0502020204030204" pitchFamily="34" charset="0"/>
                <a:ea typeface="ヒラギノ角ゴ Pro W3"/>
                <a:cs typeface="Calibri" panose="020F0502020204030204" pitchFamily="34" charset="0"/>
              </a:rPr>
              <a:t>CONSIDERATIONS:</a:t>
            </a:r>
          </a:p>
          <a:p>
            <a:pPr marL="457200" marR="0" lvl="1" indent="0" algn="l" defTabSz="457200" rtl="0" eaLnBrk="1" fontAlgn="base" latinLnBrk="0" hangingPunct="1">
              <a:lnSpc>
                <a:spcPct val="100000"/>
              </a:lnSpc>
              <a:spcBef>
                <a:spcPct val="0"/>
              </a:spcBef>
              <a:spcAft>
                <a:spcPts val="300"/>
              </a:spcAft>
              <a:buClrTx/>
              <a:buSzTx/>
              <a:buFontTx/>
              <a:buNone/>
              <a:tabLst/>
              <a:defRPr/>
            </a:pPr>
            <a:endParaRPr kumimoji="0" lang="en-CA" sz="600" b="0" i="0" u="none" strike="noStrike" kern="1200" cap="none" spc="0" normalizeH="0" baseline="0" noProof="0">
              <a:ln>
                <a:noFill/>
              </a:ln>
              <a:solidFill>
                <a:srgbClr val="4BACC6">
                  <a:lumMod val="50000"/>
                </a:srgbClr>
              </a:solidFill>
              <a:effectLst/>
              <a:uLnTx/>
              <a:uFillTx/>
              <a:latin typeface="Calibri" panose="020F0502020204030204" pitchFamily="34" charset="0"/>
              <a:ea typeface="ヒラギノ角ゴ Pro W3"/>
              <a:cs typeface="Calibri" panose="020F0502020204030204" pitchFamily="34" charset="0"/>
            </a:endParaRPr>
          </a:p>
          <a:p>
            <a:pPr marL="800100" marR="0" lvl="1" indent="-342900" algn="l" defTabSz="4572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2000" b="0" i="0" u="none" strike="noStrike" kern="1200" cap="none" spc="0" normalizeH="0" baseline="0" noProof="0">
                <a:ln>
                  <a:noFill/>
                </a:ln>
                <a:solidFill>
                  <a:srgbClr val="4BACC6">
                    <a:lumMod val="50000"/>
                  </a:srgbClr>
                </a:solidFill>
                <a:effectLst/>
                <a:uLnTx/>
                <a:uFillTx/>
                <a:latin typeface="Calibri" panose="020F0502020204030204" pitchFamily="34" charset="0"/>
                <a:ea typeface="ヒラギノ角ゴ Pro W3"/>
                <a:cs typeface="Calibri" panose="020F0502020204030204" pitchFamily="34" charset="0"/>
              </a:rPr>
              <a:t>Innovative tech solutions</a:t>
            </a:r>
            <a:endParaRPr kumimoji="0" lang="en-CA" sz="1800" b="0" i="0" u="none" strike="noStrike" kern="1200" cap="none" spc="0" normalizeH="0" baseline="0" noProof="0">
              <a:ln>
                <a:noFill/>
              </a:ln>
              <a:solidFill>
                <a:srgbClr val="4BACC6">
                  <a:lumMod val="50000"/>
                </a:srgbClr>
              </a:solidFill>
              <a:effectLst/>
              <a:uLnTx/>
              <a:uFillTx/>
              <a:latin typeface="Calibri" panose="020F0502020204030204" pitchFamily="34" charset="0"/>
              <a:ea typeface="ヒラギノ角ゴ Pro W3" pitchFamily="127" charset="-128"/>
              <a:cs typeface="Calibri" panose="020F0502020204030204" pitchFamily="34" charset="0"/>
            </a:endParaRPr>
          </a:p>
          <a:p>
            <a:pPr marL="800100" marR="0" lvl="1" indent="-342900" algn="l" defTabSz="4572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2000" b="0" i="0" u="none" strike="noStrike" kern="1200" cap="none" spc="0" normalizeH="0" baseline="0" noProof="0">
                <a:ln>
                  <a:noFill/>
                </a:ln>
                <a:solidFill>
                  <a:srgbClr val="4BACC6">
                    <a:lumMod val="50000"/>
                  </a:srgbClr>
                </a:solidFill>
                <a:effectLst/>
                <a:uLnTx/>
                <a:uFillTx/>
                <a:latin typeface="Calibri" panose="020F0502020204030204" pitchFamily="34" charset="0"/>
                <a:ea typeface="ヒラギノ角ゴ Pro W3"/>
                <a:cs typeface="Calibri" panose="020F0502020204030204" pitchFamily="34" charset="0"/>
              </a:rPr>
              <a:t>Renewable energies</a:t>
            </a:r>
          </a:p>
          <a:p>
            <a:pPr marL="800100" marR="0" lvl="1" indent="-342900" algn="l" defTabSz="4572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2000" b="0" i="0" u="none" strike="noStrike" kern="1200" cap="none" spc="0" normalizeH="0" baseline="0" noProof="0">
                <a:ln>
                  <a:noFill/>
                </a:ln>
                <a:solidFill>
                  <a:srgbClr val="4BACC6">
                    <a:lumMod val="50000"/>
                  </a:srgbClr>
                </a:solidFill>
                <a:effectLst/>
                <a:uLnTx/>
                <a:uFillTx/>
                <a:latin typeface="Calibri" panose="020F0502020204030204" pitchFamily="34" charset="0"/>
                <a:ea typeface="ヒラギノ角ゴ Pro W3"/>
                <a:cs typeface="Calibri" panose="020F0502020204030204" pitchFamily="34" charset="0"/>
              </a:rPr>
              <a:t>Improved waste management</a:t>
            </a:r>
          </a:p>
          <a:p>
            <a:pPr marL="800100" marR="0" lvl="1" indent="-342900" algn="l" defTabSz="4572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2000" b="0" i="0" u="none" strike="noStrike" kern="1200" cap="none" spc="0" normalizeH="0" baseline="0" noProof="0">
                <a:ln>
                  <a:noFill/>
                </a:ln>
                <a:solidFill>
                  <a:srgbClr val="4BACC6">
                    <a:lumMod val="50000"/>
                  </a:srgbClr>
                </a:solidFill>
                <a:effectLst/>
                <a:uLnTx/>
                <a:uFillTx/>
                <a:latin typeface="Calibri" panose="020F0502020204030204" pitchFamily="34" charset="0"/>
                <a:ea typeface="ヒラギノ角ゴ Pro W3"/>
                <a:cs typeface="Calibri" panose="020F0502020204030204" pitchFamily="34" charset="0"/>
              </a:rPr>
              <a:t>Green fleet management</a:t>
            </a:r>
          </a:p>
          <a:p>
            <a:pPr marL="800100" marR="0" lvl="1" indent="-342900" algn="l" defTabSz="4572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2000" b="0" i="0" u="none" strike="noStrike" kern="1200" cap="none" spc="0" normalizeH="0" baseline="0" noProof="0">
                <a:ln>
                  <a:noFill/>
                </a:ln>
                <a:solidFill>
                  <a:srgbClr val="4BACC6">
                    <a:lumMod val="50000"/>
                  </a:srgbClr>
                </a:solidFill>
                <a:effectLst/>
                <a:uLnTx/>
                <a:uFillTx/>
                <a:latin typeface="Calibri" panose="020F0502020204030204" pitchFamily="34" charset="0"/>
                <a:ea typeface="ヒラギノ角ゴ Pro W3"/>
                <a:cs typeface="Calibri" panose="020F0502020204030204" pitchFamily="34" charset="0"/>
              </a:rPr>
              <a:t>Reduced plastic use</a:t>
            </a:r>
          </a:p>
          <a:p>
            <a:pPr marL="800100" marR="0" lvl="1" indent="-342900" algn="l" defTabSz="4572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2000" b="0" i="0" u="none" strike="noStrike" kern="1200" cap="none" spc="0" normalizeH="0" baseline="0" noProof="0">
                <a:ln>
                  <a:noFill/>
                </a:ln>
                <a:solidFill>
                  <a:srgbClr val="4BACC6">
                    <a:lumMod val="50000"/>
                  </a:srgbClr>
                </a:solidFill>
                <a:effectLst/>
                <a:uLnTx/>
                <a:uFillTx/>
                <a:latin typeface="Calibri" panose="020F0502020204030204" pitchFamily="34" charset="0"/>
                <a:ea typeface="ヒラギノ角ゴ Pro W3"/>
                <a:cs typeface="Calibri" panose="020F0502020204030204" pitchFamily="34" charset="0"/>
              </a:rPr>
              <a:t>Reduced carbon footprint</a:t>
            </a:r>
          </a:p>
          <a:p>
            <a:pPr marL="800100" marR="0" lvl="1" indent="-342900" algn="l" defTabSz="4572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2000" b="0" i="0" u="none" strike="noStrike" kern="1200" cap="none" spc="0" normalizeH="0" baseline="0" noProof="0">
                <a:ln>
                  <a:noFill/>
                </a:ln>
                <a:solidFill>
                  <a:srgbClr val="4BACC6">
                    <a:lumMod val="50000"/>
                  </a:srgbClr>
                </a:solidFill>
                <a:effectLst/>
                <a:uLnTx/>
                <a:uFillTx/>
                <a:latin typeface="Calibri" panose="020F0502020204030204" pitchFamily="34" charset="0"/>
                <a:ea typeface="ヒラギノ角ゴ Pro W3"/>
                <a:cs typeface="Calibri" panose="020F0502020204030204" pitchFamily="34" charset="0"/>
              </a:rPr>
              <a:t>Public awareness campaigns</a:t>
            </a:r>
          </a:p>
          <a:p>
            <a:pPr marL="800100" marR="0" lvl="1" indent="-342900" algn="l" defTabSz="4572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2000" b="0" i="0" u="none" strike="noStrike" kern="1200" cap="none" spc="0" normalizeH="0" baseline="0" noProof="0">
                <a:ln>
                  <a:noFill/>
                </a:ln>
                <a:solidFill>
                  <a:srgbClr val="4BACC6">
                    <a:lumMod val="50000"/>
                  </a:srgbClr>
                </a:solidFill>
                <a:effectLst/>
                <a:uLnTx/>
                <a:uFillTx/>
                <a:latin typeface="Calibri" panose="020F0502020204030204" pitchFamily="34" charset="0"/>
                <a:ea typeface="ヒラギノ角ゴ Pro W3"/>
                <a:cs typeface="Calibri" panose="020F0502020204030204" pitchFamily="34" charset="0"/>
              </a:rPr>
              <a:t>Green procurement</a:t>
            </a:r>
          </a:p>
        </p:txBody>
      </p:sp>
      <p:sp>
        <p:nvSpPr>
          <p:cNvPr id="63" name="TextBox 62">
            <a:extLst>
              <a:ext uri="{FF2B5EF4-FFF2-40B4-BE49-F238E27FC236}">
                <a16:creationId xmlns:a16="http://schemas.microsoft.com/office/drawing/2014/main" id="{C9871CC2-1674-38EB-43BE-F96034AE2492}"/>
              </a:ext>
            </a:extLst>
          </p:cNvPr>
          <p:cNvSpPr txBox="1"/>
          <p:nvPr/>
        </p:nvSpPr>
        <p:spPr>
          <a:xfrm>
            <a:off x="595142" y="2810152"/>
            <a:ext cx="5772693" cy="14988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base" latinLnBrk="0" hangingPunct="1">
              <a:lnSpc>
                <a:spcPct val="120000"/>
              </a:lnSpc>
              <a:spcBef>
                <a:spcPct val="0"/>
              </a:spcBef>
              <a:spcAft>
                <a:spcPts val="60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INFCOM </a:t>
            </a:r>
            <a:r>
              <a:rPr kumimoji="0" lang="en-US" sz="1800" b="0" i="1"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(WMO Commission for Observation, Infrastructure, and Information Systems</a:t>
            </a: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a:t>
            </a:r>
          </a:p>
          <a:p>
            <a:pPr marL="0" marR="0" lvl="0" indent="0" algn="l" defTabSz="457200" rtl="0" eaLnBrk="1" fontAlgn="base" latinLnBrk="0" hangingPunct="1">
              <a:lnSpc>
                <a:spcPct val="120000"/>
              </a:lnSpc>
              <a:spcBef>
                <a:spcPct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Has resolved to update GBON requirements to address the environmental impact of observations</a:t>
            </a:r>
          </a:p>
        </p:txBody>
      </p:sp>
      <p:pic>
        <p:nvPicPr>
          <p:cNvPr id="2050" name="Picture 2" descr="These Solar Cells Produce Electricity at Night - IEEE Spectrum"/>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620544" y="4433456"/>
            <a:ext cx="1660800" cy="11559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4983B228-45AE-C503-3C2E-2D288D22FF48}"/>
              </a:ext>
            </a:extLst>
          </p:cNvPr>
          <p:cNvPicPr>
            <a:picLocks noChangeAspect="1"/>
          </p:cNvPicPr>
          <p:nvPr/>
        </p:nvPicPr>
        <p:blipFill>
          <a:blip r:embed="rId5"/>
          <a:stretch>
            <a:fillRect/>
          </a:stretch>
        </p:blipFill>
        <p:spPr>
          <a:xfrm>
            <a:off x="690161" y="4433456"/>
            <a:ext cx="1786687" cy="1126370"/>
          </a:xfrm>
          <a:prstGeom prst="rect">
            <a:avLst/>
          </a:prstGeom>
        </p:spPr>
      </p:pic>
      <p:cxnSp>
        <p:nvCxnSpPr>
          <p:cNvPr id="7" name="Straight Connector 6">
            <a:extLst>
              <a:ext uri="{FF2B5EF4-FFF2-40B4-BE49-F238E27FC236}">
                <a16:creationId xmlns:a16="http://schemas.microsoft.com/office/drawing/2014/main" id="{7035C65F-7515-DE0B-5AC4-817B5F51B8AA}"/>
              </a:ext>
            </a:extLst>
          </p:cNvPr>
          <p:cNvCxnSpPr/>
          <p:nvPr/>
        </p:nvCxnSpPr>
        <p:spPr>
          <a:xfrm>
            <a:off x="486232" y="1063922"/>
            <a:ext cx="11125985" cy="11310"/>
          </a:xfrm>
          <a:prstGeom prst="line">
            <a:avLst/>
          </a:prstGeom>
          <a:ln>
            <a:solidFill>
              <a:schemeClr val="accent5"/>
            </a:solidFill>
          </a:ln>
        </p:spPr>
        <p:style>
          <a:lnRef idx="2">
            <a:schemeClr val="accent5"/>
          </a:lnRef>
          <a:fillRef idx="0">
            <a:schemeClr val="accent5"/>
          </a:fillRef>
          <a:effectRef idx="1">
            <a:schemeClr val="accent5"/>
          </a:effectRef>
          <a:fontRef idx="minor">
            <a:schemeClr val="tx1"/>
          </a:fontRef>
        </p:style>
      </p:cxnSp>
      <p:pic>
        <p:nvPicPr>
          <p:cNvPr id="8" name="Picture 7">
            <a:extLst>
              <a:ext uri="{FF2B5EF4-FFF2-40B4-BE49-F238E27FC236}">
                <a16:creationId xmlns:a16="http://schemas.microsoft.com/office/drawing/2014/main" id="{66BBAA83-4742-5C7A-0597-D4DB8F2033A3}"/>
              </a:ext>
            </a:extLst>
          </p:cNvPr>
          <p:cNvPicPr>
            <a:picLocks noChangeAspect="1"/>
          </p:cNvPicPr>
          <p:nvPr/>
        </p:nvPicPr>
        <p:blipFill>
          <a:blip r:embed="rId6"/>
          <a:stretch>
            <a:fillRect/>
          </a:stretch>
        </p:blipFill>
        <p:spPr>
          <a:xfrm>
            <a:off x="-8625" y="4709895"/>
            <a:ext cx="152421" cy="2152950"/>
          </a:xfrm>
          <a:prstGeom prst="rect">
            <a:avLst/>
          </a:prstGeom>
        </p:spPr>
      </p:pic>
      <p:pic>
        <p:nvPicPr>
          <p:cNvPr id="10" name="Picture 9">
            <a:extLst>
              <a:ext uri="{FF2B5EF4-FFF2-40B4-BE49-F238E27FC236}">
                <a16:creationId xmlns:a16="http://schemas.microsoft.com/office/drawing/2014/main" id="{AB945039-60E3-8DB6-645C-0D3781573AF7}"/>
              </a:ext>
            </a:extLst>
          </p:cNvPr>
          <p:cNvPicPr>
            <a:picLocks noChangeAspect="1"/>
          </p:cNvPicPr>
          <p:nvPr/>
        </p:nvPicPr>
        <p:blipFill>
          <a:blip r:embed="rId7"/>
          <a:stretch>
            <a:fillRect/>
          </a:stretch>
        </p:blipFill>
        <p:spPr>
          <a:xfrm>
            <a:off x="435271" y="5925375"/>
            <a:ext cx="1876687" cy="600159"/>
          </a:xfrm>
          <a:prstGeom prst="rect">
            <a:avLst/>
          </a:prstGeom>
        </p:spPr>
      </p:pic>
    </p:spTree>
    <p:extLst>
      <p:ext uri="{BB962C8B-B14F-4D97-AF65-F5344CB8AC3E}">
        <p14:creationId xmlns:p14="http://schemas.microsoft.com/office/powerpoint/2010/main" val="1650042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a:spLocks noGrp="1"/>
          </p:cNvSpPr>
          <p:nvPr>
            <p:ph type="sldNum" sz="quarter" idx="10"/>
          </p:nvPr>
        </p:nvSpPr>
        <p:spPr>
          <a:xfrm>
            <a:off x="-2528658" y="6323079"/>
            <a:ext cx="14478920" cy="534921"/>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8075564-AF6E-40FC-905A-F6C5E8D29614}" type="slidenum">
              <a:rPr kumimoji="0" lang="en-US" altLang="en-US" sz="1200" b="0" i="0" u="none" strike="noStrike" kern="1200" cap="none" spc="0" normalizeH="0" baseline="0" noProof="0">
                <a:ln>
                  <a:noFill/>
                </a:ln>
                <a:solidFill>
                  <a:prstClr val="black">
                    <a:tint val="75000"/>
                  </a:prstClr>
                </a:solidFill>
                <a:effectLst/>
                <a:uLnTx/>
                <a:uFillTx/>
                <a:latin typeface="Arial"/>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black">
                  <a:tint val="75000"/>
                </a:prstClr>
              </a:solidFill>
              <a:effectLst/>
              <a:uLnTx/>
              <a:uFillTx/>
              <a:latin typeface="Arial"/>
              <a:ea typeface="ヒラギノ角ゴ Pro W3" pitchFamily="127" charset="-128"/>
              <a:cs typeface="+mn-cs"/>
            </a:endParaRPr>
          </a:p>
        </p:txBody>
      </p:sp>
      <p:sp>
        <p:nvSpPr>
          <p:cNvPr id="39" name="Title 1"/>
          <p:cNvSpPr>
            <a:spLocks noGrp="1"/>
          </p:cNvSpPr>
          <p:nvPr>
            <p:ph type="title"/>
          </p:nvPr>
        </p:nvSpPr>
        <p:spPr>
          <a:xfrm>
            <a:off x="489877" y="229165"/>
            <a:ext cx="11702123" cy="732515"/>
          </a:xfrm>
        </p:spPr>
        <p:txBody>
          <a:bodyPr>
            <a:noAutofit/>
          </a:bodyPr>
          <a:lstStyle/>
          <a:p>
            <a:r>
              <a:rPr lang="en-US" sz="2400" b="1" dirty="0">
                <a:solidFill>
                  <a:srgbClr val="005BAA"/>
                </a:solidFill>
                <a:latin typeface="Century Gothic"/>
                <a:ea typeface="ヒラギノ角ゴ Pro W3"/>
              </a:rPr>
              <a:t>The international Focal Point coordinates plans and activities to develop recommendations for WMO WIGOS regulatory material</a:t>
            </a:r>
          </a:p>
        </p:txBody>
      </p:sp>
      <p:sp>
        <p:nvSpPr>
          <p:cNvPr id="9" name="Rounded Rectangle 8"/>
          <p:cNvSpPr/>
          <p:nvPr/>
        </p:nvSpPr>
        <p:spPr>
          <a:xfrm>
            <a:off x="5511800" y="1273985"/>
            <a:ext cx="5729693" cy="2029940"/>
          </a:xfrm>
          <a:prstGeom prst="roundRect">
            <a:avLst>
              <a:gd name="adj" fmla="val 13033"/>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 name="Rounded Rectangle 9"/>
          <p:cNvSpPr/>
          <p:nvPr/>
        </p:nvSpPr>
        <p:spPr>
          <a:xfrm>
            <a:off x="731520" y="3429000"/>
            <a:ext cx="10509973" cy="2581774"/>
          </a:xfrm>
          <a:prstGeom prst="roundRect">
            <a:avLst>
              <a:gd name="adj" fmla="val 8373"/>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TextBox 10"/>
          <p:cNvSpPr txBox="1"/>
          <p:nvPr/>
        </p:nvSpPr>
        <p:spPr>
          <a:xfrm>
            <a:off x="5749308" y="1292447"/>
            <a:ext cx="2474831"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CA" sz="1800" b="1" i="0" u="sng" strike="noStrike" kern="1200" cap="none" spc="0" normalizeH="0" baseline="0" noProof="0">
                <a:ln>
                  <a:noFill/>
                </a:ln>
                <a:solidFill>
                  <a:srgbClr val="028193"/>
                </a:solidFill>
                <a:effectLst/>
                <a:uLnTx/>
                <a:uFillTx/>
                <a:latin typeface="Calibri" panose="020F0502020204030204" pitchFamily="34" charset="0"/>
                <a:ea typeface="ヒラギノ角ゴ Pro W3" pitchFamily="127" charset="-128"/>
                <a:cs typeface="Calibri" panose="020F0502020204030204" pitchFamily="34" charset="0"/>
              </a:rPr>
              <a:t>Advocacy theme</a:t>
            </a:r>
            <a:r>
              <a:rPr kumimoji="0" lang="en-CA" sz="1800" b="1" i="0" u="sng"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 </a:t>
            </a:r>
            <a:endParaRPr kumimoji="0" lang="en-CA" sz="1400" b="1" i="0" u="sng"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2" name="Rectangle 11"/>
          <p:cNvSpPr/>
          <p:nvPr/>
        </p:nvSpPr>
        <p:spPr>
          <a:xfrm>
            <a:off x="5749308" y="1662751"/>
            <a:ext cx="5434687" cy="1569660"/>
          </a:xfrm>
          <a:prstGeom prst="rect">
            <a:avLst/>
          </a:prstGeom>
        </p:spPr>
        <p:txBody>
          <a:bodyPr wrap="square">
            <a:spAutoFit/>
          </a:body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Influence policy and operations to consider environmental sustainability in decision making process</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Consider capacity development activities, incentive programs, training material and events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 CULTURE SHIFT </a:t>
            </a: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sym typeface="Wingdings" panose="05000000000000000000" pitchFamily="2" charset="2"/>
              </a:rPr>
              <a:t> requires capacity development</a:t>
            </a:r>
            <a:endParaRPr kumimoji="0" lang="en-CA"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13" name="TextBox 12"/>
          <p:cNvSpPr txBox="1"/>
          <p:nvPr/>
        </p:nvSpPr>
        <p:spPr>
          <a:xfrm>
            <a:off x="942123" y="3569177"/>
            <a:ext cx="2893987"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CA" sz="1800" b="1" i="0" u="sng" strike="noStrike" kern="1200" cap="none" spc="0" normalizeH="0" baseline="0" noProof="0">
                <a:ln>
                  <a:noFill/>
                </a:ln>
                <a:solidFill>
                  <a:srgbClr val="028193"/>
                </a:solidFill>
                <a:effectLst/>
                <a:uLnTx/>
                <a:uFillTx/>
                <a:latin typeface="Calibri" panose="020F0502020204030204" pitchFamily="34" charset="0"/>
                <a:ea typeface="ヒラギノ角ゴ Pro W3" pitchFamily="127" charset="-128"/>
                <a:cs typeface="Calibri" panose="020F0502020204030204" pitchFamily="34" charset="0"/>
              </a:rPr>
              <a:t>Technical theme</a:t>
            </a:r>
            <a:r>
              <a:rPr kumimoji="0" lang="en-CA" sz="1800" b="1" i="0" u="sng"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 </a:t>
            </a:r>
            <a:endParaRPr kumimoji="0" lang="en-CA" sz="1400" b="1" i="0" u="sng"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4" name="Rectangle 13"/>
          <p:cNvSpPr/>
          <p:nvPr/>
        </p:nvSpPr>
        <p:spPr>
          <a:xfrm>
            <a:off x="1074950" y="3982062"/>
            <a:ext cx="10142457" cy="1800493"/>
          </a:xfrm>
          <a:prstGeom prst="rect">
            <a:avLst/>
          </a:prstGeom>
        </p:spPr>
        <p:txBody>
          <a:bodyPr wrap="square">
            <a:spAutoFit/>
          </a:bodyPr>
          <a:lstStyle/>
          <a:p>
            <a:pPr marL="285750" marR="0" lvl="0" indent="-2857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Understand environmental impacts of current observing systems and operations and explore mitigation options</a:t>
            </a:r>
          </a:p>
          <a:p>
            <a:pPr marL="285750" marR="0" lvl="0" indent="-2857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Assess new or emerging technologies and practices to complement existing systems and processed while reducing environmental impacts</a:t>
            </a:r>
          </a:p>
          <a:p>
            <a:pPr marL="285750" marR="0" lvl="0" indent="-2857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Articulate technical solutions in support of environmentally sustainable observation technologies, methods, processes, standards</a:t>
            </a:r>
          </a:p>
          <a:p>
            <a:pPr marL="285750" marR="0" lvl="0" indent="-2857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rPr>
              <a:t>Collaborate with vendors to explore new business models and grow a competitive market </a:t>
            </a:r>
            <a:endParaRPr kumimoji="0" lang="en-CA" sz="1600"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5" name="Rectangle 4">
            <a:extLst>
              <a:ext uri="{FF2B5EF4-FFF2-40B4-BE49-F238E27FC236}">
                <a16:creationId xmlns:a16="http://schemas.microsoft.com/office/drawing/2014/main" id="{C021DB1E-4702-65B1-B20F-1C62218BE100}"/>
              </a:ext>
            </a:extLst>
          </p:cNvPr>
          <p:cNvSpPr/>
          <p:nvPr/>
        </p:nvSpPr>
        <p:spPr>
          <a:xfrm>
            <a:off x="1112513" y="1342840"/>
            <a:ext cx="2553209" cy="1384995"/>
          </a:xfrm>
          <a:prstGeom prst="rect">
            <a:avLst/>
          </a:prstGeom>
        </p:spPr>
        <p:txBody>
          <a:bodyPr wrap="square" lIns="91440" tIns="45720" rIns="91440" bIns="45720" anchor="t">
            <a:spAutoFit/>
          </a:bodyPr>
          <a:lstStyle/>
          <a:p>
            <a:pPr marL="0" marR="0" lvl="0" indent="0" algn="l" defTabSz="457200" rtl="0" eaLnBrk="1" fontAlgn="base" latinLnBrk="0" hangingPunct="1">
              <a:lnSpc>
                <a:spcPct val="100000"/>
              </a:lnSpc>
              <a:spcBef>
                <a:spcPct val="0"/>
              </a:spcBef>
              <a:spcAft>
                <a:spcPts val="300"/>
              </a:spcAft>
              <a:buClrTx/>
              <a:buSzTx/>
              <a:buFontTx/>
              <a:buNone/>
              <a:tabLst/>
              <a:defRPr/>
            </a:pPr>
            <a:r>
              <a:rPr kumimoji="0" lang="en-CA" sz="1800" b="1" i="0" u="sng" strike="noStrike" kern="1200" cap="none" spc="0" normalizeH="0" baseline="0" noProof="0">
                <a:ln>
                  <a:noFill/>
                </a:ln>
                <a:solidFill>
                  <a:srgbClr val="FFFFFF"/>
                </a:solidFill>
                <a:effectLst/>
                <a:uLnTx/>
                <a:uFillTx/>
                <a:latin typeface="Segoe UI"/>
                <a:ea typeface="ヒラギノ角ゴ Pro W3" pitchFamily="127" charset="-128"/>
                <a:cs typeface="Segoe UI"/>
              </a:rPr>
              <a:t>Observation domains</a:t>
            </a:r>
          </a:p>
          <a:p>
            <a:pPr marL="285750" marR="0" lvl="0" indent="-285750" algn="l" defTabSz="4572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1400" b="0" i="0" u="none" strike="noStrike" kern="1200" cap="none" spc="0" normalizeH="0" baseline="0" noProof="0">
                <a:ln>
                  <a:noFill/>
                </a:ln>
                <a:solidFill>
                  <a:srgbClr val="FFFFFF"/>
                </a:solidFill>
                <a:effectLst/>
                <a:uLnTx/>
                <a:uFillTx/>
                <a:latin typeface="Segoe UI"/>
                <a:ea typeface="ヒラギノ角ゴ Pro W3" pitchFamily="127" charset="-128"/>
                <a:cs typeface="Segoe UI"/>
              </a:rPr>
              <a:t>Meteorological</a:t>
            </a:r>
          </a:p>
          <a:p>
            <a:pPr marL="285750" marR="0" lvl="0" indent="-285750" algn="l" defTabSz="4572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1400" b="0" i="0" u="none" strike="noStrike" kern="1200" cap="none" spc="0" normalizeH="0" baseline="0" noProof="0">
                <a:ln>
                  <a:noFill/>
                </a:ln>
                <a:solidFill>
                  <a:srgbClr val="FFFFFF"/>
                </a:solidFill>
                <a:effectLst/>
                <a:uLnTx/>
                <a:uFillTx/>
                <a:latin typeface="Segoe UI"/>
                <a:ea typeface="ヒラギノ角ゴ Pro W3" pitchFamily="127" charset="-128"/>
                <a:cs typeface="Segoe UI"/>
              </a:rPr>
              <a:t>Hydrological</a:t>
            </a:r>
          </a:p>
          <a:p>
            <a:pPr marL="285750" marR="0" lvl="0" indent="-285750" algn="l" defTabSz="4572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1400" b="0" i="0" u="none" strike="noStrike" kern="1200" cap="none" spc="0" normalizeH="0" baseline="0" noProof="0">
                <a:ln>
                  <a:noFill/>
                </a:ln>
                <a:solidFill>
                  <a:srgbClr val="FFFFFF"/>
                </a:solidFill>
                <a:effectLst/>
                <a:uLnTx/>
                <a:uFillTx/>
                <a:latin typeface="Segoe UI"/>
                <a:ea typeface="ヒラギノ角ゴ Pro W3" pitchFamily="127" charset="-128"/>
                <a:cs typeface="Segoe UI"/>
              </a:rPr>
              <a:t>Atmospheric chemistry</a:t>
            </a:r>
          </a:p>
          <a:p>
            <a:pPr marL="285750" marR="0" lvl="0" indent="-285750" algn="l" defTabSz="4572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1400" b="0" i="0" u="none" strike="noStrike" kern="1200" cap="none" spc="0" normalizeH="0" baseline="0" noProof="0">
                <a:ln>
                  <a:noFill/>
                </a:ln>
                <a:solidFill>
                  <a:srgbClr val="FFFFFF"/>
                </a:solidFill>
                <a:effectLst/>
                <a:uLnTx/>
                <a:uFillTx/>
                <a:latin typeface="Segoe UI"/>
                <a:ea typeface="ヒラギノ角ゴ Pro W3" pitchFamily="127" charset="-128"/>
                <a:cs typeface="Segoe UI"/>
              </a:rPr>
              <a:t>Marine</a:t>
            </a:r>
          </a:p>
        </p:txBody>
      </p:sp>
      <p:sp>
        <p:nvSpPr>
          <p:cNvPr id="6" name="TextBox 5">
            <a:extLst>
              <a:ext uri="{FF2B5EF4-FFF2-40B4-BE49-F238E27FC236}">
                <a16:creationId xmlns:a16="http://schemas.microsoft.com/office/drawing/2014/main" id="{AF3AA463-5025-DA16-876F-4121CD2EB4A0}"/>
              </a:ext>
            </a:extLst>
          </p:cNvPr>
          <p:cNvSpPr txBox="1"/>
          <p:nvPr/>
        </p:nvSpPr>
        <p:spPr>
          <a:xfrm rot="16200000">
            <a:off x="419857" y="2026562"/>
            <a:ext cx="13101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a:rPr>
              <a:t>DOMAINS</a:t>
            </a:r>
            <a:endParaRPr kumimoji="0" lang="en-US" sz="18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graphicFrame>
        <p:nvGraphicFramePr>
          <p:cNvPr id="7" name="Diagram 6">
            <a:extLst>
              <a:ext uri="{FF2B5EF4-FFF2-40B4-BE49-F238E27FC236}">
                <a16:creationId xmlns:a16="http://schemas.microsoft.com/office/drawing/2014/main" id="{5C9AB519-3DC6-3FAB-D83A-2F655814BFCD}"/>
              </a:ext>
            </a:extLst>
          </p:cNvPr>
          <p:cNvGraphicFramePr/>
          <p:nvPr/>
        </p:nvGraphicFramePr>
        <p:xfrm>
          <a:off x="489878" y="1385685"/>
          <a:ext cx="5434687" cy="1815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7" name="Straight Connector 36">
            <a:extLst>
              <a:ext uri="{FF2B5EF4-FFF2-40B4-BE49-F238E27FC236}">
                <a16:creationId xmlns:a16="http://schemas.microsoft.com/office/drawing/2014/main" id="{D9FBEF13-DF4E-C2F1-B957-DBB4D4D5B0AD}"/>
              </a:ext>
            </a:extLst>
          </p:cNvPr>
          <p:cNvCxnSpPr/>
          <p:nvPr/>
        </p:nvCxnSpPr>
        <p:spPr>
          <a:xfrm>
            <a:off x="489878" y="1075445"/>
            <a:ext cx="11125985" cy="11310"/>
          </a:xfrm>
          <a:prstGeom prst="line">
            <a:avLst/>
          </a:prstGeom>
          <a:ln>
            <a:solidFill>
              <a:schemeClr val="accent5"/>
            </a:solidFill>
          </a:ln>
        </p:spPr>
        <p:style>
          <a:lnRef idx="2">
            <a:schemeClr val="accent5"/>
          </a:lnRef>
          <a:fillRef idx="0">
            <a:schemeClr val="accent5"/>
          </a:fillRef>
          <a:effectRef idx="1">
            <a:schemeClr val="accent5"/>
          </a:effectRef>
          <a:fontRef idx="minor">
            <a:schemeClr val="tx1"/>
          </a:fontRef>
        </p:style>
      </p:cxnSp>
      <p:pic>
        <p:nvPicPr>
          <p:cNvPr id="2" name="Picture 1">
            <a:extLst>
              <a:ext uri="{FF2B5EF4-FFF2-40B4-BE49-F238E27FC236}">
                <a16:creationId xmlns:a16="http://schemas.microsoft.com/office/drawing/2014/main" id="{C7CF050D-63DC-8270-D093-DB3B1D9CBBE0}"/>
              </a:ext>
            </a:extLst>
          </p:cNvPr>
          <p:cNvPicPr>
            <a:picLocks noChangeAspect="1"/>
          </p:cNvPicPr>
          <p:nvPr/>
        </p:nvPicPr>
        <p:blipFill>
          <a:blip r:embed="rId8"/>
          <a:stretch>
            <a:fillRect/>
          </a:stretch>
        </p:blipFill>
        <p:spPr>
          <a:xfrm>
            <a:off x="-8625" y="4709895"/>
            <a:ext cx="152421" cy="2152950"/>
          </a:xfrm>
          <a:prstGeom prst="rect">
            <a:avLst/>
          </a:prstGeom>
        </p:spPr>
      </p:pic>
      <p:pic>
        <p:nvPicPr>
          <p:cNvPr id="4" name="Picture 3">
            <a:extLst>
              <a:ext uri="{FF2B5EF4-FFF2-40B4-BE49-F238E27FC236}">
                <a16:creationId xmlns:a16="http://schemas.microsoft.com/office/drawing/2014/main" id="{83888470-ADC5-2E34-AD97-A159FD9C0518}"/>
              </a:ext>
            </a:extLst>
          </p:cNvPr>
          <p:cNvPicPr>
            <a:picLocks noChangeAspect="1"/>
          </p:cNvPicPr>
          <p:nvPr/>
        </p:nvPicPr>
        <p:blipFill>
          <a:blip r:embed="rId9"/>
          <a:stretch>
            <a:fillRect/>
          </a:stretch>
        </p:blipFill>
        <p:spPr>
          <a:xfrm>
            <a:off x="143796" y="6010774"/>
            <a:ext cx="1876687" cy="600159"/>
          </a:xfrm>
          <a:prstGeom prst="rect">
            <a:avLst/>
          </a:prstGeom>
        </p:spPr>
      </p:pic>
    </p:spTree>
    <p:extLst>
      <p:ext uri="{BB962C8B-B14F-4D97-AF65-F5344CB8AC3E}">
        <p14:creationId xmlns:p14="http://schemas.microsoft.com/office/powerpoint/2010/main" val="1162308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p:cNvSpPr>
            <a:spLocks noGrp="1"/>
          </p:cNvSpPr>
          <p:nvPr>
            <p:ph type="title"/>
          </p:nvPr>
        </p:nvSpPr>
        <p:spPr>
          <a:xfrm>
            <a:off x="455457" y="167826"/>
            <a:ext cx="11547215" cy="732515"/>
          </a:xfrm>
        </p:spPr>
        <p:txBody>
          <a:bodyPr>
            <a:noAutofit/>
          </a:bodyPr>
          <a:lstStyle/>
          <a:p>
            <a:pPr algn="l"/>
            <a:r>
              <a:rPr lang="en-US" sz="2400" b="1" dirty="0">
                <a:solidFill>
                  <a:srgbClr val="005BAA"/>
                </a:solidFill>
              </a:rPr>
              <a:t>Observing systems and practices vary in degree of environmental impact and criticality to weather and climate services…</a:t>
            </a:r>
          </a:p>
        </p:txBody>
      </p:sp>
      <p:sp>
        <p:nvSpPr>
          <p:cNvPr id="46" name="TextBox 45"/>
          <p:cNvSpPr txBox="1"/>
          <p:nvPr/>
        </p:nvSpPr>
        <p:spPr>
          <a:xfrm>
            <a:off x="312151" y="6065663"/>
            <a:ext cx="11547215" cy="400110"/>
          </a:xfrm>
          <a:prstGeom prst="rect">
            <a:avLst/>
          </a:prstGeom>
          <a:solidFill>
            <a:schemeClr val="bg1">
              <a:lumMod val="85000"/>
            </a:schemeClr>
          </a:solidFill>
          <a:ln>
            <a:noFill/>
          </a:ln>
        </p:spPr>
        <p:txBody>
          <a:bodyPr wrap="square" lIns="91440" tIns="45720" rIns="91440" bIns="45720" rtlCol="0" anchor="t">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CA" sz="2000" b="0" i="0" u="none" strike="noStrike" kern="1200" cap="none" spc="0" normalizeH="0" baseline="0" noProof="0">
                <a:ln>
                  <a:noFill/>
                </a:ln>
                <a:solidFill>
                  <a:prstClr val="black"/>
                </a:solidFill>
                <a:effectLst/>
                <a:uLnTx/>
                <a:uFillTx/>
                <a:latin typeface="Calibri" panose="020F0502020204030204" pitchFamily="34" charset="0"/>
                <a:ea typeface="Tahoma"/>
                <a:cs typeface="Calibri" panose="020F0502020204030204" pitchFamily="34" charset="0"/>
              </a:rPr>
              <a:t>…presenting an opportunity to categorize challenges and focus on near term 'wins'</a:t>
            </a:r>
            <a:endParaRPr kumimoji="0" lang="en-CA" sz="2000" b="0" i="0" u="none" strike="noStrike" kern="1200" cap="none" spc="0" normalizeH="0" baseline="0" noProof="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2" name="Slide Number Placeholder 1"/>
          <p:cNvSpPr>
            <a:spLocks noGrp="1"/>
          </p:cNvSpPr>
          <p:nvPr>
            <p:ph type="sldNum" sz="quarter" idx="12"/>
          </p:nvPr>
        </p:nvSpPr>
        <p:spPr>
          <a:xfrm>
            <a:off x="8737598" y="6434995"/>
            <a:ext cx="3284535" cy="286481"/>
          </a:xfrm>
          <a:prstGeom prst="rect">
            <a:avLst/>
          </a:prstGeom>
        </p:spPr>
        <p:txBody>
          <a:bodyPr vert="horz" lIns="91440" tIns="45720" rIns="91440" bIns="45720" rtlCol="0" anchor="ctr"/>
          <a:lstStyle>
            <a:defPPr>
              <a:defRPr lang="en-C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59AF2F-52C6-9B46-B8B2-0579234AE62E}"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sp>
        <p:nvSpPr>
          <p:cNvPr id="55" name="Rectangle 54"/>
          <p:cNvSpPr/>
          <p:nvPr/>
        </p:nvSpPr>
        <p:spPr>
          <a:xfrm>
            <a:off x="443721" y="1198548"/>
            <a:ext cx="7410734" cy="471038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56" name="Straight Arrow Connector 55"/>
          <p:cNvCxnSpPr>
            <a:cxnSpLocks/>
          </p:cNvCxnSpPr>
          <p:nvPr/>
        </p:nvCxnSpPr>
        <p:spPr>
          <a:xfrm flipV="1">
            <a:off x="942713" y="1683304"/>
            <a:ext cx="21352" cy="3875458"/>
          </a:xfrm>
          <a:prstGeom prst="straightConnector1">
            <a:avLst/>
          </a:prstGeom>
          <a:ln w="31750">
            <a:solidFill>
              <a:schemeClr val="accent5">
                <a:lumMod val="7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cxnSpLocks/>
          </p:cNvCxnSpPr>
          <p:nvPr/>
        </p:nvCxnSpPr>
        <p:spPr>
          <a:xfrm>
            <a:off x="942713" y="5558761"/>
            <a:ext cx="6409994" cy="0"/>
          </a:xfrm>
          <a:prstGeom prst="straightConnector1">
            <a:avLst/>
          </a:prstGeom>
          <a:ln w="31750">
            <a:solidFill>
              <a:schemeClr val="accent5">
                <a:lumMod val="7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rot="16200000">
            <a:off x="-664906" y="3320400"/>
            <a:ext cx="2895280" cy="30777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400" b="1" i="1"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Degree of environmental impact</a:t>
            </a:r>
          </a:p>
        </p:txBody>
      </p:sp>
      <p:sp>
        <p:nvSpPr>
          <p:cNvPr id="59" name="TextBox 58"/>
          <p:cNvSpPr txBox="1"/>
          <p:nvPr/>
        </p:nvSpPr>
        <p:spPr>
          <a:xfrm>
            <a:off x="1494852" y="5600067"/>
            <a:ext cx="5386411" cy="307777"/>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1400" b="1" i="1"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Criticality of data products for weather and climate services</a:t>
            </a:r>
          </a:p>
        </p:txBody>
      </p:sp>
      <p:sp>
        <p:nvSpPr>
          <p:cNvPr id="60" name="TextBox 59"/>
          <p:cNvSpPr txBox="1"/>
          <p:nvPr/>
        </p:nvSpPr>
        <p:spPr>
          <a:xfrm>
            <a:off x="1627158" y="1488996"/>
            <a:ext cx="2675300" cy="946413"/>
          </a:xfrm>
          <a:prstGeom prst="rect">
            <a:avLst/>
          </a:prstGeom>
          <a:noFill/>
        </p:spPr>
        <p:txBody>
          <a:bodyPr wrap="square" lIns="0" rIns="0"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CATEGORY 1:</a:t>
            </a:r>
          </a:p>
          <a:p>
            <a:pPr marL="90488" marR="0" lvl="0" indent="-90488"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CA"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Infrastructure, sensors, instruments</a:t>
            </a:r>
          </a:p>
          <a:p>
            <a:pPr marL="268288" marR="0" lvl="0" indent="-90488"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CA" sz="10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Technological innovations needed</a:t>
            </a:r>
          </a:p>
          <a:p>
            <a:pPr marL="268288" marR="0" lvl="0" indent="-90488"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CA" sz="10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Challenge high (long term)</a:t>
            </a:r>
          </a:p>
          <a:p>
            <a:pPr marL="268288" marR="0" lvl="0" indent="-90488"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CA" sz="10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Value for climate/weather info high</a:t>
            </a:r>
          </a:p>
        </p:txBody>
      </p:sp>
      <p:sp>
        <p:nvSpPr>
          <p:cNvPr id="61" name="TextBox 60"/>
          <p:cNvSpPr txBox="1"/>
          <p:nvPr/>
        </p:nvSpPr>
        <p:spPr>
          <a:xfrm>
            <a:off x="4993638" y="4508581"/>
            <a:ext cx="2807782" cy="946413"/>
          </a:xfrm>
          <a:prstGeom prst="rect">
            <a:avLst/>
          </a:prstGeom>
          <a:noFill/>
        </p:spPr>
        <p:txBody>
          <a:bodyPr wrap="square" lIns="72000" rIns="0"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CATEGORY 2:</a:t>
            </a:r>
          </a:p>
          <a:p>
            <a:pPr marL="90488" marR="0" lvl="0" indent="-90488"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CA"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Practices, standards, operations</a:t>
            </a:r>
          </a:p>
          <a:p>
            <a:pPr marL="268288" marR="0" lvl="0" indent="-90488"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CA" sz="10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New processes needed</a:t>
            </a:r>
          </a:p>
          <a:p>
            <a:pPr marL="268288" marR="0" lvl="0" indent="-90488"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CA" sz="10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Challenge reasonable (short term)</a:t>
            </a:r>
          </a:p>
          <a:p>
            <a:pPr marL="268288" marR="0" lvl="0" indent="-90488"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CA" sz="10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Value for climate/weather info limited</a:t>
            </a:r>
          </a:p>
        </p:txBody>
      </p:sp>
      <p:sp>
        <p:nvSpPr>
          <p:cNvPr id="62" name="TextBox 61"/>
          <p:cNvSpPr txBox="1"/>
          <p:nvPr/>
        </p:nvSpPr>
        <p:spPr>
          <a:xfrm>
            <a:off x="6678343" y="1666422"/>
            <a:ext cx="1223412" cy="2616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100" b="1" i="0" u="none" strike="noStrike" kern="1200" cap="none" spc="0" normalizeH="0" baseline="0" noProof="0">
                <a:ln>
                  <a:noFill/>
                </a:ln>
                <a:solidFill>
                  <a:srgbClr val="006986"/>
                </a:solidFill>
                <a:effectLst/>
                <a:uLnTx/>
                <a:uFillTx/>
                <a:latin typeface="Calibri" panose="020F0502020204030204" pitchFamily="34" charset="0"/>
                <a:ea typeface="ヒラギノ角ゴ Pro W3" pitchFamily="127" charset="-128"/>
                <a:cs typeface="Calibri" panose="020F0502020204030204" pitchFamily="34" charset="0"/>
                <a:sym typeface="Wingdings" panose="05000000000000000000" pitchFamily="2" charset="2"/>
              </a:rPr>
              <a:t></a:t>
            </a:r>
            <a:r>
              <a:rPr kumimoji="0" lang="en-CA" sz="11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sym typeface="Wingdings" panose="05000000000000000000" pitchFamily="2" charset="2"/>
              </a:rPr>
              <a:t> </a:t>
            </a:r>
            <a:r>
              <a:rPr kumimoji="0" lang="en-CA" sz="1100" b="1" i="1"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Radiosondes</a:t>
            </a:r>
          </a:p>
        </p:txBody>
      </p:sp>
      <p:sp>
        <p:nvSpPr>
          <p:cNvPr id="63" name="TextBox 62"/>
          <p:cNvSpPr txBox="1"/>
          <p:nvPr/>
        </p:nvSpPr>
        <p:spPr>
          <a:xfrm>
            <a:off x="5462444" y="1742916"/>
            <a:ext cx="1213794" cy="261610"/>
          </a:xfrm>
          <a:prstGeom prst="rect">
            <a:avLst/>
          </a:prstGeom>
          <a:noFill/>
        </p:spPr>
        <p:txBody>
          <a:bodyPr wrap="square" lIns="91440" tIns="45720" rIns="91440" bIns="45720" rtlCol="0" anchor="t">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100" b="1" i="0" u="none" strike="noStrike" kern="1200" cap="none" spc="0" normalizeH="0" baseline="0" noProof="0">
                <a:ln>
                  <a:noFill/>
                </a:ln>
                <a:solidFill>
                  <a:srgbClr val="006986"/>
                </a:solidFill>
                <a:effectLst/>
                <a:uLnTx/>
                <a:uFillTx/>
                <a:latin typeface="Calibri" panose="020F0502020204030204" pitchFamily="34" charset="0"/>
                <a:ea typeface="ヒラギノ角ゴ Pro W3" pitchFamily="127" charset="-128"/>
                <a:cs typeface="Calibri" panose="020F0502020204030204" pitchFamily="34" charset="0"/>
                <a:sym typeface="Wingdings" panose="05000000000000000000" pitchFamily="2" charset="2"/>
              </a:rPr>
              <a:t></a:t>
            </a:r>
            <a:r>
              <a:rPr kumimoji="0" lang="en-CA" sz="11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sym typeface="Wingdings" panose="05000000000000000000" pitchFamily="2" charset="2"/>
              </a:rPr>
              <a:t> </a:t>
            </a:r>
            <a:r>
              <a:rPr kumimoji="0" lang="en-CA" sz="1100" b="1" i="1" u="none" strike="noStrike" kern="1200" cap="none" spc="0" normalizeH="0" baseline="0" noProof="0" err="1">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Ozonesondes</a:t>
            </a:r>
          </a:p>
        </p:txBody>
      </p:sp>
      <p:sp>
        <p:nvSpPr>
          <p:cNvPr id="64" name="TextBox 63"/>
          <p:cNvSpPr txBox="1"/>
          <p:nvPr/>
        </p:nvSpPr>
        <p:spPr>
          <a:xfrm>
            <a:off x="4648825" y="2739395"/>
            <a:ext cx="1107996" cy="400110"/>
          </a:xfrm>
          <a:prstGeom prst="rect">
            <a:avLst/>
          </a:prstGeom>
          <a:noFill/>
        </p:spPr>
        <p:txBody>
          <a:bodyPr wrap="square" lIns="91440" tIns="45720" rIns="91440" bIns="45720" rtlCol="0" anchor="t">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100" b="1" i="0" u="none" strike="noStrike" kern="1200" cap="none" spc="0" normalizeH="0" baseline="0" noProof="0">
                <a:ln>
                  <a:noFill/>
                </a:ln>
                <a:solidFill>
                  <a:srgbClr val="006986"/>
                </a:solidFill>
                <a:effectLst/>
                <a:uLnTx/>
                <a:uFillTx/>
                <a:latin typeface="Calibri" panose="020F0502020204030204" pitchFamily="34" charset="0"/>
                <a:ea typeface="ヒラギノ角ゴ Pro W3" pitchFamily="127" charset="-128"/>
                <a:cs typeface="Calibri" panose="020F0502020204030204" pitchFamily="34" charset="0"/>
                <a:sym typeface="Wingdings" panose="05000000000000000000" pitchFamily="2" charset="2"/>
              </a:rPr>
              <a:t></a:t>
            </a:r>
            <a:r>
              <a:rPr kumimoji="0" lang="en-CA" sz="11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sym typeface="Wingdings" panose="05000000000000000000" pitchFamily="2" charset="2"/>
              </a:rPr>
              <a:t> </a:t>
            </a:r>
            <a:r>
              <a:rPr kumimoji="0" lang="en-CA" sz="1100" b="1" i="1"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Plastics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900" b="0" i="1"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(e.g. drifter buoys)</a:t>
            </a:r>
          </a:p>
        </p:txBody>
      </p:sp>
      <p:sp>
        <p:nvSpPr>
          <p:cNvPr id="66" name="TextBox 65"/>
          <p:cNvSpPr txBox="1"/>
          <p:nvPr/>
        </p:nvSpPr>
        <p:spPr>
          <a:xfrm>
            <a:off x="912140" y="4697742"/>
            <a:ext cx="1043876" cy="2616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100" b="1" i="0" u="none" strike="noStrike" kern="1200" cap="none" spc="0" normalizeH="0" baseline="0" noProof="0">
                <a:ln>
                  <a:noFill/>
                </a:ln>
                <a:solidFill>
                  <a:srgbClr val="006986"/>
                </a:solidFill>
                <a:effectLst/>
                <a:uLnTx/>
                <a:uFillTx/>
                <a:latin typeface="Calibri" panose="020F0502020204030204" pitchFamily="34" charset="0"/>
                <a:ea typeface="ヒラギノ角ゴ Pro W3" pitchFamily="127" charset="-128"/>
                <a:cs typeface="Calibri" panose="020F0502020204030204" pitchFamily="34" charset="0"/>
                <a:sym typeface="Wingdings" panose="05000000000000000000" pitchFamily="2" charset="2"/>
              </a:rPr>
              <a:t></a:t>
            </a:r>
            <a:r>
              <a:rPr kumimoji="0" lang="en-CA" sz="11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sym typeface="Wingdings" panose="05000000000000000000" pitchFamily="2" charset="2"/>
              </a:rPr>
              <a:t> </a:t>
            </a:r>
            <a:r>
              <a:rPr kumimoji="0" lang="en-CA" sz="1100" b="1" i="1"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Packaging</a:t>
            </a:r>
          </a:p>
        </p:txBody>
      </p:sp>
      <p:sp>
        <p:nvSpPr>
          <p:cNvPr id="67" name="TextBox 66"/>
          <p:cNvSpPr txBox="1"/>
          <p:nvPr/>
        </p:nvSpPr>
        <p:spPr>
          <a:xfrm>
            <a:off x="3134077" y="3391510"/>
            <a:ext cx="1253869" cy="43088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100" b="1" i="0" u="none" strike="noStrike" kern="1200" cap="none" spc="0" normalizeH="0" baseline="0" noProof="0">
                <a:ln>
                  <a:noFill/>
                </a:ln>
                <a:solidFill>
                  <a:srgbClr val="006986"/>
                </a:solidFill>
                <a:effectLst/>
                <a:uLnTx/>
                <a:uFillTx/>
                <a:latin typeface="Calibri" panose="020F0502020204030204" pitchFamily="34" charset="0"/>
                <a:ea typeface="ヒラギノ角ゴ Pro W3" pitchFamily="127" charset="-128"/>
                <a:cs typeface="Calibri" panose="020F0502020204030204" pitchFamily="34" charset="0"/>
                <a:sym typeface="Wingdings" panose="05000000000000000000" pitchFamily="2" charset="2"/>
              </a:rPr>
              <a:t></a:t>
            </a:r>
            <a:r>
              <a:rPr kumimoji="0" lang="en-CA" sz="11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sym typeface="Wingdings" panose="05000000000000000000" pitchFamily="2" charset="2"/>
              </a:rPr>
              <a:t> </a:t>
            </a:r>
            <a:r>
              <a:rPr kumimoji="0" lang="en-CA" sz="1100" b="1" i="1"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Antifreeze/oil</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100" b="1" i="1"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    Mercury</a:t>
            </a:r>
          </a:p>
        </p:txBody>
      </p:sp>
      <p:sp>
        <p:nvSpPr>
          <p:cNvPr id="69" name="Notched Right Arrow 68"/>
          <p:cNvSpPr/>
          <p:nvPr/>
        </p:nvSpPr>
        <p:spPr>
          <a:xfrm rot="19480352">
            <a:off x="3666674" y="3771738"/>
            <a:ext cx="3156636" cy="584000"/>
          </a:xfrm>
          <a:prstGeom prst="notchedRightArrow">
            <a:avLst>
              <a:gd name="adj1" fmla="val 74240"/>
              <a:gd name="adj2" fmla="val 67580"/>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Level of effort/challenge in finding environmentally sustainable solutions</a:t>
            </a:r>
            <a:endParaRPr kumimoji="0" lang="en-CA" sz="12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sp>
        <p:nvSpPr>
          <p:cNvPr id="70" name="TextBox 69"/>
          <p:cNvSpPr txBox="1"/>
          <p:nvPr/>
        </p:nvSpPr>
        <p:spPr>
          <a:xfrm>
            <a:off x="1698832" y="4958128"/>
            <a:ext cx="1511952" cy="2616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100" b="1" i="1"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Installation Work </a:t>
            </a:r>
            <a:r>
              <a:rPr kumimoji="0" lang="en-CA" sz="1100" b="1" i="0" u="none" strike="noStrike" kern="1200" cap="none" spc="0" normalizeH="0" baseline="0" noProof="0">
                <a:ln>
                  <a:noFill/>
                </a:ln>
                <a:solidFill>
                  <a:srgbClr val="006986"/>
                </a:solidFill>
                <a:effectLst/>
                <a:uLnTx/>
                <a:uFillTx/>
                <a:latin typeface="Calibri" panose="020F0502020204030204" pitchFamily="34" charset="0"/>
                <a:ea typeface="ヒラギノ角ゴ Pro W3" pitchFamily="127" charset="-128"/>
                <a:cs typeface="Calibri" panose="020F0502020204030204" pitchFamily="34" charset="0"/>
                <a:sym typeface="Wingdings" panose="05000000000000000000" pitchFamily="2" charset="2"/>
              </a:rPr>
              <a:t></a:t>
            </a:r>
            <a:endParaRPr kumimoji="0" lang="en-CA" sz="1100" b="1" i="1" u="none" strike="noStrike" kern="1200" cap="none" spc="0" normalizeH="0" baseline="0" noProof="0">
              <a:ln>
                <a:noFill/>
              </a:ln>
              <a:solidFill>
                <a:srgbClr val="006986"/>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71" name="TextBox 70"/>
          <p:cNvSpPr txBox="1"/>
          <p:nvPr/>
        </p:nvSpPr>
        <p:spPr>
          <a:xfrm>
            <a:off x="2964808" y="4077694"/>
            <a:ext cx="1284116" cy="430887"/>
          </a:xfrm>
          <a:prstGeom prst="rect">
            <a:avLst/>
          </a:prstGeom>
          <a:noFill/>
        </p:spPr>
        <p:txBody>
          <a:bodyPr wrap="square" rtlCol="0">
            <a:spAutoFit/>
          </a:bodyPr>
          <a:lstStyle/>
          <a:p>
            <a:pPr marL="180975" marR="0" lvl="0" indent="-180975" algn="r" defTabSz="804863" rtl="0" eaLnBrk="1" fontAlgn="base" latinLnBrk="0" hangingPunct="1">
              <a:lnSpc>
                <a:spcPct val="100000"/>
              </a:lnSpc>
              <a:spcBef>
                <a:spcPct val="0"/>
              </a:spcBef>
              <a:spcAft>
                <a:spcPct val="0"/>
              </a:spcAft>
              <a:buClrTx/>
              <a:buSzTx/>
              <a:buFontTx/>
              <a:buNone/>
              <a:tabLst>
                <a:tab pos="628650" algn="l"/>
              </a:tabLst>
              <a:defRPr/>
            </a:pPr>
            <a:r>
              <a:rPr kumimoji="0" lang="en-CA" sz="1100" b="1" i="1"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Maintenance </a:t>
            </a:r>
            <a:r>
              <a:rPr kumimoji="0" lang="en-CA" sz="1100" b="1" i="0" u="none" strike="noStrike" kern="1200" cap="none" spc="0" normalizeH="0" baseline="0" noProof="0">
                <a:ln>
                  <a:noFill/>
                </a:ln>
                <a:solidFill>
                  <a:srgbClr val="006986"/>
                </a:solidFill>
                <a:effectLst/>
                <a:uLnTx/>
                <a:uFillTx/>
                <a:latin typeface="Calibri" panose="020F0502020204030204" pitchFamily="34" charset="0"/>
                <a:ea typeface="ヒラギノ角ゴ Pro W3" pitchFamily="127" charset="-128"/>
                <a:cs typeface="Calibri" panose="020F0502020204030204" pitchFamily="34" charset="0"/>
                <a:sym typeface="Wingdings" panose="05000000000000000000" pitchFamily="2" charset="2"/>
              </a:rPr>
              <a:t></a:t>
            </a:r>
            <a:r>
              <a:rPr kumimoji="0" lang="en-CA" sz="1100" b="1" i="1"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   Activities   </a:t>
            </a:r>
            <a:r>
              <a:rPr kumimoji="0" lang="en-CA" sz="1100" b="1" i="1" u="none" strike="noStrike" kern="1200" cap="none" spc="0" normalizeH="0" baseline="0" noProof="0">
                <a:ln>
                  <a:noFill/>
                </a:ln>
                <a:solidFill>
                  <a:srgbClr val="BADDE5"/>
                </a:solidFill>
                <a:effectLst/>
                <a:uLnTx/>
                <a:uFillTx/>
                <a:latin typeface="Calibri" panose="020F0502020204030204" pitchFamily="34" charset="0"/>
                <a:ea typeface="ヒラギノ角ゴ Pro W3" pitchFamily="127" charset="-128"/>
                <a:cs typeface="Calibri" panose="020F0502020204030204" pitchFamily="34" charset="0"/>
              </a:rPr>
              <a:t>.</a:t>
            </a:r>
          </a:p>
        </p:txBody>
      </p:sp>
      <p:sp>
        <p:nvSpPr>
          <p:cNvPr id="72" name="TextBox 71"/>
          <p:cNvSpPr txBox="1"/>
          <p:nvPr/>
        </p:nvSpPr>
        <p:spPr>
          <a:xfrm>
            <a:off x="1288333" y="4072710"/>
            <a:ext cx="1739579" cy="2616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100" b="1" i="0" u="none" strike="noStrike" kern="1200" cap="none" spc="0" normalizeH="0" baseline="0" noProof="0">
                <a:ln>
                  <a:noFill/>
                </a:ln>
                <a:solidFill>
                  <a:srgbClr val="006986"/>
                </a:solidFill>
                <a:effectLst/>
                <a:uLnTx/>
                <a:uFillTx/>
                <a:latin typeface="Calibri" panose="020F0502020204030204" pitchFamily="34" charset="0"/>
                <a:ea typeface="ヒラギノ角ゴ Pro W3" pitchFamily="127" charset="-128"/>
                <a:cs typeface="Calibri" panose="020F0502020204030204" pitchFamily="34" charset="0"/>
                <a:sym typeface="Wingdings" panose="05000000000000000000" pitchFamily="2" charset="2"/>
              </a:rPr>
              <a:t></a:t>
            </a:r>
            <a:r>
              <a:rPr kumimoji="0" lang="en-CA" sz="11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sym typeface="Wingdings" panose="05000000000000000000" pitchFamily="2" charset="2"/>
              </a:rPr>
              <a:t> </a:t>
            </a:r>
            <a:r>
              <a:rPr kumimoji="0" lang="en-CA" sz="1100" b="1" i="1"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Waste management</a:t>
            </a:r>
          </a:p>
        </p:txBody>
      </p:sp>
      <p:sp>
        <p:nvSpPr>
          <p:cNvPr id="73" name="Oval 72"/>
          <p:cNvSpPr/>
          <p:nvPr/>
        </p:nvSpPr>
        <p:spPr>
          <a:xfrm rot="19620000">
            <a:off x="618737" y="3162587"/>
            <a:ext cx="4410743" cy="1932789"/>
          </a:xfrm>
          <a:prstGeom prst="ellipse">
            <a:avLst/>
          </a:prstGeom>
          <a:solidFill>
            <a:schemeClr val="accent5">
              <a:lumMod val="75000"/>
              <a:alpha val="23137"/>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4" name="Oval 73"/>
          <p:cNvSpPr/>
          <p:nvPr/>
        </p:nvSpPr>
        <p:spPr>
          <a:xfrm rot="19620000">
            <a:off x="3841285" y="1590402"/>
            <a:ext cx="3405559" cy="1612371"/>
          </a:xfrm>
          <a:prstGeom prst="ellipse">
            <a:avLst/>
          </a:prstGeom>
          <a:solidFill>
            <a:schemeClr val="accent5">
              <a:lumMod val="75000"/>
              <a:alpha val="23137"/>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3" name="Straight Connector 2">
            <a:extLst>
              <a:ext uri="{FF2B5EF4-FFF2-40B4-BE49-F238E27FC236}">
                <a16:creationId xmlns:a16="http://schemas.microsoft.com/office/drawing/2014/main" id="{731F3911-8588-CF35-60F2-89FBECB9D4C0}"/>
              </a:ext>
            </a:extLst>
          </p:cNvPr>
          <p:cNvCxnSpPr/>
          <p:nvPr/>
        </p:nvCxnSpPr>
        <p:spPr>
          <a:xfrm>
            <a:off x="456415" y="994071"/>
            <a:ext cx="11125985" cy="11310"/>
          </a:xfrm>
          <a:prstGeom prst="line">
            <a:avLst/>
          </a:prstGeom>
          <a:ln>
            <a:solidFill>
              <a:schemeClr val="accent5"/>
            </a:solidFill>
          </a:ln>
        </p:spPr>
        <p:style>
          <a:lnRef idx="2">
            <a:schemeClr val="accent5"/>
          </a:lnRef>
          <a:fillRef idx="0">
            <a:schemeClr val="accent5"/>
          </a:fillRef>
          <a:effectRef idx="1">
            <a:schemeClr val="accent5"/>
          </a:effectRef>
          <a:fontRef idx="minor">
            <a:schemeClr val="tx1"/>
          </a:fontRef>
        </p:style>
      </p:cxnSp>
      <p:pic>
        <p:nvPicPr>
          <p:cNvPr id="1026" name="Picture 2" descr="Vaisala Radiosonde - AMOF">
            <a:extLst>
              <a:ext uri="{FF2B5EF4-FFF2-40B4-BE49-F238E27FC236}">
                <a16:creationId xmlns:a16="http://schemas.microsoft.com/office/drawing/2014/main" id="{355B31CE-724A-E3F7-64EB-3CED8D58E2CE}"/>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9953539" y="1291161"/>
            <a:ext cx="1495088" cy="190576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A064074-F5E5-495D-7E4F-6A5B53004BBB}"/>
              </a:ext>
            </a:extLst>
          </p:cNvPr>
          <p:cNvSpPr txBox="1"/>
          <p:nvPr/>
        </p:nvSpPr>
        <p:spPr>
          <a:xfrm>
            <a:off x="10254916" y="3208653"/>
            <a:ext cx="1193711" cy="261610"/>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CA" sz="105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Credit: AMOF</a:t>
            </a:r>
          </a:p>
        </p:txBody>
      </p:sp>
      <p:pic>
        <p:nvPicPr>
          <p:cNvPr id="1028" name="Picture 4" descr="Drifter Buoy">
            <a:extLst>
              <a:ext uri="{FF2B5EF4-FFF2-40B4-BE49-F238E27FC236}">
                <a16:creationId xmlns:a16="http://schemas.microsoft.com/office/drawing/2014/main" id="{58E31871-CFA3-CA7D-C1D4-287BFFCCD492}"/>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68654" y="1774945"/>
            <a:ext cx="1636564" cy="173560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B5E20925-88B8-FBA0-3221-E142C8724972}"/>
              </a:ext>
            </a:extLst>
          </p:cNvPr>
          <p:cNvSpPr txBox="1"/>
          <p:nvPr/>
        </p:nvSpPr>
        <p:spPr>
          <a:xfrm>
            <a:off x="8168654" y="3507165"/>
            <a:ext cx="1683826" cy="261610"/>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CA" sz="105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Credit: </a:t>
            </a:r>
            <a:r>
              <a:rPr kumimoji="0" lang="en-CA" sz="1050" b="0" i="0" u="none" strike="noStrike" kern="1200" cap="none" spc="0" normalizeH="0" baseline="0" noProof="0" err="1">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Azista</a:t>
            </a:r>
            <a:r>
              <a:rPr kumimoji="0" lang="en-CA" sz="105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 Aerospace</a:t>
            </a:r>
          </a:p>
        </p:txBody>
      </p:sp>
      <p:pic>
        <p:nvPicPr>
          <p:cNvPr id="1030" name="Picture 6" descr="Mesonet Operation and Maintenance: Tasks and considerations to help...">
            <a:extLst>
              <a:ext uri="{FF2B5EF4-FFF2-40B4-BE49-F238E27FC236}">
                <a16:creationId xmlns:a16="http://schemas.microsoft.com/office/drawing/2014/main" id="{B09838EA-0483-8981-ECAC-A607C46519BC}"/>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9942413" y="3516460"/>
            <a:ext cx="1493769" cy="180851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8CF4B1C-F4E0-BAC4-B102-8EB25F6B5FF7}"/>
              </a:ext>
            </a:extLst>
          </p:cNvPr>
          <p:cNvSpPr txBox="1"/>
          <p:nvPr/>
        </p:nvSpPr>
        <p:spPr>
          <a:xfrm>
            <a:off x="9859897" y="5336701"/>
            <a:ext cx="1588869" cy="415498"/>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CA" sz="105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Credit: Campbell Scientific</a:t>
            </a:r>
          </a:p>
        </p:txBody>
      </p:sp>
      <p:pic>
        <p:nvPicPr>
          <p:cNvPr id="1032" name="Picture 8" descr="What are weather stations and why do you need it for weather forecasting -  Windy.app">
            <a:extLst>
              <a:ext uri="{FF2B5EF4-FFF2-40B4-BE49-F238E27FC236}">
                <a16:creationId xmlns:a16="http://schemas.microsoft.com/office/drawing/2014/main" id="{5D23813B-6A7A-2709-1CD6-5833BCCD6344}"/>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8185766" y="3840974"/>
            <a:ext cx="1639695" cy="177989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9C77EBB-63E1-4CA1-E9CB-9190EFE56290}"/>
              </a:ext>
            </a:extLst>
          </p:cNvPr>
          <p:cNvSpPr txBox="1"/>
          <p:nvPr/>
        </p:nvSpPr>
        <p:spPr>
          <a:xfrm>
            <a:off x="8455058" y="5646234"/>
            <a:ext cx="1380752" cy="261610"/>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CA" sz="105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Credit: </a:t>
            </a:r>
            <a:r>
              <a:rPr kumimoji="0" lang="en-CA" sz="1050" b="0" i="0" u="none" strike="noStrike" kern="1200" cap="none" spc="0" normalizeH="0" baseline="0" noProof="0" err="1">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Windy.app</a:t>
            </a:r>
            <a:endParaRPr kumimoji="0" lang="en-CA" sz="105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pic>
        <p:nvPicPr>
          <p:cNvPr id="4" name="Picture 3">
            <a:extLst>
              <a:ext uri="{FF2B5EF4-FFF2-40B4-BE49-F238E27FC236}">
                <a16:creationId xmlns:a16="http://schemas.microsoft.com/office/drawing/2014/main" id="{D62B5BE2-53D2-EAB5-73BE-2D03CE39F0A6}"/>
              </a:ext>
            </a:extLst>
          </p:cNvPr>
          <p:cNvPicPr>
            <a:picLocks noChangeAspect="1"/>
          </p:cNvPicPr>
          <p:nvPr/>
        </p:nvPicPr>
        <p:blipFill>
          <a:blip r:embed="rId7"/>
          <a:stretch>
            <a:fillRect/>
          </a:stretch>
        </p:blipFill>
        <p:spPr>
          <a:xfrm>
            <a:off x="-8625" y="4709895"/>
            <a:ext cx="152421" cy="2152950"/>
          </a:xfrm>
          <a:prstGeom prst="rect">
            <a:avLst/>
          </a:prstGeom>
        </p:spPr>
      </p:pic>
      <p:pic>
        <p:nvPicPr>
          <p:cNvPr id="5" name="Picture 4">
            <a:extLst>
              <a:ext uri="{FF2B5EF4-FFF2-40B4-BE49-F238E27FC236}">
                <a16:creationId xmlns:a16="http://schemas.microsoft.com/office/drawing/2014/main" id="{47B2CD5A-4E1A-4CC2-05D6-CCF91C83B6AE}"/>
              </a:ext>
            </a:extLst>
          </p:cNvPr>
          <p:cNvPicPr>
            <a:picLocks noChangeAspect="1"/>
          </p:cNvPicPr>
          <p:nvPr/>
        </p:nvPicPr>
        <p:blipFill>
          <a:blip r:embed="rId8"/>
          <a:stretch>
            <a:fillRect/>
          </a:stretch>
        </p:blipFill>
        <p:spPr>
          <a:xfrm>
            <a:off x="169867" y="5965638"/>
            <a:ext cx="1876687" cy="600159"/>
          </a:xfrm>
          <a:prstGeom prst="rect">
            <a:avLst/>
          </a:prstGeom>
        </p:spPr>
      </p:pic>
    </p:spTree>
    <p:extLst>
      <p:ext uri="{BB962C8B-B14F-4D97-AF65-F5344CB8AC3E}">
        <p14:creationId xmlns:p14="http://schemas.microsoft.com/office/powerpoint/2010/main" val="3466357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p:cNvSpPr txBox="1">
            <a:spLocks/>
          </p:cNvSpPr>
          <p:nvPr/>
        </p:nvSpPr>
        <p:spPr>
          <a:xfrm>
            <a:off x="476416" y="181869"/>
            <a:ext cx="11334601" cy="732515"/>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5BAA"/>
                </a:solidFill>
                <a:effectLst/>
                <a:uLnTx/>
                <a:uFillTx/>
                <a:latin typeface="Century Gothic"/>
                <a:ea typeface="+mj-ea"/>
                <a:cs typeface="+mj-cs"/>
              </a:rPr>
              <a:t>The Environmental Sustainability of Observing Systems and Methods initiative will evolve over many years... </a:t>
            </a:r>
          </a:p>
        </p:txBody>
      </p:sp>
      <p:sp>
        <p:nvSpPr>
          <p:cNvPr id="59" name="TextBox 58"/>
          <p:cNvSpPr txBox="1"/>
          <p:nvPr/>
        </p:nvSpPr>
        <p:spPr>
          <a:xfrm>
            <a:off x="362694" y="6004049"/>
            <a:ext cx="11466611" cy="400110"/>
          </a:xfrm>
          <a:prstGeom prst="rect">
            <a:avLst/>
          </a:prstGeom>
          <a:solidFill>
            <a:schemeClr val="bg1">
              <a:lumMod val="85000"/>
            </a:schemeClr>
          </a:solidFill>
          <a:ln>
            <a:noFill/>
          </a:ln>
        </p:spPr>
        <p:txBody>
          <a:bodyPr wrap="square" lIns="91440" tIns="45720" rIns="91440" bIns="45720" rtlCol="0" anchor="t">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CA" sz="2000" b="0" i="0" u="none" strike="noStrike" kern="1200" cap="none" spc="0" normalizeH="0" baseline="0" noProof="0">
                <a:ln>
                  <a:noFill/>
                </a:ln>
                <a:solidFill>
                  <a:prstClr val="black"/>
                </a:solidFill>
                <a:effectLst/>
                <a:uLnTx/>
                <a:uFillTx/>
                <a:latin typeface="Calibri" panose="020F0502020204030204" pitchFamily="34" charset="0"/>
                <a:ea typeface="Tahoma"/>
                <a:cs typeface="Calibri" panose="020F0502020204030204" pitchFamily="34" charset="0"/>
              </a:rPr>
              <a:t>…</a:t>
            </a: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Tahoma"/>
                <a:cs typeface="Calibri" panose="020F0502020204030204" pitchFamily="34" charset="0"/>
              </a:rPr>
              <a:t>ensuring continuous improvements can be achieved for each observational domain</a:t>
            </a:r>
            <a:endParaRPr kumimoji="0" lang="en-CA" sz="2000" b="0" i="0" u="none" strike="noStrike" kern="1200" cap="none" spc="0" normalizeH="0" baseline="0" noProof="0">
              <a:ln>
                <a:noFill/>
              </a:ln>
              <a:solidFill>
                <a:prstClr val="black"/>
              </a:solidFill>
              <a:effectLst/>
              <a:uLnTx/>
              <a:uFillTx/>
              <a:latin typeface="Calibri" panose="020F0502020204030204" pitchFamily="34" charset="0"/>
              <a:ea typeface="Tahoma"/>
              <a:cs typeface="Calibri" panose="020F0502020204030204" pitchFamily="34" charset="0"/>
            </a:endParaRPr>
          </a:p>
        </p:txBody>
      </p:sp>
      <p:sp>
        <p:nvSpPr>
          <p:cNvPr id="81" name="Slide Number Placeholder 80"/>
          <p:cNvSpPr>
            <a:spLocks noGrp="1"/>
          </p:cNvSpPr>
          <p:nvPr>
            <p:ph type="sldNum" sz="quarter" idx="12"/>
          </p:nvPr>
        </p:nvSpPr>
        <p:spPr>
          <a:xfrm>
            <a:off x="8737600" y="6356351"/>
            <a:ext cx="3252342" cy="365125"/>
          </a:xfrm>
          <a:prstGeom prst="rect">
            <a:avLst/>
          </a:prstGeom>
        </p:spPr>
        <p:txBody>
          <a:bodyPr vert="horz" lIns="91440" tIns="45720" rIns="91440" bIns="45720" rtlCol="0" anchor="ctr"/>
          <a:lstStyle>
            <a:defPPr>
              <a:defRPr lang="en-C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59AF2F-52C6-9B46-B8B2-0579234AE62E}"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sp>
        <p:nvSpPr>
          <p:cNvPr id="57" name="Rectangle 56">
            <a:extLst>
              <a:ext uri="{FF2B5EF4-FFF2-40B4-BE49-F238E27FC236}">
                <a16:creationId xmlns:a16="http://schemas.microsoft.com/office/drawing/2014/main" id="{72D90F4A-7F2E-085E-3857-60FAF80A3C62}"/>
              </a:ext>
            </a:extLst>
          </p:cNvPr>
          <p:cNvSpPr/>
          <p:nvPr/>
        </p:nvSpPr>
        <p:spPr>
          <a:xfrm>
            <a:off x="9137537" y="2067053"/>
            <a:ext cx="152771" cy="2063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nvGrpSpPr>
          <p:cNvPr id="65" name="Google Shape;737;p26">
            <a:extLst>
              <a:ext uri="{FF2B5EF4-FFF2-40B4-BE49-F238E27FC236}">
                <a16:creationId xmlns:a16="http://schemas.microsoft.com/office/drawing/2014/main" id="{721C0F9D-7835-AC46-23CD-5CE948A7DA83}"/>
              </a:ext>
            </a:extLst>
          </p:cNvPr>
          <p:cNvGrpSpPr/>
          <p:nvPr/>
        </p:nvGrpSpPr>
        <p:grpSpPr>
          <a:xfrm>
            <a:off x="692523" y="2118726"/>
            <a:ext cx="4694523" cy="2807003"/>
            <a:chOff x="1230463" y="1588550"/>
            <a:chExt cx="7087082" cy="2917069"/>
          </a:xfrm>
          <a:solidFill>
            <a:schemeClr val="accent5"/>
          </a:solidFill>
        </p:grpSpPr>
        <p:grpSp>
          <p:nvGrpSpPr>
            <p:cNvPr id="129" name="Google Shape;738;p26">
              <a:extLst>
                <a:ext uri="{FF2B5EF4-FFF2-40B4-BE49-F238E27FC236}">
                  <a16:creationId xmlns:a16="http://schemas.microsoft.com/office/drawing/2014/main" id="{EB21BD82-90E5-AA3A-B975-D811DC7D3B51}"/>
                </a:ext>
              </a:extLst>
            </p:cNvPr>
            <p:cNvGrpSpPr/>
            <p:nvPr/>
          </p:nvGrpSpPr>
          <p:grpSpPr>
            <a:xfrm>
              <a:off x="1230463" y="1588550"/>
              <a:ext cx="1392063" cy="1690618"/>
              <a:chOff x="1028413" y="1108575"/>
              <a:chExt cx="1392063" cy="1690618"/>
            </a:xfrm>
            <a:grpFill/>
          </p:grpSpPr>
          <p:sp>
            <p:nvSpPr>
              <p:cNvPr id="142" name="Google Shape;739;p26">
                <a:extLst>
                  <a:ext uri="{FF2B5EF4-FFF2-40B4-BE49-F238E27FC236}">
                    <a16:creationId xmlns:a16="http://schemas.microsoft.com/office/drawing/2014/main" id="{B9438402-BCA0-5494-DF07-798D5D0D1C57}"/>
                  </a:ext>
                </a:extLst>
              </p:cNvPr>
              <p:cNvSpPr/>
              <p:nvPr/>
            </p:nvSpPr>
            <p:spPr>
              <a:xfrm>
                <a:off x="2086075" y="1108575"/>
                <a:ext cx="188401" cy="1257670"/>
              </a:xfrm>
              <a:custGeom>
                <a:avLst/>
                <a:gdLst/>
                <a:ahLst/>
                <a:cxnLst/>
                <a:rect l="l" t="t" r="r" b="b"/>
                <a:pathLst>
                  <a:path w="893" h="5659" extrusionOk="0">
                    <a:moveTo>
                      <a:pt x="3" y="0"/>
                    </a:moveTo>
                    <a:lnTo>
                      <a:pt x="3" y="4546"/>
                    </a:lnTo>
                    <a:cubicBezTo>
                      <a:pt x="1" y="5018"/>
                      <a:pt x="267" y="5448"/>
                      <a:pt x="687" y="5659"/>
                    </a:cubicBezTo>
                    <a:lnTo>
                      <a:pt x="893" y="5659"/>
                    </a:lnTo>
                    <a:lnTo>
                      <a:pt x="893" y="5516"/>
                    </a:lnTo>
                    <a:cubicBezTo>
                      <a:pt x="484" y="5368"/>
                      <a:pt x="212" y="4980"/>
                      <a:pt x="214" y="4546"/>
                    </a:cubicBezTo>
                    <a:lnTo>
                      <a:pt x="214" y="0"/>
                    </a:lnTo>
                    <a:close/>
                  </a:path>
                </a:pathLst>
              </a:custGeom>
              <a:solidFill>
                <a:schemeClr val="accent5">
                  <a:lumMod val="75000"/>
                </a:schemeClr>
              </a:solidFill>
              <a:ln>
                <a:noFill/>
              </a:ln>
            </p:spPr>
            <p:txBody>
              <a:bodyPr spcFirstLastPara="1" wrap="square" lIns="121900" tIns="121900" rIns="121900" bIns="121900" anchor="ctr"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43" name="Google Shape;740;p26">
                <a:extLst>
                  <a:ext uri="{FF2B5EF4-FFF2-40B4-BE49-F238E27FC236}">
                    <a16:creationId xmlns:a16="http://schemas.microsoft.com/office/drawing/2014/main" id="{E20855C7-2E99-5FAA-8D86-D5D6B6E7B209}"/>
                  </a:ext>
                </a:extLst>
              </p:cNvPr>
              <p:cNvSpPr/>
              <p:nvPr/>
            </p:nvSpPr>
            <p:spPr>
              <a:xfrm>
                <a:off x="1028413" y="2318786"/>
                <a:ext cx="1392063" cy="480407"/>
              </a:xfrm>
              <a:custGeom>
                <a:avLst/>
                <a:gdLst/>
                <a:ahLst/>
                <a:cxnLst/>
                <a:rect l="l" t="t" r="r" b="b"/>
                <a:pathLst>
                  <a:path w="6598" h="2277" extrusionOk="0">
                    <a:moveTo>
                      <a:pt x="0" y="0"/>
                    </a:moveTo>
                    <a:lnTo>
                      <a:pt x="0" y="2276"/>
                    </a:lnTo>
                    <a:lnTo>
                      <a:pt x="5476" y="2276"/>
                    </a:lnTo>
                    <a:cubicBezTo>
                      <a:pt x="6098" y="2269"/>
                      <a:pt x="6598" y="1761"/>
                      <a:pt x="6598" y="1137"/>
                    </a:cubicBezTo>
                    <a:cubicBezTo>
                      <a:pt x="6598" y="516"/>
                      <a:pt x="6098" y="8"/>
                      <a:pt x="5476" y="0"/>
                    </a:cubicBezTo>
                    <a:close/>
                  </a:path>
                </a:pathLst>
              </a:custGeom>
              <a:solidFill>
                <a:schemeClr val="accent5">
                  <a:lumMod val="75000"/>
                </a:schemeClr>
              </a:solidFill>
              <a:ln>
                <a:noFill/>
              </a:ln>
            </p:spPr>
            <p:txBody>
              <a:bodyPr spcFirstLastPara="1" wrap="square" lIns="121900" tIns="121900" rIns="121900" bIns="121900" anchor="ctr"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grpSp>
        <p:grpSp>
          <p:nvGrpSpPr>
            <p:cNvPr id="130" name="Google Shape;741;p26">
              <a:extLst>
                <a:ext uri="{FF2B5EF4-FFF2-40B4-BE49-F238E27FC236}">
                  <a16:creationId xmlns:a16="http://schemas.microsoft.com/office/drawing/2014/main" id="{35165A8A-636B-387B-4A06-98F3F60A3EEF}"/>
                </a:ext>
              </a:extLst>
            </p:cNvPr>
            <p:cNvGrpSpPr/>
            <p:nvPr/>
          </p:nvGrpSpPr>
          <p:grpSpPr>
            <a:xfrm>
              <a:off x="4072602" y="1597825"/>
              <a:ext cx="1401768" cy="1690837"/>
              <a:chOff x="3257040" y="1117850"/>
              <a:chExt cx="1401768" cy="1690837"/>
            </a:xfrm>
            <a:grpFill/>
          </p:grpSpPr>
          <p:sp>
            <p:nvSpPr>
              <p:cNvPr id="140" name="Google Shape;742;p26">
                <a:extLst>
                  <a:ext uri="{FF2B5EF4-FFF2-40B4-BE49-F238E27FC236}">
                    <a16:creationId xmlns:a16="http://schemas.microsoft.com/office/drawing/2014/main" id="{A353D8BA-38CC-810C-312E-58B1DABBFD93}"/>
                  </a:ext>
                </a:extLst>
              </p:cNvPr>
              <p:cNvSpPr/>
              <p:nvPr/>
            </p:nvSpPr>
            <p:spPr>
              <a:xfrm>
                <a:off x="4320388" y="1117850"/>
                <a:ext cx="187974" cy="1257668"/>
              </a:xfrm>
              <a:custGeom>
                <a:avLst/>
                <a:gdLst/>
                <a:ahLst/>
                <a:cxnLst/>
                <a:rect l="l" t="t" r="r" b="b"/>
                <a:pathLst>
                  <a:path w="891" h="5703" extrusionOk="0">
                    <a:moveTo>
                      <a:pt x="1" y="0"/>
                    </a:moveTo>
                    <a:lnTo>
                      <a:pt x="1" y="4592"/>
                    </a:lnTo>
                    <a:cubicBezTo>
                      <a:pt x="1" y="5062"/>
                      <a:pt x="267" y="5491"/>
                      <a:pt x="687" y="5702"/>
                    </a:cubicBezTo>
                    <a:lnTo>
                      <a:pt x="890" y="5702"/>
                    </a:lnTo>
                    <a:lnTo>
                      <a:pt x="890" y="5560"/>
                    </a:lnTo>
                    <a:cubicBezTo>
                      <a:pt x="484" y="5412"/>
                      <a:pt x="212" y="5026"/>
                      <a:pt x="212" y="4592"/>
                    </a:cubicBezTo>
                    <a:lnTo>
                      <a:pt x="212"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41" name="Google Shape;743;p26">
                <a:extLst>
                  <a:ext uri="{FF2B5EF4-FFF2-40B4-BE49-F238E27FC236}">
                    <a16:creationId xmlns:a16="http://schemas.microsoft.com/office/drawing/2014/main" id="{2A9842AB-1CAF-9B57-3789-2A89DA7D6BD5}"/>
                  </a:ext>
                </a:extLst>
              </p:cNvPr>
              <p:cNvSpPr/>
              <p:nvPr/>
            </p:nvSpPr>
            <p:spPr>
              <a:xfrm>
                <a:off x="3257040" y="2327858"/>
                <a:ext cx="1401768" cy="480829"/>
              </a:xfrm>
              <a:custGeom>
                <a:avLst/>
                <a:gdLst/>
                <a:ahLst/>
                <a:cxnLst/>
                <a:rect l="l" t="t" r="r" b="b"/>
                <a:pathLst>
                  <a:path w="6644" h="2279" extrusionOk="0">
                    <a:moveTo>
                      <a:pt x="5505" y="1"/>
                    </a:moveTo>
                    <a:cubicBezTo>
                      <a:pt x="5499" y="1"/>
                      <a:pt x="5493" y="1"/>
                      <a:pt x="5487" y="1"/>
                    </a:cubicBezTo>
                    <a:lnTo>
                      <a:pt x="0" y="1"/>
                    </a:lnTo>
                    <a:cubicBezTo>
                      <a:pt x="460" y="191"/>
                      <a:pt x="761" y="642"/>
                      <a:pt x="761" y="1140"/>
                    </a:cubicBezTo>
                    <a:cubicBezTo>
                      <a:pt x="761" y="1638"/>
                      <a:pt x="460" y="2087"/>
                      <a:pt x="0" y="2279"/>
                    </a:cubicBezTo>
                    <a:lnTo>
                      <a:pt x="5487" y="2279"/>
                    </a:lnTo>
                    <a:cubicBezTo>
                      <a:pt x="5492" y="2279"/>
                      <a:pt x="5497" y="2279"/>
                      <a:pt x="5501" y="2279"/>
                    </a:cubicBezTo>
                    <a:cubicBezTo>
                      <a:pt x="6130" y="2279"/>
                      <a:pt x="6644" y="1770"/>
                      <a:pt x="6644" y="1140"/>
                    </a:cubicBezTo>
                    <a:cubicBezTo>
                      <a:pt x="6644" y="511"/>
                      <a:pt x="6132" y="1"/>
                      <a:pt x="5505" y="1"/>
                    </a:cubicBez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grpSp>
        <p:grpSp>
          <p:nvGrpSpPr>
            <p:cNvPr id="131" name="Google Shape;744;p26">
              <a:extLst>
                <a:ext uri="{FF2B5EF4-FFF2-40B4-BE49-F238E27FC236}">
                  <a16:creationId xmlns:a16="http://schemas.microsoft.com/office/drawing/2014/main" id="{B6746F14-7E49-6149-F0B6-C8307A280F54}"/>
                </a:ext>
              </a:extLst>
            </p:cNvPr>
            <p:cNvGrpSpPr/>
            <p:nvPr/>
          </p:nvGrpSpPr>
          <p:grpSpPr>
            <a:xfrm>
              <a:off x="6915777" y="1597825"/>
              <a:ext cx="1401768" cy="1690837"/>
              <a:chOff x="3257040" y="1117850"/>
              <a:chExt cx="1401768" cy="1690837"/>
            </a:xfrm>
            <a:grpFill/>
          </p:grpSpPr>
          <p:sp>
            <p:nvSpPr>
              <p:cNvPr id="138" name="Google Shape;745;p26">
                <a:extLst>
                  <a:ext uri="{FF2B5EF4-FFF2-40B4-BE49-F238E27FC236}">
                    <a16:creationId xmlns:a16="http://schemas.microsoft.com/office/drawing/2014/main" id="{816CA541-7C28-E9ED-277B-7E42FBC3F5A3}"/>
                  </a:ext>
                </a:extLst>
              </p:cNvPr>
              <p:cNvSpPr/>
              <p:nvPr/>
            </p:nvSpPr>
            <p:spPr>
              <a:xfrm>
                <a:off x="4320388" y="1117850"/>
                <a:ext cx="187974" cy="1257668"/>
              </a:xfrm>
              <a:custGeom>
                <a:avLst/>
                <a:gdLst/>
                <a:ahLst/>
                <a:cxnLst/>
                <a:rect l="l" t="t" r="r" b="b"/>
                <a:pathLst>
                  <a:path w="891" h="5703" extrusionOk="0">
                    <a:moveTo>
                      <a:pt x="1" y="0"/>
                    </a:moveTo>
                    <a:lnTo>
                      <a:pt x="1" y="4592"/>
                    </a:lnTo>
                    <a:cubicBezTo>
                      <a:pt x="1" y="5062"/>
                      <a:pt x="267" y="5491"/>
                      <a:pt x="687" y="5702"/>
                    </a:cubicBezTo>
                    <a:lnTo>
                      <a:pt x="890" y="5702"/>
                    </a:lnTo>
                    <a:lnTo>
                      <a:pt x="890" y="5560"/>
                    </a:lnTo>
                    <a:cubicBezTo>
                      <a:pt x="484" y="5412"/>
                      <a:pt x="212" y="5026"/>
                      <a:pt x="212" y="4592"/>
                    </a:cubicBezTo>
                    <a:lnTo>
                      <a:pt x="212" y="0"/>
                    </a:lnTo>
                    <a:close/>
                  </a:path>
                </a:pathLst>
              </a:custGeom>
              <a:grpFill/>
              <a:ln>
                <a:solidFill>
                  <a:schemeClr val="accent5"/>
                </a:solidFill>
              </a:ln>
            </p:spPr>
            <p:txBody>
              <a:bodyPr spcFirstLastPara="1" wrap="square" lIns="121900" tIns="121900" rIns="121900" bIns="121900" anchor="ctr"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39" name="Google Shape;746;p26">
                <a:extLst>
                  <a:ext uri="{FF2B5EF4-FFF2-40B4-BE49-F238E27FC236}">
                    <a16:creationId xmlns:a16="http://schemas.microsoft.com/office/drawing/2014/main" id="{A82F171A-2D72-3D20-6284-248E03A8B29C}"/>
                  </a:ext>
                </a:extLst>
              </p:cNvPr>
              <p:cNvSpPr/>
              <p:nvPr/>
            </p:nvSpPr>
            <p:spPr>
              <a:xfrm>
                <a:off x="3257040" y="2327858"/>
                <a:ext cx="1401768" cy="480829"/>
              </a:xfrm>
              <a:custGeom>
                <a:avLst/>
                <a:gdLst/>
                <a:ahLst/>
                <a:cxnLst/>
                <a:rect l="l" t="t" r="r" b="b"/>
                <a:pathLst>
                  <a:path w="6644" h="2279" extrusionOk="0">
                    <a:moveTo>
                      <a:pt x="5505" y="1"/>
                    </a:moveTo>
                    <a:cubicBezTo>
                      <a:pt x="5499" y="1"/>
                      <a:pt x="5493" y="1"/>
                      <a:pt x="5487" y="1"/>
                    </a:cubicBezTo>
                    <a:lnTo>
                      <a:pt x="0" y="1"/>
                    </a:lnTo>
                    <a:cubicBezTo>
                      <a:pt x="460" y="191"/>
                      <a:pt x="761" y="642"/>
                      <a:pt x="761" y="1140"/>
                    </a:cubicBezTo>
                    <a:cubicBezTo>
                      <a:pt x="761" y="1638"/>
                      <a:pt x="460" y="2087"/>
                      <a:pt x="0" y="2279"/>
                    </a:cubicBezTo>
                    <a:lnTo>
                      <a:pt x="5487" y="2279"/>
                    </a:lnTo>
                    <a:cubicBezTo>
                      <a:pt x="5492" y="2279"/>
                      <a:pt x="5497" y="2279"/>
                      <a:pt x="5501" y="2279"/>
                    </a:cubicBezTo>
                    <a:cubicBezTo>
                      <a:pt x="6130" y="2279"/>
                      <a:pt x="6644" y="1770"/>
                      <a:pt x="6644" y="1140"/>
                    </a:cubicBezTo>
                    <a:cubicBezTo>
                      <a:pt x="6644" y="511"/>
                      <a:pt x="6132" y="1"/>
                      <a:pt x="5505" y="1"/>
                    </a:cubicBezTo>
                    <a:close/>
                  </a:path>
                </a:pathLst>
              </a:custGeom>
              <a:grpFill/>
              <a:ln>
                <a:noFill/>
              </a:ln>
            </p:spPr>
            <p:txBody>
              <a:bodyPr spcFirstLastPara="1" wrap="square" lIns="121900" tIns="121900" rIns="121900" bIns="121900" anchor="ctr"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grpSp>
        <p:grpSp>
          <p:nvGrpSpPr>
            <p:cNvPr id="132" name="Google Shape;747;p26">
              <a:extLst>
                <a:ext uri="{FF2B5EF4-FFF2-40B4-BE49-F238E27FC236}">
                  <a16:creationId xmlns:a16="http://schemas.microsoft.com/office/drawing/2014/main" id="{4EEBEA55-3604-986D-3CC6-3E8BB6B90092}"/>
                </a:ext>
              </a:extLst>
            </p:cNvPr>
            <p:cNvGrpSpPr/>
            <p:nvPr/>
          </p:nvGrpSpPr>
          <p:grpSpPr>
            <a:xfrm>
              <a:off x="5494199" y="2798761"/>
              <a:ext cx="1401768" cy="1706858"/>
              <a:chOff x="4678637" y="2318786"/>
              <a:chExt cx="1401768" cy="1706858"/>
            </a:xfrm>
            <a:grpFill/>
          </p:grpSpPr>
          <p:sp>
            <p:nvSpPr>
              <p:cNvPr id="136" name="Google Shape;748;p26">
                <a:extLst>
                  <a:ext uri="{FF2B5EF4-FFF2-40B4-BE49-F238E27FC236}">
                    <a16:creationId xmlns:a16="http://schemas.microsoft.com/office/drawing/2014/main" id="{6D7EF6BD-E045-2CD8-A867-AB27E8067517}"/>
                  </a:ext>
                </a:extLst>
              </p:cNvPr>
              <p:cNvSpPr/>
              <p:nvPr/>
            </p:nvSpPr>
            <p:spPr>
              <a:xfrm>
                <a:off x="4678637" y="2318786"/>
                <a:ext cx="1401768" cy="480407"/>
              </a:xfrm>
              <a:custGeom>
                <a:avLst/>
                <a:gdLst/>
                <a:ahLst/>
                <a:cxnLst/>
                <a:rect l="l" t="t" r="r" b="b"/>
                <a:pathLst>
                  <a:path w="6644" h="2277" extrusionOk="0">
                    <a:moveTo>
                      <a:pt x="5505" y="0"/>
                    </a:moveTo>
                    <a:cubicBezTo>
                      <a:pt x="5500" y="0"/>
                      <a:pt x="5494" y="0"/>
                      <a:pt x="5488" y="0"/>
                    </a:cubicBezTo>
                    <a:lnTo>
                      <a:pt x="1" y="0"/>
                    </a:lnTo>
                    <a:cubicBezTo>
                      <a:pt x="461" y="190"/>
                      <a:pt x="761" y="639"/>
                      <a:pt x="761" y="1137"/>
                    </a:cubicBezTo>
                    <a:cubicBezTo>
                      <a:pt x="761" y="1637"/>
                      <a:pt x="461" y="2086"/>
                      <a:pt x="1" y="2276"/>
                    </a:cubicBezTo>
                    <a:lnTo>
                      <a:pt x="5488" y="2276"/>
                    </a:lnTo>
                    <a:cubicBezTo>
                      <a:pt x="5494" y="2276"/>
                      <a:pt x="5500" y="2276"/>
                      <a:pt x="5505" y="2276"/>
                    </a:cubicBezTo>
                    <a:cubicBezTo>
                      <a:pt x="6132" y="2276"/>
                      <a:pt x="6644" y="1768"/>
                      <a:pt x="6644" y="1137"/>
                    </a:cubicBezTo>
                    <a:cubicBezTo>
                      <a:pt x="6644" y="508"/>
                      <a:pt x="6132" y="0"/>
                      <a:pt x="5505" y="0"/>
                    </a:cubicBezTo>
                    <a:close/>
                  </a:path>
                </a:pathLst>
              </a:custGeom>
              <a:solidFill>
                <a:srgbClr val="028193"/>
              </a:solidFill>
              <a:ln>
                <a:noFill/>
              </a:ln>
            </p:spPr>
            <p:txBody>
              <a:bodyPr spcFirstLastPara="1" wrap="square" lIns="121900" tIns="121900" rIns="121900" bIns="121900" anchor="ctr"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37" name="Google Shape;749;p26">
                <a:extLst>
                  <a:ext uri="{FF2B5EF4-FFF2-40B4-BE49-F238E27FC236}">
                    <a16:creationId xmlns:a16="http://schemas.microsoft.com/office/drawing/2014/main" id="{93C1FDC0-765B-C444-B26F-822DD7844F51}"/>
                  </a:ext>
                </a:extLst>
              </p:cNvPr>
              <p:cNvSpPr/>
              <p:nvPr/>
            </p:nvSpPr>
            <p:spPr>
              <a:xfrm>
                <a:off x="5707163" y="2767975"/>
                <a:ext cx="188425" cy="1257668"/>
              </a:xfrm>
              <a:custGeom>
                <a:avLst/>
                <a:gdLst/>
                <a:ahLst/>
                <a:cxnLst/>
                <a:rect l="l" t="t" r="r" b="b"/>
                <a:pathLst>
                  <a:path w="893" h="5703" extrusionOk="0">
                    <a:moveTo>
                      <a:pt x="687" y="1"/>
                    </a:moveTo>
                    <a:cubicBezTo>
                      <a:pt x="267" y="212"/>
                      <a:pt x="1" y="642"/>
                      <a:pt x="3" y="1113"/>
                    </a:cubicBezTo>
                    <a:lnTo>
                      <a:pt x="3" y="5703"/>
                    </a:lnTo>
                    <a:lnTo>
                      <a:pt x="212" y="5703"/>
                    </a:lnTo>
                    <a:lnTo>
                      <a:pt x="212" y="1113"/>
                    </a:lnTo>
                    <a:cubicBezTo>
                      <a:pt x="212" y="680"/>
                      <a:pt x="484" y="292"/>
                      <a:pt x="892" y="143"/>
                    </a:cubicBezTo>
                    <a:lnTo>
                      <a:pt x="892" y="1"/>
                    </a:lnTo>
                    <a:close/>
                  </a:path>
                </a:pathLst>
              </a:custGeom>
              <a:solidFill>
                <a:srgbClr val="028193"/>
              </a:solidFill>
              <a:ln>
                <a:noFill/>
              </a:ln>
            </p:spPr>
            <p:txBody>
              <a:bodyPr spcFirstLastPara="1" wrap="square" lIns="121900" tIns="121900" rIns="121900" bIns="121900" anchor="ctr"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grpSp>
        <p:grpSp>
          <p:nvGrpSpPr>
            <p:cNvPr id="133" name="Google Shape;750;p26">
              <a:extLst>
                <a:ext uri="{FF2B5EF4-FFF2-40B4-BE49-F238E27FC236}">
                  <a16:creationId xmlns:a16="http://schemas.microsoft.com/office/drawing/2014/main" id="{343AF2E3-E70A-01B9-0A2E-934BBB6EBE68}"/>
                </a:ext>
              </a:extLst>
            </p:cNvPr>
            <p:cNvGrpSpPr/>
            <p:nvPr/>
          </p:nvGrpSpPr>
          <p:grpSpPr>
            <a:xfrm>
              <a:off x="2650794" y="2798762"/>
              <a:ext cx="1401557" cy="1706856"/>
              <a:chOff x="2448744" y="2318787"/>
              <a:chExt cx="1401557" cy="1706856"/>
            </a:xfrm>
            <a:grpFill/>
          </p:grpSpPr>
          <p:sp>
            <p:nvSpPr>
              <p:cNvPr id="134" name="Google Shape;751;p26">
                <a:extLst>
                  <a:ext uri="{FF2B5EF4-FFF2-40B4-BE49-F238E27FC236}">
                    <a16:creationId xmlns:a16="http://schemas.microsoft.com/office/drawing/2014/main" id="{1CDDE48D-9DC5-FAEB-5C98-1405E2B90F3C}"/>
                  </a:ext>
                </a:extLst>
              </p:cNvPr>
              <p:cNvSpPr/>
              <p:nvPr/>
            </p:nvSpPr>
            <p:spPr>
              <a:xfrm>
                <a:off x="2448744" y="2318787"/>
                <a:ext cx="1401557" cy="480407"/>
              </a:xfrm>
              <a:custGeom>
                <a:avLst/>
                <a:gdLst/>
                <a:ahLst/>
                <a:cxnLst/>
                <a:rect l="l" t="t" r="r" b="b"/>
                <a:pathLst>
                  <a:path w="6643" h="2277" extrusionOk="0">
                    <a:moveTo>
                      <a:pt x="5505" y="0"/>
                    </a:moveTo>
                    <a:cubicBezTo>
                      <a:pt x="5500" y="0"/>
                      <a:pt x="5494" y="0"/>
                      <a:pt x="5488" y="0"/>
                    </a:cubicBezTo>
                    <a:lnTo>
                      <a:pt x="1" y="0"/>
                    </a:lnTo>
                    <a:cubicBezTo>
                      <a:pt x="461" y="190"/>
                      <a:pt x="761" y="639"/>
                      <a:pt x="761" y="1137"/>
                    </a:cubicBezTo>
                    <a:cubicBezTo>
                      <a:pt x="761" y="1637"/>
                      <a:pt x="461" y="2086"/>
                      <a:pt x="1" y="2276"/>
                    </a:cubicBezTo>
                    <a:lnTo>
                      <a:pt x="5488" y="2276"/>
                    </a:lnTo>
                    <a:cubicBezTo>
                      <a:pt x="5494" y="2276"/>
                      <a:pt x="5500" y="2276"/>
                      <a:pt x="5505" y="2276"/>
                    </a:cubicBezTo>
                    <a:cubicBezTo>
                      <a:pt x="6133" y="2276"/>
                      <a:pt x="6642" y="1768"/>
                      <a:pt x="6642" y="1137"/>
                    </a:cubicBezTo>
                    <a:cubicBezTo>
                      <a:pt x="6642" y="508"/>
                      <a:pt x="6133" y="0"/>
                      <a:pt x="5505" y="0"/>
                    </a:cubicBezTo>
                    <a:close/>
                  </a:path>
                </a:pathLst>
              </a:custGeom>
              <a:grpFill/>
              <a:ln>
                <a:noFill/>
              </a:ln>
            </p:spPr>
            <p:txBody>
              <a:bodyPr spcFirstLastPara="1" wrap="square" lIns="121900" tIns="121900" rIns="121900" bIns="121900" anchor="ctr"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35" name="Google Shape;752;p26">
                <a:extLst>
                  <a:ext uri="{FF2B5EF4-FFF2-40B4-BE49-F238E27FC236}">
                    <a16:creationId xmlns:a16="http://schemas.microsoft.com/office/drawing/2014/main" id="{E9C45462-9605-D896-FBA2-84D48713CF7A}"/>
                  </a:ext>
                </a:extLst>
              </p:cNvPr>
              <p:cNvSpPr/>
              <p:nvPr/>
            </p:nvSpPr>
            <p:spPr>
              <a:xfrm>
                <a:off x="3455300" y="2767975"/>
                <a:ext cx="188425" cy="1257668"/>
              </a:xfrm>
              <a:custGeom>
                <a:avLst/>
                <a:gdLst/>
                <a:ahLst/>
                <a:cxnLst/>
                <a:rect l="l" t="t" r="r" b="b"/>
                <a:pathLst>
                  <a:path w="893" h="5703" extrusionOk="0">
                    <a:moveTo>
                      <a:pt x="687" y="1"/>
                    </a:moveTo>
                    <a:cubicBezTo>
                      <a:pt x="267" y="212"/>
                      <a:pt x="1" y="642"/>
                      <a:pt x="3" y="1113"/>
                    </a:cubicBezTo>
                    <a:lnTo>
                      <a:pt x="3" y="5703"/>
                    </a:lnTo>
                    <a:lnTo>
                      <a:pt x="212" y="5703"/>
                    </a:lnTo>
                    <a:lnTo>
                      <a:pt x="212" y="1113"/>
                    </a:lnTo>
                    <a:cubicBezTo>
                      <a:pt x="212" y="680"/>
                      <a:pt x="484" y="292"/>
                      <a:pt x="892" y="143"/>
                    </a:cubicBezTo>
                    <a:lnTo>
                      <a:pt x="892" y="1"/>
                    </a:lnTo>
                    <a:close/>
                  </a:path>
                </a:pathLst>
              </a:custGeom>
              <a:grpFill/>
              <a:ln>
                <a:solidFill>
                  <a:schemeClr val="accent5"/>
                </a:solidFill>
              </a:ln>
            </p:spPr>
            <p:txBody>
              <a:bodyPr spcFirstLastPara="1" wrap="square" lIns="121900" tIns="121900" rIns="121900" bIns="121900" anchor="ctr"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grpSp>
      </p:grpSp>
      <p:grpSp>
        <p:nvGrpSpPr>
          <p:cNvPr id="67" name="Google Shape;737;p26">
            <a:extLst>
              <a:ext uri="{FF2B5EF4-FFF2-40B4-BE49-F238E27FC236}">
                <a16:creationId xmlns:a16="http://schemas.microsoft.com/office/drawing/2014/main" id="{5D3AF94D-7A08-8755-6C07-FCB4317185A5}"/>
              </a:ext>
            </a:extLst>
          </p:cNvPr>
          <p:cNvGrpSpPr/>
          <p:nvPr/>
        </p:nvGrpSpPr>
        <p:grpSpPr>
          <a:xfrm>
            <a:off x="5424227" y="2127651"/>
            <a:ext cx="3753688" cy="2798078"/>
            <a:chOff x="2650794" y="1597825"/>
            <a:chExt cx="5666751" cy="2907794"/>
          </a:xfrm>
          <a:solidFill>
            <a:schemeClr val="accent5"/>
          </a:solidFill>
        </p:grpSpPr>
        <p:grpSp>
          <p:nvGrpSpPr>
            <p:cNvPr id="117" name="Google Shape;741;p26">
              <a:extLst>
                <a:ext uri="{FF2B5EF4-FFF2-40B4-BE49-F238E27FC236}">
                  <a16:creationId xmlns:a16="http://schemas.microsoft.com/office/drawing/2014/main" id="{1A51E2C1-F528-F916-AFC7-6357D5560531}"/>
                </a:ext>
              </a:extLst>
            </p:cNvPr>
            <p:cNvGrpSpPr/>
            <p:nvPr/>
          </p:nvGrpSpPr>
          <p:grpSpPr>
            <a:xfrm>
              <a:off x="4072602" y="1597825"/>
              <a:ext cx="1401768" cy="1690837"/>
              <a:chOff x="3257040" y="1117850"/>
              <a:chExt cx="1401768" cy="1690837"/>
            </a:xfrm>
            <a:grpFill/>
          </p:grpSpPr>
          <p:sp>
            <p:nvSpPr>
              <p:cNvPr id="127" name="Google Shape;742;p26">
                <a:extLst>
                  <a:ext uri="{FF2B5EF4-FFF2-40B4-BE49-F238E27FC236}">
                    <a16:creationId xmlns:a16="http://schemas.microsoft.com/office/drawing/2014/main" id="{5D6E12BD-9D64-2EB7-928A-234E24632738}"/>
                  </a:ext>
                </a:extLst>
              </p:cNvPr>
              <p:cNvSpPr/>
              <p:nvPr/>
            </p:nvSpPr>
            <p:spPr>
              <a:xfrm>
                <a:off x="4320388" y="1117850"/>
                <a:ext cx="187974" cy="1257668"/>
              </a:xfrm>
              <a:custGeom>
                <a:avLst/>
                <a:gdLst/>
                <a:ahLst/>
                <a:cxnLst/>
                <a:rect l="l" t="t" r="r" b="b"/>
                <a:pathLst>
                  <a:path w="891" h="5703" extrusionOk="0">
                    <a:moveTo>
                      <a:pt x="1" y="0"/>
                    </a:moveTo>
                    <a:lnTo>
                      <a:pt x="1" y="4592"/>
                    </a:lnTo>
                    <a:cubicBezTo>
                      <a:pt x="1" y="5062"/>
                      <a:pt x="267" y="5491"/>
                      <a:pt x="687" y="5702"/>
                    </a:cubicBezTo>
                    <a:lnTo>
                      <a:pt x="890" y="5702"/>
                    </a:lnTo>
                    <a:lnTo>
                      <a:pt x="890" y="5560"/>
                    </a:lnTo>
                    <a:cubicBezTo>
                      <a:pt x="484" y="5412"/>
                      <a:pt x="212" y="5026"/>
                      <a:pt x="212" y="4592"/>
                    </a:cubicBezTo>
                    <a:lnTo>
                      <a:pt x="212" y="0"/>
                    </a:lnTo>
                    <a:close/>
                  </a:path>
                </a:pathLst>
              </a:custGeom>
              <a:solidFill>
                <a:srgbClr val="028193"/>
              </a:solidFill>
              <a:ln>
                <a:noFill/>
              </a:ln>
            </p:spPr>
            <p:txBody>
              <a:bodyPr spcFirstLastPara="1" wrap="square" lIns="121900" tIns="121900" rIns="121900" bIns="121900" anchor="ctr"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28" name="Google Shape;743;p26">
                <a:extLst>
                  <a:ext uri="{FF2B5EF4-FFF2-40B4-BE49-F238E27FC236}">
                    <a16:creationId xmlns:a16="http://schemas.microsoft.com/office/drawing/2014/main" id="{7511AE00-7D64-26B9-CCC9-A88387230CF8}"/>
                  </a:ext>
                </a:extLst>
              </p:cNvPr>
              <p:cNvSpPr/>
              <p:nvPr/>
            </p:nvSpPr>
            <p:spPr>
              <a:xfrm>
                <a:off x="3257040" y="2327858"/>
                <a:ext cx="1401768" cy="480829"/>
              </a:xfrm>
              <a:custGeom>
                <a:avLst/>
                <a:gdLst/>
                <a:ahLst/>
                <a:cxnLst/>
                <a:rect l="l" t="t" r="r" b="b"/>
                <a:pathLst>
                  <a:path w="6644" h="2279" extrusionOk="0">
                    <a:moveTo>
                      <a:pt x="5505" y="1"/>
                    </a:moveTo>
                    <a:cubicBezTo>
                      <a:pt x="5499" y="1"/>
                      <a:pt x="5493" y="1"/>
                      <a:pt x="5487" y="1"/>
                    </a:cubicBezTo>
                    <a:lnTo>
                      <a:pt x="0" y="1"/>
                    </a:lnTo>
                    <a:cubicBezTo>
                      <a:pt x="460" y="191"/>
                      <a:pt x="761" y="642"/>
                      <a:pt x="761" y="1140"/>
                    </a:cubicBezTo>
                    <a:cubicBezTo>
                      <a:pt x="761" y="1638"/>
                      <a:pt x="460" y="2087"/>
                      <a:pt x="0" y="2279"/>
                    </a:cubicBezTo>
                    <a:lnTo>
                      <a:pt x="5487" y="2279"/>
                    </a:lnTo>
                    <a:cubicBezTo>
                      <a:pt x="5492" y="2279"/>
                      <a:pt x="5497" y="2279"/>
                      <a:pt x="5501" y="2279"/>
                    </a:cubicBezTo>
                    <a:cubicBezTo>
                      <a:pt x="6130" y="2279"/>
                      <a:pt x="6644" y="1770"/>
                      <a:pt x="6644" y="1140"/>
                    </a:cubicBezTo>
                    <a:cubicBezTo>
                      <a:pt x="6644" y="511"/>
                      <a:pt x="6132" y="1"/>
                      <a:pt x="5505" y="1"/>
                    </a:cubicBezTo>
                    <a:close/>
                  </a:path>
                </a:pathLst>
              </a:custGeom>
              <a:solidFill>
                <a:srgbClr val="028193"/>
              </a:solidFill>
              <a:ln>
                <a:noFill/>
              </a:ln>
            </p:spPr>
            <p:txBody>
              <a:bodyPr spcFirstLastPara="1" wrap="square" lIns="121900" tIns="121900" rIns="121900" bIns="121900" anchor="ctr"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grpSp>
        <p:grpSp>
          <p:nvGrpSpPr>
            <p:cNvPr id="118" name="Google Shape;744;p26">
              <a:extLst>
                <a:ext uri="{FF2B5EF4-FFF2-40B4-BE49-F238E27FC236}">
                  <a16:creationId xmlns:a16="http://schemas.microsoft.com/office/drawing/2014/main" id="{864176AB-96A2-E260-40B9-37BD97A059AD}"/>
                </a:ext>
              </a:extLst>
            </p:cNvPr>
            <p:cNvGrpSpPr/>
            <p:nvPr/>
          </p:nvGrpSpPr>
          <p:grpSpPr>
            <a:xfrm>
              <a:off x="6915777" y="1597825"/>
              <a:ext cx="1401768" cy="1690837"/>
              <a:chOff x="3257040" y="1117850"/>
              <a:chExt cx="1401768" cy="1690837"/>
            </a:xfrm>
            <a:grpFill/>
          </p:grpSpPr>
          <p:sp>
            <p:nvSpPr>
              <p:cNvPr id="125" name="Google Shape;745;p26">
                <a:extLst>
                  <a:ext uri="{FF2B5EF4-FFF2-40B4-BE49-F238E27FC236}">
                    <a16:creationId xmlns:a16="http://schemas.microsoft.com/office/drawing/2014/main" id="{F9D2A360-7E29-10E0-6C1B-E7F701232B48}"/>
                  </a:ext>
                </a:extLst>
              </p:cNvPr>
              <p:cNvSpPr/>
              <p:nvPr/>
            </p:nvSpPr>
            <p:spPr>
              <a:xfrm>
                <a:off x="4320388" y="1117850"/>
                <a:ext cx="187974" cy="1257668"/>
              </a:xfrm>
              <a:custGeom>
                <a:avLst/>
                <a:gdLst/>
                <a:ahLst/>
                <a:cxnLst/>
                <a:rect l="l" t="t" r="r" b="b"/>
                <a:pathLst>
                  <a:path w="891" h="5703" extrusionOk="0">
                    <a:moveTo>
                      <a:pt x="1" y="0"/>
                    </a:moveTo>
                    <a:lnTo>
                      <a:pt x="1" y="4592"/>
                    </a:lnTo>
                    <a:cubicBezTo>
                      <a:pt x="1" y="5062"/>
                      <a:pt x="267" y="5491"/>
                      <a:pt x="687" y="5702"/>
                    </a:cubicBezTo>
                    <a:lnTo>
                      <a:pt x="890" y="5702"/>
                    </a:lnTo>
                    <a:lnTo>
                      <a:pt x="890" y="5560"/>
                    </a:lnTo>
                    <a:cubicBezTo>
                      <a:pt x="484" y="5412"/>
                      <a:pt x="212" y="5026"/>
                      <a:pt x="212" y="4592"/>
                    </a:cubicBezTo>
                    <a:lnTo>
                      <a:pt x="212"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26" name="Google Shape;746;p26">
                <a:extLst>
                  <a:ext uri="{FF2B5EF4-FFF2-40B4-BE49-F238E27FC236}">
                    <a16:creationId xmlns:a16="http://schemas.microsoft.com/office/drawing/2014/main" id="{4E9C8F27-4550-A4A9-E944-E02997C801D0}"/>
                  </a:ext>
                </a:extLst>
              </p:cNvPr>
              <p:cNvSpPr/>
              <p:nvPr/>
            </p:nvSpPr>
            <p:spPr>
              <a:xfrm>
                <a:off x="3257040" y="2327858"/>
                <a:ext cx="1401768" cy="480829"/>
              </a:xfrm>
              <a:custGeom>
                <a:avLst/>
                <a:gdLst/>
                <a:ahLst/>
                <a:cxnLst/>
                <a:rect l="l" t="t" r="r" b="b"/>
                <a:pathLst>
                  <a:path w="6644" h="2279" extrusionOk="0">
                    <a:moveTo>
                      <a:pt x="5505" y="1"/>
                    </a:moveTo>
                    <a:cubicBezTo>
                      <a:pt x="5499" y="1"/>
                      <a:pt x="5493" y="1"/>
                      <a:pt x="5487" y="1"/>
                    </a:cubicBezTo>
                    <a:lnTo>
                      <a:pt x="0" y="1"/>
                    </a:lnTo>
                    <a:cubicBezTo>
                      <a:pt x="460" y="191"/>
                      <a:pt x="761" y="642"/>
                      <a:pt x="761" y="1140"/>
                    </a:cubicBezTo>
                    <a:cubicBezTo>
                      <a:pt x="761" y="1638"/>
                      <a:pt x="460" y="2087"/>
                      <a:pt x="0" y="2279"/>
                    </a:cubicBezTo>
                    <a:lnTo>
                      <a:pt x="5487" y="2279"/>
                    </a:lnTo>
                    <a:cubicBezTo>
                      <a:pt x="5492" y="2279"/>
                      <a:pt x="5497" y="2279"/>
                      <a:pt x="5501" y="2279"/>
                    </a:cubicBezTo>
                    <a:cubicBezTo>
                      <a:pt x="6130" y="2279"/>
                      <a:pt x="6644" y="1770"/>
                      <a:pt x="6644" y="1140"/>
                    </a:cubicBezTo>
                    <a:cubicBezTo>
                      <a:pt x="6644" y="511"/>
                      <a:pt x="6132" y="1"/>
                      <a:pt x="5505" y="1"/>
                    </a:cubicBez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grpSp>
        <p:grpSp>
          <p:nvGrpSpPr>
            <p:cNvPr id="119" name="Google Shape;747;p26">
              <a:extLst>
                <a:ext uri="{FF2B5EF4-FFF2-40B4-BE49-F238E27FC236}">
                  <a16:creationId xmlns:a16="http://schemas.microsoft.com/office/drawing/2014/main" id="{012999CA-291E-39F2-5DCC-BAFF3741C9FE}"/>
                </a:ext>
              </a:extLst>
            </p:cNvPr>
            <p:cNvGrpSpPr/>
            <p:nvPr/>
          </p:nvGrpSpPr>
          <p:grpSpPr>
            <a:xfrm>
              <a:off x="5494199" y="2798761"/>
              <a:ext cx="1401768" cy="1706858"/>
              <a:chOff x="4678637" y="2318786"/>
              <a:chExt cx="1401768" cy="1706858"/>
            </a:xfrm>
            <a:grpFill/>
          </p:grpSpPr>
          <p:sp>
            <p:nvSpPr>
              <p:cNvPr id="123" name="Google Shape;748;p26">
                <a:extLst>
                  <a:ext uri="{FF2B5EF4-FFF2-40B4-BE49-F238E27FC236}">
                    <a16:creationId xmlns:a16="http://schemas.microsoft.com/office/drawing/2014/main" id="{01DB0AE6-9AD2-1C3B-E86A-6C0A322CA626}"/>
                  </a:ext>
                </a:extLst>
              </p:cNvPr>
              <p:cNvSpPr/>
              <p:nvPr/>
            </p:nvSpPr>
            <p:spPr>
              <a:xfrm>
                <a:off x="4678637" y="2318786"/>
                <a:ext cx="1401768" cy="480407"/>
              </a:xfrm>
              <a:custGeom>
                <a:avLst/>
                <a:gdLst/>
                <a:ahLst/>
                <a:cxnLst/>
                <a:rect l="l" t="t" r="r" b="b"/>
                <a:pathLst>
                  <a:path w="6644" h="2277" extrusionOk="0">
                    <a:moveTo>
                      <a:pt x="5505" y="0"/>
                    </a:moveTo>
                    <a:cubicBezTo>
                      <a:pt x="5500" y="0"/>
                      <a:pt x="5494" y="0"/>
                      <a:pt x="5488" y="0"/>
                    </a:cubicBezTo>
                    <a:lnTo>
                      <a:pt x="1" y="0"/>
                    </a:lnTo>
                    <a:cubicBezTo>
                      <a:pt x="461" y="190"/>
                      <a:pt x="761" y="639"/>
                      <a:pt x="761" y="1137"/>
                    </a:cubicBezTo>
                    <a:cubicBezTo>
                      <a:pt x="761" y="1637"/>
                      <a:pt x="461" y="2086"/>
                      <a:pt x="1" y="2276"/>
                    </a:cubicBezTo>
                    <a:lnTo>
                      <a:pt x="5488" y="2276"/>
                    </a:lnTo>
                    <a:cubicBezTo>
                      <a:pt x="5494" y="2276"/>
                      <a:pt x="5500" y="2276"/>
                      <a:pt x="5505" y="2276"/>
                    </a:cubicBezTo>
                    <a:cubicBezTo>
                      <a:pt x="6132" y="2276"/>
                      <a:pt x="6644" y="1768"/>
                      <a:pt x="6644" y="1137"/>
                    </a:cubicBezTo>
                    <a:cubicBezTo>
                      <a:pt x="6644" y="508"/>
                      <a:pt x="6132" y="0"/>
                      <a:pt x="5505" y="0"/>
                    </a:cubicBezTo>
                    <a:close/>
                  </a:path>
                </a:pathLst>
              </a:custGeom>
              <a:grpFill/>
              <a:ln>
                <a:solidFill>
                  <a:schemeClr val="accent5"/>
                </a:solidFill>
              </a:ln>
            </p:spPr>
            <p:txBody>
              <a:bodyPr spcFirstLastPara="1" wrap="square" lIns="121900" tIns="121900" rIns="121900" bIns="121900" anchor="ctr"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24" name="Google Shape;749;p26">
                <a:extLst>
                  <a:ext uri="{FF2B5EF4-FFF2-40B4-BE49-F238E27FC236}">
                    <a16:creationId xmlns:a16="http://schemas.microsoft.com/office/drawing/2014/main" id="{34A2B4AD-EB06-19A3-A805-877F4263D295}"/>
                  </a:ext>
                </a:extLst>
              </p:cNvPr>
              <p:cNvSpPr/>
              <p:nvPr/>
            </p:nvSpPr>
            <p:spPr>
              <a:xfrm>
                <a:off x="5707163" y="2767975"/>
                <a:ext cx="188425" cy="1257668"/>
              </a:xfrm>
              <a:custGeom>
                <a:avLst/>
                <a:gdLst/>
                <a:ahLst/>
                <a:cxnLst/>
                <a:rect l="l" t="t" r="r" b="b"/>
                <a:pathLst>
                  <a:path w="893" h="5703" extrusionOk="0">
                    <a:moveTo>
                      <a:pt x="687" y="1"/>
                    </a:moveTo>
                    <a:cubicBezTo>
                      <a:pt x="267" y="212"/>
                      <a:pt x="1" y="642"/>
                      <a:pt x="3" y="1113"/>
                    </a:cubicBezTo>
                    <a:lnTo>
                      <a:pt x="3" y="5703"/>
                    </a:lnTo>
                    <a:lnTo>
                      <a:pt x="212" y="5703"/>
                    </a:lnTo>
                    <a:lnTo>
                      <a:pt x="212" y="1113"/>
                    </a:lnTo>
                    <a:cubicBezTo>
                      <a:pt x="212" y="680"/>
                      <a:pt x="484" y="292"/>
                      <a:pt x="892" y="143"/>
                    </a:cubicBezTo>
                    <a:lnTo>
                      <a:pt x="892" y="1"/>
                    </a:lnTo>
                    <a:close/>
                  </a:path>
                </a:pathLst>
              </a:custGeom>
              <a:grpFill/>
              <a:ln>
                <a:solidFill>
                  <a:schemeClr val="accent5"/>
                </a:solidFill>
              </a:ln>
            </p:spPr>
            <p:txBody>
              <a:bodyPr spcFirstLastPara="1" wrap="square" lIns="121900" tIns="121900" rIns="121900" bIns="121900" anchor="ctr"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grpSp>
        <p:grpSp>
          <p:nvGrpSpPr>
            <p:cNvPr id="120" name="Google Shape;750;p26">
              <a:extLst>
                <a:ext uri="{FF2B5EF4-FFF2-40B4-BE49-F238E27FC236}">
                  <a16:creationId xmlns:a16="http://schemas.microsoft.com/office/drawing/2014/main" id="{D5BED093-0C35-79A7-C9D4-80F99F36FC45}"/>
                </a:ext>
              </a:extLst>
            </p:cNvPr>
            <p:cNvGrpSpPr/>
            <p:nvPr/>
          </p:nvGrpSpPr>
          <p:grpSpPr>
            <a:xfrm>
              <a:off x="2650794" y="2798761"/>
              <a:ext cx="1401557" cy="1706858"/>
              <a:chOff x="2448744" y="2318786"/>
              <a:chExt cx="1401557" cy="1706858"/>
            </a:xfrm>
            <a:grpFill/>
          </p:grpSpPr>
          <p:sp>
            <p:nvSpPr>
              <p:cNvPr id="121" name="Google Shape;751;p26">
                <a:extLst>
                  <a:ext uri="{FF2B5EF4-FFF2-40B4-BE49-F238E27FC236}">
                    <a16:creationId xmlns:a16="http://schemas.microsoft.com/office/drawing/2014/main" id="{244ADBB7-B75C-74C0-2FAA-735CDAF50C04}"/>
                  </a:ext>
                </a:extLst>
              </p:cNvPr>
              <p:cNvSpPr/>
              <p:nvPr/>
            </p:nvSpPr>
            <p:spPr>
              <a:xfrm>
                <a:off x="2448744" y="2318786"/>
                <a:ext cx="1401557" cy="480407"/>
              </a:xfrm>
              <a:custGeom>
                <a:avLst/>
                <a:gdLst/>
                <a:ahLst/>
                <a:cxnLst/>
                <a:rect l="l" t="t" r="r" b="b"/>
                <a:pathLst>
                  <a:path w="6643" h="2277" extrusionOk="0">
                    <a:moveTo>
                      <a:pt x="5505" y="0"/>
                    </a:moveTo>
                    <a:cubicBezTo>
                      <a:pt x="5500" y="0"/>
                      <a:pt x="5494" y="0"/>
                      <a:pt x="5488" y="0"/>
                    </a:cubicBezTo>
                    <a:lnTo>
                      <a:pt x="1" y="0"/>
                    </a:lnTo>
                    <a:cubicBezTo>
                      <a:pt x="461" y="190"/>
                      <a:pt x="761" y="639"/>
                      <a:pt x="761" y="1137"/>
                    </a:cubicBezTo>
                    <a:cubicBezTo>
                      <a:pt x="761" y="1637"/>
                      <a:pt x="461" y="2086"/>
                      <a:pt x="1" y="2276"/>
                    </a:cubicBezTo>
                    <a:lnTo>
                      <a:pt x="5488" y="2276"/>
                    </a:lnTo>
                    <a:cubicBezTo>
                      <a:pt x="5494" y="2276"/>
                      <a:pt x="5500" y="2276"/>
                      <a:pt x="5505" y="2276"/>
                    </a:cubicBezTo>
                    <a:cubicBezTo>
                      <a:pt x="6133" y="2276"/>
                      <a:pt x="6642" y="1768"/>
                      <a:pt x="6642" y="1137"/>
                    </a:cubicBezTo>
                    <a:cubicBezTo>
                      <a:pt x="6642" y="508"/>
                      <a:pt x="6133" y="0"/>
                      <a:pt x="5505" y="0"/>
                    </a:cubicBez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22" name="Google Shape;752;p26">
                <a:extLst>
                  <a:ext uri="{FF2B5EF4-FFF2-40B4-BE49-F238E27FC236}">
                    <a16:creationId xmlns:a16="http://schemas.microsoft.com/office/drawing/2014/main" id="{D91DFB19-EAB0-688C-1CF3-830EF8E96B96}"/>
                  </a:ext>
                </a:extLst>
              </p:cNvPr>
              <p:cNvSpPr/>
              <p:nvPr/>
            </p:nvSpPr>
            <p:spPr>
              <a:xfrm>
                <a:off x="3455300" y="2767975"/>
                <a:ext cx="188425" cy="1257668"/>
              </a:xfrm>
              <a:custGeom>
                <a:avLst/>
                <a:gdLst/>
                <a:ahLst/>
                <a:cxnLst/>
                <a:rect l="l" t="t" r="r" b="b"/>
                <a:pathLst>
                  <a:path w="893" h="5703" extrusionOk="0">
                    <a:moveTo>
                      <a:pt x="687" y="1"/>
                    </a:moveTo>
                    <a:cubicBezTo>
                      <a:pt x="267" y="212"/>
                      <a:pt x="1" y="642"/>
                      <a:pt x="3" y="1113"/>
                    </a:cubicBezTo>
                    <a:lnTo>
                      <a:pt x="3" y="5703"/>
                    </a:lnTo>
                    <a:lnTo>
                      <a:pt x="212" y="5703"/>
                    </a:lnTo>
                    <a:lnTo>
                      <a:pt x="212" y="1113"/>
                    </a:lnTo>
                    <a:cubicBezTo>
                      <a:pt x="212" y="680"/>
                      <a:pt x="484" y="292"/>
                      <a:pt x="892" y="143"/>
                    </a:cubicBezTo>
                    <a:lnTo>
                      <a:pt x="892"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grpSp>
      </p:grpSp>
      <p:grpSp>
        <p:nvGrpSpPr>
          <p:cNvPr id="77" name="Google Shape;737;p26">
            <a:extLst>
              <a:ext uri="{FF2B5EF4-FFF2-40B4-BE49-F238E27FC236}">
                <a16:creationId xmlns:a16="http://schemas.microsoft.com/office/drawing/2014/main" id="{0EE7E70E-B3E8-9ED7-88F0-9D1949AC13A3}"/>
              </a:ext>
            </a:extLst>
          </p:cNvPr>
          <p:cNvGrpSpPr/>
          <p:nvPr/>
        </p:nvGrpSpPr>
        <p:grpSpPr>
          <a:xfrm>
            <a:off x="9177915" y="2127650"/>
            <a:ext cx="2812027" cy="2798078"/>
            <a:chOff x="2650794" y="1597825"/>
            <a:chExt cx="4245173" cy="2907794"/>
          </a:xfrm>
          <a:solidFill>
            <a:schemeClr val="accent5"/>
          </a:solidFill>
        </p:grpSpPr>
        <p:grpSp>
          <p:nvGrpSpPr>
            <p:cNvPr id="108" name="Google Shape;741;p26">
              <a:extLst>
                <a:ext uri="{FF2B5EF4-FFF2-40B4-BE49-F238E27FC236}">
                  <a16:creationId xmlns:a16="http://schemas.microsoft.com/office/drawing/2014/main" id="{AB56F869-144D-2B22-DF58-27B72BF1885C}"/>
                </a:ext>
              </a:extLst>
            </p:cNvPr>
            <p:cNvGrpSpPr/>
            <p:nvPr/>
          </p:nvGrpSpPr>
          <p:grpSpPr>
            <a:xfrm>
              <a:off x="4072602" y="1597825"/>
              <a:ext cx="1401768" cy="1690837"/>
              <a:chOff x="3257040" y="1117850"/>
              <a:chExt cx="1401768" cy="1690837"/>
            </a:xfrm>
            <a:grpFill/>
          </p:grpSpPr>
          <p:sp>
            <p:nvSpPr>
              <p:cNvPr id="115" name="Google Shape;742;p26">
                <a:extLst>
                  <a:ext uri="{FF2B5EF4-FFF2-40B4-BE49-F238E27FC236}">
                    <a16:creationId xmlns:a16="http://schemas.microsoft.com/office/drawing/2014/main" id="{E93EE9B0-5CDD-164B-8E84-950AD40EE7F5}"/>
                  </a:ext>
                </a:extLst>
              </p:cNvPr>
              <p:cNvSpPr/>
              <p:nvPr/>
            </p:nvSpPr>
            <p:spPr>
              <a:xfrm>
                <a:off x="4320388" y="1117850"/>
                <a:ext cx="187974" cy="1257668"/>
              </a:xfrm>
              <a:custGeom>
                <a:avLst/>
                <a:gdLst/>
                <a:ahLst/>
                <a:cxnLst/>
                <a:rect l="l" t="t" r="r" b="b"/>
                <a:pathLst>
                  <a:path w="891" h="5703" extrusionOk="0">
                    <a:moveTo>
                      <a:pt x="1" y="0"/>
                    </a:moveTo>
                    <a:lnTo>
                      <a:pt x="1" y="4592"/>
                    </a:lnTo>
                    <a:cubicBezTo>
                      <a:pt x="1" y="5062"/>
                      <a:pt x="267" y="5491"/>
                      <a:pt x="687" y="5702"/>
                    </a:cubicBezTo>
                    <a:lnTo>
                      <a:pt x="890" y="5702"/>
                    </a:lnTo>
                    <a:lnTo>
                      <a:pt x="890" y="5560"/>
                    </a:lnTo>
                    <a:cubicBezTo>
                      <a:pt x="484" y="5412"/>
                      <a:pt x="212" y="5026"/>
                      <a:pt x="212" y="4592"/>
                    </a:cubicBezTo>
                    <a:lnTo>
                      <a:pt x="212" y="0"/>
                    </a:lnTo>
                    <a:close/>
                  </a:path>
                </a:pathLst>
              </a:custGeom>
              <a:grpFill/>
              <a:ln>
                <a:solidFill>
                  <a:schemeClr val="accent5"/>
                </a:solidFill>
              </a:ln>
            </p:spPr>
            <p:txBody>
              <a:bodyPr spcFirstLastPara="1" wrap="square" lIns="121900" tIns="121900" rIns="121900" bIns="121900" anchor="ctr"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16" name="Google Shape;743;p26">
                <a:extLst>
                  <a:ext uri="{FF2B5EF4-FFF2-40B4-BE49-F238E27FC236}">
                    <a16:creationId xmlns:a16="http://schemas.microsoft.com/office/drawing/2014/main" id="{092223CF-1473-CF99-16BE-CF1366F7B5BD}"/>
                  </a:ext>
                </a:extLst>
              </p:cNvPr>
              <p:cNvSpPr/>
              <p:nvPr/>
            </p:nvSpPr>
            <p:spPr>
              <a:xfrm>
                <a:off x="3257040" y="2327858"/>
                <a:ext cx="1401768" cy="480829"/>
              </a:xfrm>
              <a:custGeom>
                <a:avLst/>
                <a:gdLst/>
                <a:ahLst/>
                <a:cxnLst/>
                <a:rect l="l" t="t" r="r" b="b"/>
                <a:pathLst>
                  <a:path w="6644" h="2279" extrusionOk="0">
                    <a:moveTo>
                      <a:pt x="5505" y="1"/>
                    </a:moveTo>
                    <a:cubicBezTo>
                      <a:pt x="5499" y="1"/>
                      <a:pt x="5493" y="1"/>
                      <a:pt x="5487" y="1"/>
                    </a:cubicBezTo>
                    <a:lnTo>
                      <a:pt x="0" y="1"/>
                    </a:lnTo>
                    <a:cubicBezTo>
                      <a:pt x="460" y="191"/>
                      <a:pt x="761" y="642"/>
                      <a:pt x="761" y="1140"/>
                    </a:cubicBezTo>
                    <a:cubicBezTo>
                      <a:pt x="761" y="1638"/>
                      <a:pt x="460" y="2087"/>
                      <a:pt x="0" y="2279"/>
                    </a:cubicBezTo>
                    <a:lnTo>
                      <a:pt x="5487" y="2279"/>
                    </a:lnTo>
                    <a:cubicBezTo>
                      <a:pt x="5492" y="2279"/>
                      <a:pt x="5497" y="2279"/>
                      <a:pt x="5501" y="2279"/>
                    </a:cubicBezTo>
                    <a:cubicBezTo>
                      <a:pt x="6130" y="2279"/>
                      <a:pt x="6644" y="1770"/>
                      <a:pt x="6644" y="1140"/>
                    </a:cubicBezTo>
                    <a:cubicBezTo>
                      <a:pt x="6644" y="511"/>
                      <a:pt x="6132" y="1"/>
                      <a:pt x="5505" y="1"/>
                    </a:cubicBezTo>
                    <a:close/>
                  </a:path>
                </a:pathLst>
              </a:custGeom>
              <a:grpFill/>
              <a:ln>
                <a:solidFill>
                  <a:schemeClr val="accent5"/>
                </a:solidFill>
              </a:ln>
            </p:spPr>
            <p:txBody>
              <a:bodyPr spcFirstLastPara="1" wrap="square" lIns="121900" tIns="121900" rIns="121900" bIns="121900" anchor="ctr"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grpSp>
        <p:grpSp>
          <p:nvGrpSpPr>
            <p:cNvPr id="109" name="Google Shape;747;p26">
              <a:extLst>
                <a:ext uri="{FF2B5EF4-FFF2-40B4-BE49-F238E27FC236}">
                  <a16:creationId xmlns:a16="http://schemas.microsoft.com/office/drawing/2014/main" id="{3A68FD10-8CD7-A565-4FF9-F6DAA2C525A5}"/>
                </a:ext>
              </a:extLst>
            </p:cNvPr>
            <p:cNvGrpSpPr/>
            <p:nvPr/>
          </p:nvGrpSpPr>
          <p:grpSpPr>
            <a:xfrm>
              <a:off x="5494199" y="2798761"/>
              <a:ext cx="1401768" cy="1706858"/>
              <a:chOff x="4678637" y="2318786"/>
              <a:chExt cx="1401768" cy="1706858"/>
            </a:xfrm>
            <a:grpFill/>
          </p:grpSpPr>
          <p:sp>
            <p:nvSpPr>
              <p:cNvPr id="113" name="Google Shape;748;p26">
                <a:extLst>
                  <a:ext uri="{FF2B5EF4-FFF2-40B4-BE49-F238E27FC236}">
                    <a16:creationId xmlns:a16="http://schemas.microsoft.com/office/drawing/2014/main" id="{831E8A7F-265A-23CD-DE49-318D157721CC}"/>
                  </a:ext>
                </a:extLst>
              </p:cNvPr>
              <p:cNvSpPr/>
              <p:nvPr/>
            </p:nvSpPr>
            <p:spPr>
              <a:xfrm>
                <a:off x="4678637" y="2318786"/>
                <a:ext cx="1401768" cy="480407"/>
              </a:xfrm>
              <a:custGeom>
                <a:avLst/>
                <a:gdLst/>
                <a:ahLst/>
                <a:cxnLst/>
                <a:rect l="l" t="t" r="r" b="b"/>
                <a:pathLst>
                  <a:path w="6644" h="2277" extrusionOk="0">
                    <a:moveTo>
                      <a:pt x="5505" y="0"/>
                    </a:moveTo>
                    <a:cubicBezTo>
                      <a:pt x="5500" y="0"/>
                      <a:pt x="5494" y="0"/>
                      <a:pt x="5488" y="0"/>
                    </a:cubicBezTo>
                    <a:lnTo>
                      <a:pt x="1" y="0"/>
                    </a:lnTo>
                    <a:cubicBezTo>
                      <a:pt x="461" y="190"/>
                      <a:pt x="761" y="639"/>
                      <a:pt x="761" y="1137"/>
                    </a:cubicBezTo>
                    <a:cubicBezTo>
                      <a:pt x="761" y="1637"/>
                      <a:pt x="461" y="2086"/>
                      <a:pt x="1" y="2276"/>
                    </a:cubicBezTo>
                    <a:lnTo>
                      <a:pt x="5488" y="2276"/>
                    </a:lnTo>
                    <a:cubicBezTo>
                      <a:pt x="5494" y="2276"/>
                      <a:pt x="5500" y="2276"/>
                      <a:pt x="5505" y="2276"/>
                    </a:cubicBezTo>
                    <a:cubicBezTo>
                      <a:pt x="6132" y="2276"/>
                      <a:pt x="6644" y="1768"/>
                      <a:pt x="6644" y="1137"/>
                    </a:cubicBezTo>
                    <a:cubicBezTo>
                      <a:pt x="6644" y="508"/>
                      <a:pt x="6132" y="0"/>
                      <a:pt x="5505" y="0"/>
                    </a:cubicBez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pitchFamily="34" charset="0"/>
                    <a:ea typeface="ヒラギノ角ゴ Pro W3"/>
                    <a:cs typeface="Calibri" panose="020F0502020204030204" pitchFamily="34" charset="0"/>
                  </a:rPr>
                  <a:t>  DEC</a:t>
                </a:r>
                <a:endParaRPr kumimoji="0" sz="16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14" name="Google Shape;749;p26">
                <a:extLst>
                  <a:ext uri="{FF2B5EF4-FFF2-40B4-BE49-F238E27FC236}">
                    <a16:creationId xmlns:a16="http://schemas.microsoft.com/office/drawing/2014/main" id="{629E4E81-F980-13AB-EF24-EB261746DCD8}"/>
                  </a:ext>
                </a:extLst>
              </p:cNvPr>
              <p:cNvSpPr/>
              <p:nvPr/>
            </p:nvSpPr>
            <p:spPr>
              <a:xfrm>
                <a:off x="5707163" y="2767975"/>
                <a:ext cx="188425" cy="1257668"/>
              </a:xfrm>
              <a:custGeom>
                <a:avLst/>
                <a:gdLst/>
                <a:ahLst/>
                <a:cxnLst/>
                <a:rect l="l" t="t" r="r" b="b"/>
                <a:pathLst>
                  <a:path w="893" h="5703" extrusionOk="0">
                    <a:moveTo>
                      <a:pt x="687" y="1"/>
                    </a:moveTo>
                    <a:cubicBezTo>
                      <a:pt x="267" y="212"/>
                      <a:pt x="1" y="642"/>
                      <a:pt x="3" y="1113"/>
                    </a:cubicBezTo>
                    <a:lnTo>
                      <a:pt x="3" y="5703"/>
                    </a:lnTo>
                    <a:lnTo>
                      <a:pt x="212" y="5703"/>
                    </a:lnTo>
                    <a:lnTo>
                      <a:pt x="212" y="1113"/>
                    </a:lnTo>
                    <a:cubicBezTo>
                      <a:pt x="212" y="680"/>
                      <a:pt x="484" y="292"/>
                      <a:pt x="892" y="143"/>
                    </a:cubicBezTo>
                    <a:lnTo>
                      <a:pt x="892"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grpSp>
        <p:grpSp>
          <p:nvGrpSpPr>
            <p:cNvPr id="110" name="Google Shape;750;p26">
              <a:extLst>
                <a:ext uri="{FF2B5EF4-FFF2-40B4-BE49-F238E27FC236}">
                  <a16:creationId xmlns:a16="http://schemas.microsoft.com/office/drawing/2014/main" id="{5E14C21D-D62D-FC35-7028-F88E3E6E0B2A}"/>
                </a:ext>
              </a:extLst>
            </p:cNvPr>
            <p:cNvGrpSpPr/>
            <p:nvPr/>
          </p:nvGrpSpPr>
          <p:grpSpPr>
            <a:xfrm>
              <a:off x="2650794" y="2798761"/>
              <a:ext cx="1401557" cy="1706858"/>
              <a:chOff x="2448744" y="2318786"/>
              <a:chExt cx="1401557" cy="1706858"/>
            </a:xfrm>
            <a:grpFill/>
          </p:grpSpPr>
          <p:sp>
            <p:nvSpPr>
              <p:cNvPr id="111" name="Google Shape;751;p26">
                <a:extLst>
                  <a:ext uri="{FF2B5EF4-FFF2-40B4-BE49-F238E27FC236}">
                    <a16:creationId xmlns:a16="http://schemas.microsoft.com/office/drawing/2014/main" id="{561B324C-D9FE-6D93-99B2-B9C8964B751E}"/>
                  </a:ext>
                </a:extLst>
              </p:cNvPr>
              <p:cNvSpPr/>
              <p:nvPr/>
            </p:nvSpPr>
            <p:spPr>
              <a:xfrm>
                <a:off x="2448744" y="2318786"/>
                <a:ext cx="1401557" cy="480407"/>
              </a:xfrm>
              <a:custGeom>
                <a:avLst/>
                <a:gdLst/>
                <a:ahLst/>
                <a:cxnLst/>
                <a:rect l="l" t="t" r="r" b="b"/>
                <a:pathLst>
                  <a:path w="6643" h="2277" extrusionOk="0">
                    <a:moveTo>
                      <a:pt x="5505" y="0"/>
                    </a:moveTo>
                    <a:cubicBezTo>
                      <a:pt x="5500" y="0"/>
                      <a:pt x="5494" y="0"/>
                      <a:pt x="5488" y="0"/>
                    </a:cubicBezTo>
                    <a:lnTo>
                      <a:pt x="1" y="0"/>
                    </a:lnTo>
                    <a:cubicBezTo>
                      <a:pt x="461" y="190"/>
                      <a:pt x="761" y="639"/>
                      <a:pt x="761" y="1137"/>
                    </a:cubicBezTo>
                    <a:cubicBezTo>
                      <a:pt x="761" y="1637"/>
                      <a:pt x="461" y="2086"/>
                      <a:pt x="1" y="2276"/>
                    </a:cubicBezTo>
                    <a:lnTo>
                      <a:pt x="5488" y="2276"/>
                    </a:lnTo>
                    <a:cubicBezTo>
                      <a:pt x="5494" y="2276"/>
                      <a:pt x="5500" y="2276"/>
                      <a:pt x="5505" y="2276"/>
                    </a:cubicBezTo>
                    <a:cubicBezTo>
                      <a:pt x="6133" y="2276"/>
                      <a:pt x="6642" y="1768"/>
                      <a:pt x="6642" y="1137"/>
                    </a:cubicBezTo>
                    <a:cubicBezTo>
                      <a:pt x="6642" y="508"/>
                      <a:pt x="6133" y="0"/>
                      <a:pt x="5505" y="0"/>
                    </a:cubicBezTo>
                    <a:close/>
                  </a:path>
                </a:pathLst>
              </a:custGeom>
              <a:solidFill>
                <a:srgbClr val="028193"/>
              </a:solidFill>
              <a:ln>
                <a:noFill/>
              </a:ln>
            </p:spPr>
            <p:txBody>
              <a:bodyPr spcFirstLastPara="1" wrap="square" lIns="121900" tIns="121900" rIns="121900" bIns="121900" anchor="ctr"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12" name="Google Shape;752;p26">
                <a:extLst>
                  <a:ext uri="{FF2B5EF4-FFF2-40B4-BE49-F238E27FC236}">
                    <a16:creationId xmlns:a16="http://schemas.microsoft.com/office/drawing/2014/main" id="{8A9700DB-E023-C863-AEFF-0576ADA728AC}"/>
                  </a:ext>
                </a:extLst>
              </p:cNvPr>
              <p:cNvSpPr/>
              <p:nvPr/>
            </p:nvSpPr>
            <p:spPr>
              <a:xfrm>
                <a:off x="3455300" y="2767975"/>
                <a:ext cx="188425" cy="1257668"/>
              </a:xfrm>
              <a:custGeom>
                <a:avLst/>
                <a:gdLst/>
                <a:ahLst/>
                <a:cxnLst/>
                <a:rect l="l" t="t" r="r" b="b"/>
                <a:pathLst>
                  <a:path w="893" h="5703" extrusionOk="0">
                    <a:moveTo>
                      <a:pt x="687" y="1"/>
                    </a:moveTo>
                    <a:cubicBezTo>
                      <a:pt x="267" y="212"/>
                      <a:pt x="1" y="642"/>
                      <a:pt x="3" y="1113"/>
                    </a:cubicBezTo>
                    <a:lnTo>
                      <a:pt x="3" y="5703"/>
                    </a:lnTo>
                    <a:lnTo>
                      <a:pt x="212" y="5703"/>
                    </a:lnTo>
                    <a:lnTo>
                      <a:pt x="212" y="1113"/>
                    </a:lnTo>
                    <a:cubicBezTo>
                      <a:pt x="212" y="680"/>
                      <a:pt x="484" y="292"/>
                      <a:pt x="892" y="143"/>
                    </a:cubicBezTo>
                    <a:lnTo>
                      <a:pt x="892" y="1"/>
                    </a:lnTo>
                    <a:close/>
                  </a:path>
                </a:pathLst>
              </a:custGeom>
              <a:solidFill>
                <a:srgbClr val="028193"/>
              </a:solidFill>
              <a:ln>
                <a:noFill/>
              </a:ln>
            </p:spPr>
            <p:txBody>
              <a:bodyPr spcFirstLastPara="1" wrap="square" lIns="121900" tIns="121900" rIns="121900" bIns="121900" anchor="ctr"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grpSp>
      </p:grpSp>
      <p:sp>
        <p:nvSpPr>
          <p:cNvPr id="78" name="TextBox 77">
            <a:extLst>
              <a:ext uri="{FF2B5EF4-FFF2-40B4-BE49-F238E27FC236}">
                <a16:creationId xmlns:a16="http://schemas.microsoft.com/office/drawing/2014/main" id="{4AE9E117-4E55-A922-C684-559DC1008155}"/>
              </a:ext>
            </a:extLst>
          </p:cNvPr>
          <p:cNvSpPr txBox="1"/>
          <p:nvPr/>
        </p:nvSpPr>
        <p:spPr>
          <a:xfrm>
            <a:off x="685185" y="3343152"/>
            <a:ext cx="825400"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Calibri" panose="020F0502020204030204" pitchFamily="34" charset="0"/>
                <a:ea typeface="ヒラギノ角ゴ Pro W3" pitchFamily="127" charset="-128"/>
                <a:cs typeface="Calibri" panose="020F0502020204030204" pitchFamily="34" charset="0"/>
              </a:rPr>
              <a:t>OCT</a:t>
            </a:r>
            <a:endParaRPr kumimoji="0" lang="en-CA" sz="1600" b="0" i="0" u="none" strike="noStrike" kern="1200" cap="none" spc="0" normalizeH="0" baseline="0" noProof="0">
              <a:ln>
                <a:noFill/>
              </a:ln>
              <a:solidFill>
                <a:srgbClr val="FFFFFF"/>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80" name="Rectangle 79">
            <a:extLst>
              <a:ext uri="{FF2B5EF4-FFF2-40B4-BE49-F238E27FC236}">
                <a16:creationId xmlns:a16="http://schemas.microsoft.com/office/drawing/2014/main" id="{56CBAC7D-1323-6F54-B473-D6A273E41775}"/>
              </a:ext>
            </a:extLst>
          </p:cNvPr>
          <p:cNvSpPr/>
          <p:nvPr/>
        </p:nvSpPr>
        <p:spPr>
          <a:xfrm>
            <a:off x="1842758" y="3343152"/>
            <a:ext cx="518860" cy="338554"/>
          </a:xfrm>
          <a:prstGeom prst="rect">
            <a:avLst/>
          </a:prstGeom>
        </p:spPr>
        <p:txBody>
          <a:bodyPr wrap="non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Calibri" panose="020F0502020204030204" pitchFamily="34" charset="0"/>
                <a:ea typeface="ヒラギノ角ゴ Pro W3" pitchFamily="127" charset="-128"/>
                <a:cs typeface="Calibri" panose="020F0502020204030204" pitchFamily="34" charset="0"/>
              </a:rPr>
              <a:t>DEC</a:t>
            </a:r>
            <a:endParaRPr kumimoji="0" lang="en-CA" sz="1600" b="0" i="0" u="none" strike="noStrike" kern="1200" cap="none" spc="0" normalizeH="0" baseline="0" noProof="0">
              <a:ln>
                <a:noFill/>
              </a:ln>
              <a:solidFill>
                <a:srgbClr val="FFFFFF"/>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82" name="Rectangle 81">
            <a:extLst>
              <a:ext uri="{FF2B5EF4-FFF2-40B4-BE49-F238E27FC236}">
                <a16:creationId xmlns:a16="http://schemas.microsoft.com/office/drawing/2014/main" id="{C18FB423-5EA0-B73B-4789-B6AF0DF73794}"/>
              </a:ext>
            </a:extLst>
          </p:cNvPr>
          <p:cNvSpPr/>
          <p:nvPr/>
        </p:nvSpPr>
        <p:spPr>
          <a:xfrm>
            <a:off x="2805739" y="3343152"/>
            <a:ext cx="498533" cy="338554"/>
          </a:xfrm>
          <a:prstGeom prst="rect">
            <a:avLst/>
          </a:prstGeom>
        </p:spPr>
        <p:txBody>
          <a:bodyPr wrap="non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Calibri" panose="020F0502020204030204" pitchFamily="34" charset="0"/>
              </a:rPr>
              <a:t>JAN</a:t>
            </a:r>
            <a:endParaRPr kumimoji="0" lang="en-CA" sz="16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83" name="Rectangle 82">
            <a:extLst>
              <a:ext uri="{FF2B5EF4-FFF2-40B4-BE49-F238E27FC236}">
                <a16:creationId xmlns:a16="http://schemas.microsoft.com/office/drawing/2014/main" id="{067168A1-253E-B6B9-3E3E-28B6401839AE}"/>
              </a:ext>
            </a:extLst>
          </p:cNvPr>
          <p:cNvSpPr/>
          <p:nvPr/>
        </p:nvSpPr>
        <p:spPr>
          <a:xfrm>
            <a:off x="3711284" y="3343152"/>
            <a:ext cx="506869" cy="338554"/>
          </a:xfrm>
          <a:prstGeom prst="rect">
            <a:avLst/>
          </a:prstGeom>
        </p:spPr>
        <p:txBody>
          <a:bodyPr wrap="non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Calibri" panose="020F0502020204030204" pitchFamily="34" charset="0"/>
                <a:ea typeface="ヒラギノ角ゴ Pro W3" pitchFamily="127" charset="-128"/>
                <a:cs typeface="Calibri" panose="020F0502020204030204" pitchFamily="34" charset="0"/>
              </a:rPr>
              <a:t>FEB</a:t>
            </a:r>
            <a:endParaRPr kumimoji="0" lang="en-CA" sz="1600" b="0" i="0" u="none" strike="noStrike" kern="1200" cap="none" spc="0" normalizeH="0" baseline="0" noProof="0">
              <a:ln>
                <a:noFill/>
              </a:ln>
              <a:solidFill>
                <a:srgbClr val="FFFFFF"/>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84" name="Rectangle 83">
            <a:extLst>
              <a:ext uri="{FF2B5EF4-FFF2-40B4-BE49-F238E27FC236}">
                <a16:creationId xmlns:a16="http://schemas.microsoft.com/office/drawing/2014/main" id="{1971D706-60BF-AB17-B062-62A60A6EF133}"/>
              </a:ext>
            </a:extLst>
          </p:cNvPr>
          <p:cNvSpPr/>
          <p:nvPr/>
        </p:nvSpPr>
        <p:spPr>
          <a:xfrm>
            <a:off x="4616735" y="3343152"/>
            <a:ext cx="590226" cy="338554"/>
          </a:xfrm>
          <a:prstGeom prst="rect">
            <a:avLst/>
          </a:prstGeom>
        </p:spPr>
        <p:txBody>
          <a:bodyPr wrap="non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Calibri" panose="020F0502020204030204" pitchFamily="34" charset="0"/>
                <a:ea typeface="ヒラギノ角ゴ Pro W3" pitchFamily="127" charset="-128"/>
                <a:cs typeface="Calibri" panose="020F0502020204030204" pitchFamily="34" charset="0"/>
              </a:rPr>
              <a:t>MAR</a:t>
            </a:r>
            <a:endParaRPr kumimoji="0" lang="en-CA" sz="1600" b="0" i="0" u="none" strike="noStrike" kern="1200" cap="none" spc="0" normalizeH="0" baseline="0" noProof="0">
              <a:ln>
                <a:noFill/>
              </a:ln>
              <a:solidFill>
                <a:srgbClr val="FFFFFF"/>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85" name="Rectangle 84">
            <a:extLst>
              <a:ext uri="{FF2B5EF4-FFF2-40B4-BE49-F238E27FC236}">
                <a16:creationId xmlns:a16="http://schemas.microsoft.com/office/drawing/2014/main" id="{F9ADECAB-A404-222F-6C3E-18F69E8C06CA}"/>
              </a:ext>
            </a:extLst>
          </p:cNvPr>
          <p:cNvSpPr/>
          <p:nvPr/>
        </p:nvSpPr>
        <p:spPr>
          <a:xfrm>
            <a:off x="5618238" y="3343152"/>
            <a:ext cx="562397" cy="338554"/>
          </a:xfrm>
          <a:prstGeom prst="rect">
            <a:avLst/>
          </a:prstGeom>
        </p:spPr>
        <p:txBody>
          <a:bodyPr wrap="non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Calibri" panose="020F0502020204030204" pitchFamily="34" charset="0"/>
                <a:ea typeface="ヒラギノ角ゴ Pro W3" pitchFamily="127" charset="-128"/>
                <a:cs typeface="Calibri" panose="020F0502020204030204" pitchFamily="34" charset="0"/>
              </a:rPr>
              <a:t>MAY</a:t>
            </a:r>
            <a:endParaRPr kumimoji="0" lang="en-CA" sz="1600" b="0" i="0" u="none" strike="noStrike" kern="1200" cap="none" spc="0" normalizeH="0" baseline="0" noProof="0">
              <a:ln>
                <a:noFill/>
              </a:ln>
              <a:solidFill>
                <a:srgbClr val="FFFFFF"/>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86" name="Rectangle 85">
            <a:extLst>
              <a:ext uri="{FF2B5EF4-FFF2-40B4-BE49-F238E27FC236}">
                <a16:creationId xmlns:a16="http://schemas.microsoft.com/office/drawing/2014/main" id="{DCEB68CD-5EBA-E346-9DE5-264A65DA11A1}"/>
              </a:ext>
            </a:extLst>
          </p:cNvPr>
          <p:cNvSpPr/>
          <p:nvPr/>
        </p:nvSpPr>
        <p:spPr>
          <a:xfrm>
            <a:off x="6492446" y="3336650"/>
            <a:ext cx="706750" cy="351558"/>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Calibri" panose="020F0502020204030204" pitchFamily="34" charset="0"/>
                <a:ea typeface="ヒラギノ角ゴ Pro W3" pitchFamily="127" charset="-128"/>
                <a:cs typeface="Calibri" panose="020F0502020204030204" pitchFamily="34" charset="0"/>
              </a:rPr>
              <a:t>SEP</a:t>
            </a:r>
            <a:endParaRPr kumimoji="0" lang="en-CA" sz="1600" b="0" i="0" u="none" strike="noStrike" kern="1200" cap="none" spc="0" normalizeH="0" baseline="0" noProof="0">
              <a:ln>
                <a:noFill/>
              </a:ln>
              <a:solidFill>
                <a:srgbClr val="FFFFFF"/>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87" name="Rectangle 86">
            <a:extLst>
              <a:ext uri="{FF2B5EF4-FFF2-40B4-BE49-F238E27FC236}">
                <a16:creationId xmlns:a16="http://schemas.microsoft.com/office/drawing/2014/main" id="{D39C6B93-A7DE-FC7A-AE9B-D2BB81199A43}"/>
              </a:ext>
            </a:extLst>
          </p:cNvPr>
          <p:cNvSpPr/>
          <p:nvPr/>
        </p:nvSpPr>
        <p:spPr>
          <a:xfrm>
            <a:off x="7509870" y="3343152"/>
            <a:ext cx="530337" cy="338554"/>
          </a:xfrm>
          <a:prstGeom prst="rect">
            <a:avLst/>
          </a:prstGeom>
        </p:spPr>
        <p:txBody>
          <a:bodyPr wrap="non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Calibri" panose="020F0502020204030204" pitchFamily="34" charset="0"/>
                <a:ea typeface="ヒラギノ角ゴ Pro W3" pitchFamily="127" charset="-128"/>
                <a:cs typeface="Calibri" panose="020F0502020204030204" pitchFamily="34" charset="0"/>
              </a:rPr>
              <a:t>OCT</a:t>
            </a:r>
            <a:endParaRPr kumimoji="0" lang="en-CA" sz="1600" b="0" i="0" u="none" strike="noStrike" kern="1200" cap="none" spc="0" normalizeH="0" baseline="0" noProof="0">
              <a:ln>
                <a:noFill/>
              </a:ln>
              <a:solidFill>
                <a:srgbClr val="FFFFFF"/>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88" name="Rectangle 87">
            <a:extLst>
              <a:ext uri="{FF2B5EF4-FFF2-40B4-BE49-F238E27FC236}">
                <a16:creationId xmlns:a16="http://schemas.microsoft.com/office/drawing/2014/main" id="{247796BF-2EAD-56DF-F6E2-35375628C0D8}"/>
              </a:ext>
            </a:extLst>
          </p:cNvPr>
          <p:cNvSpPr/>
          <p:nvPr/>
        </p:nvSpPr>
        <p:spPr>
          <a:xfrm>
            <a:off x="8442746" y="3343152"/>
            <a:ext cx="518860" cy="338554"/>
          </a:xfrm>
          <a:prstGeom prst="rect">
            <a:avLst/>
          </a:prstGeom>
        </p:spPr>
        <p:txBody>
          <a:bodyPr wrap="non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Calibri" panose="020F0502020204030204" pitchFamily="34" charset="0"/>
                <a:ea typeface="ヒラギノ角ゴ Pro W3" pitchFamily="127" charset="-128"/>
                <a:cs typeface="Calibri" panose="020F0502020204030204" pitchFamily="34" charset="0"/>
              </a:rPr>
              <a:t>DEC</a:t>
            </a:r>
            <a:endParaRPr kumimoji="0" lang="en-CA" sz="1600" b="0" i="0" u="none" strike="noStrike" kern="1200" cap="none" spc="0" normalizeH="0" baseline="0" noProof="0">
              <a:ln>
                <a:noFill/>
              </a:ln>
              <a:solidFill>
                <a:srgbClr val="FFFFFF"/>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89" name="Rectangle 88">
            <a:extLst>
              <a:ext uri="{FF2B5EF4-FFF2-40B4-BE49-F238E27FC236}">
                <a16:creationId xmlns:a16="http://schemas.microsoft.com/office/drawing/2014/main" id="{0F14F93B-A002-8993-00E7-E65F290A7802}"/>
              </a:ext>
            </a:extLst>
          </p:cNvPr>
          <p:cNvSpPr/>
          <p:nvPr/>
        </p:nvSpPr>
        <p:spPr>
          <a:xfrm>
            <a:off x="9414974" y="3343152"/>
            <a:ext cx="521298" cy="338554"/>
          </a:xfrm>
          <a:prstGeom prst="rect">
            <a:avLst/>
          </a:prstGeom>
        </p:spPr>
        <p:txBody>
          <a:bodyPr wrap="none" lIns="91440" tIns="45720" rIns="91440" bIns="45720" anchor="t">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Calibri"/>
                <a:ea typeface="ヒラギノ角ゴ Pro W3"/>
                <a:cs typeface="Calibri"/>
              </a:rPr>
              <a:t>APR</a:t>
            </a:r>
            <a:endParaRPr kumimoji="0" lang="en-US" sz="1600" b="0" i="0" u="none" strike="noStrike" kern="1200" cap="none" spc="0" normalizeH="0" baseline="0" noProof="0">
              <a:ln>
                <a:noFill/>
              </a:ln>
              <a:solidFill>
                <a:srgbClr val="FFFFFF"/>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90" name="Rectangle 89">
            <a:extLst>
              <a:ext uri="{FF2B5EF4-FFF2-40B4-BE49-F238E27FC236}">
                <a16:creationId xmlns:a16="http://schemas.microsoft.com/office/drawing/2014/main" id="{E8997E7E-565D-6C73-F03B-0DD61A27BC21}"/>
              </a:ext>
            </a:extLst>
          </p:cNvPr>
          <p:cNvSpPr/>
          <p:nvPr/>
        </p:nvSpPr>
        <p:spPr>
          <a:xfrm>
            <a:off x="10333273" y="3343152"/>
            <a:ext cx="486030" cy="338554"/>
          </a:xfrm>
          <a:prstGeom prst="rect">
            <a:avLst/>
          </a:prstGeom>
        </p:spPr>
        <p:txBody>
          <a:bodyPr wrap="none" lIns="91440" tIns="45720" rIns="91440" bIns="45720" anchor="t">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a:ea typeface="ヒラギノ角ゴ Pro W3"/>
                <a:cs typeface="Calibri"/>
              </a:rPr>
              <a:t>SEP</a:t>
            </a: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91" name="TextBox 90">
            <a:extLst>
              <a:ext uri="{FF2B5EF4-FFF2-40B4-BE49-F238E27FC236}">
                <a16:creationId xmlns:a16="http://schemas.microsoft.com/office/drawing/2014/main" id="{B272C0C6-3BAB-2AE5-2190-40D6757429FE}"/>
              </a:ext>
            </a:extLst>
          </p:cNvPr>
          <p:cNvSpPr txBox="1"/>
          <p:nvPr/>
        </p:nvSpPr>
        <p:spPr>
          <a:xfrm>
            <a:off x="476417" y="1520388"/>
            <a:ext cx="4721906"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rPr>
              <a:t>PHASE 1: Meteorology &amp; Marine </a:t>
            </a:r>
          </a:p>
        </p:txBody>
      </p:sp>
      <p:sp>
        <p:nvSpPr>
          <p:cNvPr id="92" name="TextBox 91">
            <a:extLst>
              <a:ext uri="{FF2B5EF4-FFF2-40B4-BE49-F238E27FC236}">
                <a16:creationId xmlns:a16="http://schemas.microsoft.com/office/drawing/2014/main" id="{CF7AF6A5-F16C-BBAD-3E6B-D0F8C93EE591}"/>
              </a:ext>
            </a:extLst>
          </p:cNvPr>
          <p:cNvSpPr txBox="1"/>
          <p:nvPr/>
        </p:nvSpPr>
        <p:spPr>
          <a:xfrm>
            <a:off x="2475515" y="2890833"/>
            <a:ext cx="790610" cy="33855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rPr>
              <a:t>2023</a:t>
            </a:r>
            <a:endParaRPr kumimoji="0" lang="en-CA" sz="1600" b="1"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93" name="TextBox 92">
            <a:extLst>
              <a:ext uri="{FF2B5EF4-FFF2-40B4-BE49-F238E27FC236}">
                <a16:creationId xmlns:a16="http://schemas.microsoft.com/office/drawing/2014/main" id="{A6065894-5A5B-8688-DF29-97FEB299D784}"/>
              </a:ext>
            </a:extLst>
          </p:cNvPr>
          <p:cNvSpPr txBox="1"/>
          <p:nvPr/>
        </p:nvSpPr>
        <p:spPr>
          <a:xfrm>
            <a:off x="9190193" y="2929054"/>
            <a:ext cx="754637" cy="33855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rPr>
              <a:t>2024</a:t>
            </a:r>
            <a:endParaRPr kumimoji="0" lang="en-CA" sz="1600" b="1"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94" name="TextBox 93">
            <a:extLst>
              <a:ext uri="{FF2B5EF4-FFF2-40B4-BE49-F238E27FC236}">
                <a16:creationId xmlns:a16="http://schemas.microsoft.com/office/drawing/2014/main" id="{EB1400CB-B950-74B0-FE5E-99F28D55C692}"/>
              </a:ext>
            </a:extLst>
          </p:cNvPr>
          <p:cNvSpPr txBox="1"/>
          <p:nvPr/>
        </p:nvSpPr>
        <p:spPr>
          <a:xfrm>
            <a:off x="9544928" y="2074088"/>
            <a:ext cx="1325396" cy="523220"/>
          </a:xfrm>
          <a:prstGeom prst="rect">
            <a:avLst/>
          </a:prstGeom>
          <a:noFill/>
        </p:spPr>
        <p:txBody>
          <a:bodyPr wrap="square" lIns="91440" tIns="45720" rIns="91440" bIns="45720" rtlCol="0" anchor="t">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ヒラギノ角ゴ Pro W3"/>
                <a:cs typeface="Calibri" panose="020F0502020204030204" pitchFamily="34" charset="0"/>
              </a:rPr>
              <a:t>Present </a:t>
            </a: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ヒラギノ角ゴ Pro W3"/>
                <a:cs typeface="Calibri" panose="020F0502020204030204" pitchFamily="34" charset="0"/>
              </a:rPr>
              <a:t>at TECO 2024</a:t>
            </a:r>
            <a:endParaRPr kumimoji="0" lang="en-CA" sz="1400" b="0" i="0" u="none" strike="noStrike" kern="1200" cap="none" spc="0" normalizeH="0" baseline="0" noProof="0">
              <a:ln>
                <a:noFill/>
              </a:ln>
              <a:solidFill>
                <a:srgbClr val="000000"/>
              </a:solidFill>
              <a:effectLst/>
              <a:uLnTx/>
              <a:uFillTx/>
              <a:latin typeface="Calibri" panose="020F0502020204030204" pitchFamily="34" charset="0"/>
              <a:ea typeface="ヒラギノ角ゴ Pro W3"/>
              <a:cs typeface="Calibri" panose="020F0502020204030204" pitchFamily="34" charset="0"/>
            </a:endParaRPr>
          </a:p>
        </p:txBody>
      </p:sp>
      <p:sp>
        <p:nvSpPr>
          <p:cNvPr id="95" name="TextBox 94">
            <a:extLst>
              <a:ext uri="{FF2B5EF4-FFF2-40B4-BE49-F238E27FC236}">
                <a16:creationId xmlns:a16="http://schemas.microsoft.com/office/drawing/2014/main" id="{338803FD-1E05-38B7-4EC1-37A73C6D4A62}"/>
              </a:ext>
            </a:extLst>
          </p:cNvPr>
          <p:cNvSpPr txBox="1"/>
          <p:nvPr/>
        </p:nvSpPr>
        <p:spPr>
          <a:xfrm>
            <a:off x="7169784" y="2037572"/>
            <a:ext cx="1776905" cy="738664"/>
          </a:xfrm>
          <a:prstGeom prst="rect">
            <a:avLst/>
          </a:prstGeom>
          <a:solidFill>
            <a:schemeClr val="bg1"/>
          </a:solidFill>
        </p:spPr>
        <p:txBody>
          <a:bodyPr wrap="square" lIns="91440" tIns="45720" rIns="91440" bIns="45720" rtlCol="0" anchor="t">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ヒラギノ角ゴ Pro W3"/>
                <a:cs typeface="Calibri" panose="020F0502020204030204" pitchFamily="34" charset="0"/>
              </a:rPr>
              <a:t>Report</a:t>
            </a: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ヒラギノ角ゴ Pro W3"/>
                <a:cs typeface="Calibri" panose="020F0502020204030204" pitchFamily="34" charset="0"/>
              </a:rPr>
              <a:t> summarizing event findings &amp; recommendations</a:t>
            </a:r>
            <a:endParaRPr kumimoji="0" lang="en-CA" sz="14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96" name="TextBox 95">
            <a:extLst>
              <a:ext uri="{FF2B5EF4-FFF2-40B4-BE49-F238E27FC236}">
                <a16:creationId xmlns:a16="http://schemas.microsoft.com/office/drawing/2014/main" id="{A541A012-A55E-27E9-D356-3DBAE0D63FA6}"/>
              </a:ext>
            </a:extLst>
          </p:cNvPr>
          <p:cNvSpPr txBox="1"/>
          <p:nvPr/>
        </p:nvSpPr>
        <p:spPr>
          <a:xfrm>
            <a:off x="5569269" y="2013137"/>
            <a:ext cx="1172365" cy="738664"/>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lIns="91440" tIns="45720" rIns="91440" bIns="45720" rtlCol="0" anchor="t">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ヒラギノ角ゴ Pro W3"/>
                <a:cs typeface="Calibri" panose="020F0502020204030204" pitchFamily="34" charset="0"/>
              </a:rPr>
              <a:t>Virtual </a:t>
            </a: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ヒラギノ角ゴ Pro W3"/>
                <a:cs typeface="Calibri" panose="020F0502020204030204" pitchFamily="34" charset="0"/>
              </a:rPr>
              <a:t>international </a:t>
            </a: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workshop</a:t>
            </a:r>
            <a:endParaRPr kumimoji="0" lang="en-CA"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7" name="TextBox 96">
            <a:extLst>
              <a:ext uri="{FF2B5EF4-FFF2-40B4-BE49-F238E27FC236}">
                <a16:creationId xmlns:a16="http://schemas.microsoft.com/office/drawing/2014/main" id="{D232B01C-C8B7-AEE5-3260-5BA9EA78FEB8}"/>
              </a:ext>
            </a:extLst>
          </p:cNvPr>
          <p:cNvSpPr txBox="1"/>
          <p:nvPr/>
        </p:nvSpPr>
        <p:spPr>
          <a:xfrm>
            <a:off x="4324296" y="4152700"/>
            <a:ext cx="1716699" cy="738664"/>
          </a:xfrm>
          <a:prstGeom prst="rect">
            <a:avLst/>
          </a:prstGeom>
          <a:noFill/>
        </p:spPr>
        <p:txBody>
          <a:bodyPr wrap="square" lIns="91440" tIns="45720" rIns="91440" bIns="45720" rtlCol="0" anchor="t">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ヒラギノ角ゴ Pro W3"/>
                <a:cs typeface="Calibri" panose="020F0502020204030204" pitchFamily="34" charset="0"/>
              </a:rPr>
              <a:t>Engagement with Marine community at </a:t>
            </a: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ヒラギノ角ゴ Pro W3"/>
                <a:cs typeface="Calibri" panose="020F0502020204030204" pitchFamily="34" charset="0"/>
              </a:rPr>
              <a:t>SOT-12</a:t>
            </a:r>
            <a:endParaRPr kumimoji="0" lang="en-CA" sz="14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98" name="TextBox 97">
            <a:extLst>
              <a:ext uri="{FF2B5EF4-FFF2-40B4-BE49-F238E27FC236}">
                <a16:creationId xmlns:a16="http://schemas.microsoft.com/office/drawing/2014/main" id="{E877F83C-2213-44F4-F34E-2DF61C6DF0F8}"/>
              </a:ext>
            </a:extLst>
          </p:cNvPr>
          <p:cNvSpPr txBox="1"/>
          <p:nvPr/>
        </p:nvSpPr>
        <p:spPr>
          <a:xfrm>
            <a:off x="3539582" y="2037572"/>
            <a:ext cx="1398262" cy="523220"/>
          </a:xfrm>
          <a:prstGeom prst="rect">
            <a:avLst/>
          </a:prstGeom>
          <a:noFill/>
        </p:spPr>
        <p:txBody>
          <a:bodyPr wrap="square" lIns="91440" tIns="45720" rIns="91440" bIns="45720" rtlCol="0" anchor="t">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rPr>
              <a:t>Report </a:t>
            </a: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rPr>
              <a:t>on status at </a:t>
            </a: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INFCOM-MG</a:t>
            </a:r>
            <a:endParaRPr kumimoji="0" lang="en-CA" sz="14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99" name="Rectangle 98">
            <a:extLst>
              <a:ext uri="{FF2B5EF4-FFF2-40B4-BE49-F238E27FC236}">
                <a16:creationId xmlns:a16="http://schemas.microsoft.com/office/drawing/2014/main" id="{498B9D96-01D4-82BC-8E28-7FEF508221EE}"/>
              </a:ext>
            </a:extLst>
          </p:cNvPr>
          <p:cNvSpPr/>
          <p:nvPr/>
        </p:nvSpPr>
        <p:spPr>
          <a:xfrm flipH="1">
            <a:off x="2484197" y="4152700"/>
            <a:ext cx="1730767" cy="738664"/>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rPr>
              <a:t>International workshop </a:t>
            </a: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rPr>
              <a:t>planning initiated </a:t>
            </a:r>
            <a:endParaRPr kumimoji="0" lang="en-CA" sz="14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00" name="Rectangle 99">
            <a:extLst>
              <a:ext uri="{FF2B5EF4-FFF2-40B4-BE49-F238E27FC236}">
                <a16:creationId xmlns:a16="http://schemas.microsoft.com/office/drawing/2014/main" id="{DA27F3F7-3590-44FE-9871-C8FBAC67FF4F}"/>
              </a:ext>
            </a:extLst>
          </p:cNvPr>
          <p:cNvSpPr/>
          <p:nvPr/>
        </p:nvSpPr>
        <p:spPr>
          <a:xfrm flipH="1">
            <a:off x="1691349" y="2050181"/>
            <a:ext cx="1348092" cy="738664"/>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rPr>
              <a:t>Survey</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rPr>
              <a:t>d</a:t>
            </a:r>
            <a:r>
              <a:rPr kumimoji="0" lang="en-US" sz="1400" b="0" i="0" u="none" strike="noStrike" kern="1200" cap="none" spc="0" normalizeH="0" baseline="0" noProof="0" err="1">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rPr>
              <a:t>ata</a:t>
            </a: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rPr>
              <a:t> analysis + result sharing</a:t>
            </a:r>
            <a:endParaRPr kumimoji="0" lang="en-CA" sz="14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01" name="TextBox 100">
            <a:extLst>
              <a:ext uri="{FF2B5EF4-FFF2-40B4-BE49-F238E27FC236}">
                <a16:creationId xmlns:a16="http://schemas.microsoft.com/office/drawing/2014/main" id="{2305A912-3FAD-02EE-6C0D-A44283C1A9CE}"/>
              </a:ext>
            </a:extLst>
          </p:cNvPr>
          <p:cNvSpPr txBox="1"/>
          <p:nvPr/>
        </p:nvSpPr>
        <p:spPr>
          <a:xfrm>
            <a:off x="6226103" y="4152700"/>
            <a:ext cx="1766345" cy="738664"/>
          </a:xfrm>
          <a:prstGeom prst="rect">
            <a:avLst/>
          </a:prstGeom>
          <a:noFill/>
        </p:spPr>
        <p:txBody>
          <a:bodyPr wrap="square" lIns="91440" tIns="45720" rIns="91440" bIns="45720" rtlCol="0" anchor="t">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ヒラギノ角ゴ Pro W3"/>
                <a:cs typeface="Calibri" panose="020F0502020204030204" pitchFamily="34" charset="0"/>
              </a:rPr>
              <a:t>Met Tech World Expo </a:t>
            </a: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ヒラギノ角ゴ Pro W3"/>
                <a:cs typeface="Calibri" panose="020F0502020204030204" pitchFamily="34" charset="0"/>
              </a:rPr>
              <a:t>presentations &amp; panel</a:t>
            </a:r>
            <a:endParaRPr kumimoji="0" lang="en-CA" sz="1400" b="0" i="0" u="none" strike="noStrike" kern="1200" cap="none" spc="0" normalizeH="0" baseline="0" noProof="0">
              <a:ln>
                <a:noFill/>
              </a:ln>
              <a:solidFill>
                <a:prstClr val="black"/>
              </a:solidFill>
              <a:effectLst/>
              <a:uLnTx/>
              <a:uFillTx/>
              <a:latin typeface="Calibri" panose="020F0502020204030204" pitchFamily="34" charset="0"/>
              <a:ea typeface="ヒラギノ角ゴ Pro W3"/>
              <a:cs typeface="Calibri" panose="020F0502020204030204" pitchFamily="34" charset="0"/>
            </a:endParaRPr>
          </a:p>
        </p:txBody>
      </p:sp>
      <p:sp>
        <p:nvSpPr>
          <p:cNvPr id="102" name="TextBox 101">
            <a:extLst>
              <a:ext uri="{FF2B5EF4-FFF2-40B4-BE49-F238E27FC236}">
                <a16:creationId xmlns:a16="http://schemas.microsoft.com/office/drawing/2014/main" id="{08A985BB-BA94-F24A-780F-F50DC35F0B70}"/>
              </a:ext>
            </a:extLst>
          </p:cNvPr>
          <p:cNvSpPr txBox="1"/>
          <p:nvPr/>
        </p:nvSpPr>
        <p:spPr>
          <a:xfrm>
            <a:off x="235732" y="2905864"/>
            <a:ext cx="756634" cy="33855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rPr>
              <a:t>2022</a:t>
            </a:r>
            <a:endParaRPr kumimoji="0" lang="en-CA" sz="1600" b="1"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03" name="Rectangle 102">
            <a:extLst>
              <a:ext uri="{FF2B5EF4-FFF2-40B4-BE49-F238E27FC236}">
                <a16:creationId xmlns:a16="http://schemas.microsoft.com/office/drawing/2014/main" id="{8D0D1A10-A8FC-3947-F87F-57240B8EE4EB}"/>
              </a:ext>
            </a:extLst>
          </p:cNvPr>
          <p:cNvSpPr/>
          <p:nvPr/>
        </p:nvSpPr>
        <p:spPr>
          <a:xfrm flipH="1">
            <a:off x="614049" y="4152700"/>
            <a:ext cx="1658087" cy="738664"/>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rPr>
              <a:t>International survey</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rPr>
              <a:t>responses closed</a:t>
            </a:r>
            <a:endParaRPr kumimoji="0" lang="en-CA" sz="14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04" name="TextBox 103">
            <a:extLst>
              <a:ext uri="{FF2B5EF4-FFF2-40B4-BE49-F238E27FC236}">
                <a16:creationId xmlns:a16="http://schemas.microsoft.com/office/drawing/2014/main" id="{E4791C49-BE1C-2BFC-8DA3-0CB80A41D142}"/>
              </a:ext>
            </a:extLst>
          </p:cNvPr>
          <p:cNvSpPr txBox="1"/>
          <p:nvPr/>
        </p:nvSpPr>
        <p:spPr>
          <a:xfrm>
            <a:off x="6833724" y="5282274"/>
            <a:ext cx="5076037" cy="369332"/>
          </a:xfrm>
          <a:prstGeom prst="rect">
            <a:avLst/>
          </a:prstGeom>
          <a:noFill/>
        </p:spPr>
        <p:txBody>
          <a:bodyPr wrap="square" lIns="91440" tIns="45720" rIns="91440" bIns="45720" rtlCol="0" anchor="t">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ヒラギノ角ゴ Pro W3"/>
                <a:cs typeface="Calibri" panose="020F0502020204030204" pitchFamily="34" charset="0"/>
              </a:rPr>
              <a:t>PHASE 2: Hydrology &amp;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rPr>
              <a:t>Atmospheric Chemistry TBD</a:t>
            </a:r>
            <a:endParaRPr kumimoji="0" lang="en-CA" sz="1800" b="1"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05" name="TextBox 104">
            <a:extLst>
              <a:ext uri="{FF2B5EF4-FFF2-40B4-BE49-F238E27FC236}">
                <a16:creationId xmlns:a16="http://schemas.microsoft.com/office/drawing/2014/main" id="{1765C56B-6CAA-6A1D-5BAF-EEF784BF82BD}"/>
              </a:ext>
            </a:extLst>
          </p:cNvPr>
          <p:cNvSpPr txBox="1"/>
          <p:nvPr/>
        </p:nvSpPr>
        <p:spPr>
          <a:xfrm>
            <a:off x="8151363" y="4127177"/>
            <a:ext cx="1776904" cy="738272"/>
          </a:xfrm>
          <a:prstGeom prst="rect">
            <a:avLst/>
          </a:prstGeom>
          <a:noFill/>
        </p:spPr>
        <p:txBody>
          <a:bodyPr wrap="square" lIns="91440" tIns="45720" rIns="91440" bIns="45720" rtlCol="0" anchor="t">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ヒラギノ角ゴ Pro W3"/>
                <a:cs typeface="Calibri" panose="020F0502020204030204" pitchFamily="34" charset="0"/>
              </a:rPr>
              <a:t>Present recommendations to </a:t>
            </a: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ヒラギノ角ゴ Pro W3"/>
                <a:cs typeface="Calibri" panose="020F0502020204030204" pitchFamily="34" charset="0"/>
              </a:rPr>
              <a:t>INFCOM-3</a:t>
            </a:r>
            <a:endPar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06" name="TextBox 105">
            <a:extLst>
              <a:ext uri="{FF2B5EF4-FFF2-40B4-BE49-F238E27FC236}">
                <a16:creationId xmlns:a16="http://schemas.microsoft.com/office/drawing/2014/main" id="{B75AF3B6-9FA0-C4F3-70CA-FEB61CE60AB1}"/>
              </a:ext>
            </a:extLst>
          </p:cNvPr>
          <p:cNvSpPr txBox="1"/>
          <p:nvPr/>
        </p:nvSpPr>
        <p:spPr>
          <a:xfrm>
            <a:off x="10207626" y="4152700"/>
            <a:ext cx="1443841" cy="738664"/>
          </a:xfrm>
          <a:prstGeom prst="rect">
            <a:avLst/>
          </a:prstGeom>
          <a:noFill/>
        </p:spPr>
        <p:txBody>
          <a:bodyPr wrap="square" lIns="91440" tIns="45720" rIns="91440" bIns="45720" rtlCol="0" anchor="t">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ヒラギノ角ゴ Pro W3"/>
                <a:cs typeface="Calibri" panose="020F0502020204030204" pitchFamily="34" charset="0"/>
              </a:rPr>
              <a:t>Future activities </a:t>
            </a: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ヒラギノ角ゴ Pro W3"/>
                <a:cs typeface="Calibri" panose="020F0502020204030204" pitchFamily="34" charset="0"/>
              </a:rPr>
              <a:t>TBD</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ヒラギノ角ゴ Pro W3"/>
                <a:cs typeface="Calibri" panose="020F0502020204030204" pitchFamily="34" charset="0"/>
              </a:rPr>
              <a:t>(Phase 2)</a:t>
            </a: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sp>
        <p:nvSpPr>
          <p:cNvPr id="107" name="Rectangle 106">
            <a:extLst>
              <a:ext uri="{FF2B5EF4-FFF2-40B4-BE49-F238E27FC236}">
                <a16:creationId xmlns:a16="http://schemas.microsoft.com/office/drawing/2014/main" id="{A710BC09-6BEF-7662-A7D3-848D2E93BA4E}"/>
              </a:ext>
            </a:extLst>
          </p:cNvPr>
          <p:cNvSpPr/>
          <p:nvPr/>
        </p:nvSpPr>
        <p:spPr>
          <a:xfrm>
            <a:off x="6194975" y="2982999"/>
            <a:ext cx="235962" cy="338554"/>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rPr>
              <a:t> </a:t>
            </a:r>
            <a:endParaRPr kumimoji="0" lang="en-CA"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cxnSp>
        <p:nvCxnSpPr>
          <p:cNvPr id="2" name="Straight Connector 1">
            <a:extLst>
              <a:ext uri="{FF2B5EF4-FFF2-40B4-BE49-F238E27FC236}">
                <a16:creationId xmlns:a16="http://schemas.microsoft.com/office/drawing/2014/main" id="{B8108F1E-A034-B1F0-4B91-BD8C44749FE0}"/>
              </a:ext>
            </a:extLst>
          </p:cNvPr>
          <p:cNvCxnSpPr/>
          <p:nvPr/>
        </p:nvCxnSpPr>
        <p:spPr>
          <a:xfrm>
            <a:off x="435126" y="1117160"/>
            <a:ext cx="11125985" cy="11310"/>
          </a:xfrm>
          <a:prstGeom prst="line">
            <a:avLst/>
          </a:prstGeom>
          <a:ln>
            <a:solidFill>
              <a:schemeClr val="accent5"/>
            </a:solidFill>
          </a:ln>
        </p:spPr>
        <p:style>
          <a:lnRef idx="2">
            <a:schemeClr val="accent5"/>
          </a:lnRef>
          <a:fillRef idx="0">
            <a:schemeClr val="accent5"/>
          </a:fillRef>
          <a:effectRef idx="1">
            <a:schemeClr val="accent5"/>
          </a:effectRef>
          <a:fontRef idx="minor">
            <a:schemeClr val="tx1"/>
          </a:fontRef>
        </p:style>
      </p:cxnSp>
      <p:sp>
        <p:nvSpPr>
          <p:cNvPr id="4" name="Rectangle 3">
            <a:extLst>
              <a:ext uri="{FF2B5EF4-FFF2-40B4-BE49-F238E27FC236}">
                <a16:creationId xmlns:a16="http://schemas.microsoft.com/office/drawing/2014/main" id="{0260F369-EAD7-0F83-C244-3AC516B73F20}"/>
              </a:ext>
            </a:extLst>
          </p:cNvPr>
          <p:cNvSpPr/>
          <p:nvPr/>
        </p:nvSpPr>
        <p:spPr>
          <a:xfrm flipH="1">
            <a:off x="169596" y="2047583"/>
            <a:ext cx="1251511" cy="738664"/>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rPr>
              <a:t>Panel</a:t>
            </a: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rPr>
              <a:t> discussion at TECO</a:t>
            </a:r>
            <a:endParaRPr kumimoji="0" lang="en-CA" sz="1400" b="0" i="0" u="none" strike="noStrike" kern="1200" cap="none" spc="0" normalizeH="0" baseline="0" noProof="0">
              <a:ln>
                <a:noFill/>
              </a:ln>
              <a:solidFill>
                <a:srgbClr val="000000"/>
              </a:solidFill>
              <a:effectLst/>
              <a:uLnTx/>
              <a:uFillTx/>
              <a:latin typeface="Calibri" panose="020F0502020204030204" pitchFamily="34" charset="0"/>
              <a:ea typeface="ヒラギノ角ゴ Pro W3" pitchFamily="127" charset="-128"/>
              <a:cs typeface="Calibri" panose="020F0502020204030204" pitchFamily="34" charset="0"/>
            </a:endParaRPr>
          </a:p>
        </p:txBody>
      </p:sp>
      <p:pic>
        <p:nvPicPr>
          <p:cNvPr id="3" name="Picture 2">
            <a:extLst>
              <a:ext uri="{FF2B5EF4-FFF2-40B4-BE49-F238E27FC236}">
                <a16:creationId xmlns:a16="http://schemas.microsoft.com/office/drawing/2014/main" id="{7237A7C4-F39C-98E2-1D91-210884B60309}"/>
              </a:ext>
            </a:extLst>
          </p:cNvPr>
          <p:cNvPicPr>
            <a:picLocks noChangeAspect="1"/>
          </p:cNvPicPr>
          <p:nvPr/>
        </p:nvPicPr>
        <p:blipFill>
          <a:blip r:embed="rId3"/>
          <a:stretch>
            <a:fillRect/>
          </a:stretch>
        </p:blipFill>
        <p:spPr>
          <a:xfrm>
            <a:off x="-8625" y="4709895"/>
            <a:ext cx="152421" cy="2152950"/>
          </a:xfrm>
          <a:prstGeom prst="rect">
            <a:avLst/>
          </a:prstGeom>
        </p:spPr>
      </p:pic>
      <p:pic>
        <p:nvPicPr>
          <p:cNvPr id="5" name="Picture 4">
            <a:extLst>
              <a:ext uri="{FF2B5EF4-FFF2-40B4-BE49-F238E27FC236}">
                <a16:creationId xmlns:a16="http://schemas.microsoft.com/office/drawing/2014/main" id="{E83EC5A7-6535-CC3B-59D7-166AA8A032E4}"/>
              </a:ext>
            </a:extLst>
          </p:cNvPr>
          <p:cNvPicPr>
            <a:picLocks noChangeAspect="1"/>
          </p:cNvPicPr>
          <p:nvPr/>
        </p:nvPicPr>
        <p:blipFill>
          <a:blip r:embed="rId4"/>
          <a:stretch>
            <a:fillRect/>
          </a:stretch>
        </p:blipFill>
        <p:spPr>
          <a:xfrm>
            <a:off x="220870" y="5904024"/>
            <a:ext cx="1876687" cy="600159"/>
          </a:xfrm>
          <a:prstGeom prst="rect">
            <a:avLst/>
          </a:prstGeom>
        </p:spPr>
      </p:pic>
    </p:spTree>
    <p:extLst>
      <p:ext uri="{BB962C8B-B14F-4D97-AF65-F5344CB8AC3E}">
        <p14:creationId xmlns:p14="http://schemas.microsoft.com/office/powerpoint/2010/main" val="1670289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43596" y="206156"/>
            <a:ext cx="11223277" cy="7932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cap="all"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400" i="0" u="none" strike="noStrike" kern="1200" cap="none" spc="0" normalizeH="0" baseline="0" noProof="0" dirty="0">
                <a:ln>
                  <a:noFill/>
                </a:ln>
                <a:solidFill>
                  <a:srgbClr val="005BAA"/>
                </a:solidFill>
                <a:effectLst/>
                <a:uLnTx/>
                <a:uFillTx/>
                <a:latin typeface="Century Gothic"/>
                <a:ea typeface="+mj-ea"/>
                <a:cs typeface="+mj-cs"/>
              </a:rPr>
              <a:t>A 2022 WMO survey on environmental sustainability was conducted with clearly defined objectives</a:t>
            </a:r>
          </a:p>
        </p:txBody>
      </p:sp>
      <p:sp>
        <p:nvSpPr>
          <p:cNvPr id="7" name="Slide Number Placeholder 6"/>
          <p:cNvSpPr>
            <a:spLocks noGrp="1"/>
          </p:cNvSpPr>
          <p:nvPr>
            <p:ph type="sldNum" sz="quarter" idx="12"/>
          </p:nvPr>
        </p:nvSpPr>
        <p:spPr>
          <a:xfrm>
            <a:off x="8737600" y="6356351"/>
            <a:ext cx="3272890" cy="365125"/>
          </a:xfrm>
          <a:prstGeom prst="rect">
            <a:avLst/>
          </a:prstGeom>
        </p:spPr>
        <p:txBody>
          <a:bodyPr vert="horz" lIns="91440" tIns="45720" rIns="91440" bIns="45720" rtlCol="0" anchor="ctr"/>
          <a:lstStyle>
            <a:defPPr>
              <a:defRPr lang="en-C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59AF2F-52C6-9B46-B8B2-0579234AE62E}"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sp>
        <p:nvSpPr>
          <p:cNvPr id="11" name="TextBox 10">
            <a:extLst>
              <a:ext uri="{FF2B5EF4-FFF2-40B4-BE49-F238E27FC236}">
                <a16:creationId xmlns:a16="http://schemas.microsoft.com/office/drawing/2014/main" id="{8308DE5D-8B47-6AC4-D80C-2745046E598F}"/>
              </a:ext>
            </a:extLst>
          </p:cNvPr>
          <p:cNvSpPr txBox="1"/>
          <p:nvPr/>
        </p:nvSpPr>
        <p:spPr>
          <a:xfrm>
            <a:off x="417304" y="1247588"/>
            <a:ext cx="11125985" cy="861774"/>
          </a:xfrm>
          <a:prstGeom prst="rect">
            <a:avLst/>
          </a:prstGeom>
          <a:solidFill>
            <a:srgbClr val="DBEEF4"/>
          </a:solidFill>
          <a:ln>
            <a:noFill/>
          </a:ln>
          <a:effectLst>
            <a:outerShdw blurRad="44450" dist="27940" dir="5400000" algn="ctr">
              <a:srgbClr val="000000">
                <a:alpha val="32000"/>
              </a:srgbClr>
            </a:outerShdw>
          </a:effectLst>
        </p:spPr>
        <p:txBody>
          <a:bodyPr wrap="square" lIns="91440" tIns="45720" rIns="91440" bIns="45720" rtlCol="0" anchor="t">
            <a:spAutoFit/>
          </a:bodyPr>
          <a:lstStyle/>
          <a:p>
            <a:pPr marL="85725" marR="0" lvl="0" indent="0" algn="l" defTabSz="914400" rtl="0" eaLnBrk="1" fontAlgn="base"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Scope</a:t>
            </a:r>
            <a:r>
              <a:rPr kumimoji="0" lang="en-CA" sz="14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a:t>
            </a:r>
            <a:r>
              <a:rPr kumimoji="0" lang="en-CA" sz="14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 </a:t>
            </a:r>
            <a:r>
              <a:rPr kumimoji="0" lang="en-CA" sz="16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rPr>
              <a:t>Gather information from National Meteorological and Hydrometric Services (NMHSs) regarding current, planned, and potential approaches to enhance the environmental sustainability of observations in meteorological, hydrological, atmospheric chemistry, and marine domains</a:t>
            </a:r>
          </a:p>
        </p:txBody>
      </p:sp>
      <p:grpSp>
        <p:nvGrpSpPr>
          <p:cNvPr id="13" name="Group 12">
            <a:extLst>
              <a:ext uri="{FF2B5EF4-FFF2-40B4-BE49-F238E27FC236}">
                <a16:creationId xmlns:a16="http://schemas.microsoft.com/office/drawing/2014/main" id="{23812DBC-8775-0EED-18CD-0688EB8F1757}"/>
              </a:ext>
            </a:extLst>
          </p:cNvPr>
          <p:cNvGrpSpPr/>
          <p:nvPr/>
        </p:nvGrpSpPr>
        <p:grpSpPr>
          <a:xfrm>
            <a:off x="419903" y="2205153"/>
            <a:ext cx="11097538" cy="447136"/>
            <a:chOff x="1205770" y="2518911"/>
            <a:chExt cx="10377104" cy="531845"/>
          </a:xfrm>
          <a:solidFill>
            <a:srgbClr val="0099B8"/>
          </a:solidFill>
        </p:grpSpPr>
        <p:sp>
          <p:nvSpPr>
            <p:cNvPr id="16" name="Rounded Rectangle 1">
              <a:extLst>
                <a:ext uri="{FF2B5EF4-FFF2-40B4-BE49-F238E27FC236}">
                  <a16:creationId xmlns:a16="http://schemas.microsoft.com/office/drawing/2014/main" id="{976B8E6F-502D-F329-86B3-EC7A1C9D0164}"/>
                </a:ext>
              </a:extLst>
            </p:cNvPr>
            <p:cNvSpPr/>
            <p:nvPr/>
          </p:nvSpPr>
          <p:spPr>
            <a:xfrm>
              <a:off x="1205770" y="2518911"/>
              <a:ext cx="10377104" cy="53184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7" name="TextBox 16">
              <a:extLst>
                <a:ext uri="{FF2B5EF4-FFF2-40B4-BE49-F238E27FC236}">
                  <a16:creationId xmlns:a16="http://schemas.microsoft.com/office/drawing/2014/main" id="{07224EC0-8116-530E-827E-AF6AEF3B4A3B}"/>
                </a:ext>
              </a:extLst>
            </p:cNvPr>
            <p:cNvSpPr txBox="1"/>
            <p:nvPr/>
          </p:nvSpPr>
          <p:spPr>
            <a:xfrm>
              <a:off x="1357505" y="2551339"/>
              <a:ext cx="3588789" cy="445310"/>
            </a:xfrm>
            <a:prstGeom prst="rect">
              <a:avLst/>
            </a:prstGeom>
            <a:solidFill>
              <a:schemeClr val="accent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a:ln>
                    <a:noFill/>
                  </a:ln>
                  <a:solidFill>
                    <a:prstClr val="white"/>
                  </a:solidFill>
                  <a:effectLst/>
                  <a:uLnTx/>
                  <a:uFillTx/>
                  <a:latin typeface="Segoe UI" panose="020B0502040204020203" pitchFamily="34" charset="0"/>
                  <a:ea typeface="ヒラギノ角ゴ Pro W3" pitchFamily="127" charset="-128"/>
                  <a:cs typeface="Segoe UI" panose="020B0502040204020203" pitchFamily="34" charset="0"/>
                </a:rPr>
                <a:t>Key Objectives</a:t>
              </a:r>
            </a:p>
          </p:txBody>
        </p:sp>
      </p:grpSp>
      <p:cxnSp>
        <p:nvCxnSpPr>
          <p:cNvPr id="19" name="Straight Connector 18">
            <a:extLst>
              <a:ext uri="{FF2B5EF4-FFF2-40B4-BE49-F238E27FC236}">
                <a16:creationId xmlns:a16="http://schemas.microsoft.com/office/drawing/2014/main" id="{50086290-42DC-61B0-26D0-CEB716559C2F}"/>
              </a:ext>
            </a:extLst>
          </p:cNvPr>
          <p:cNvCxnSpPr/>
          <p:nvPr/>
        </p:nvCxnSpPr>
        <p:spPr>
          <a:xfrm>
            <a:off x="417304" y="1094607"/>
            <a:ext cx="11125985" cy="11310"/>
          </a:xfrm>
          <a:prstGeom prst="line">
            <a:avLst/>
          </a:prstGeom>
          <a:ln>
            <a:solidFill>
              <a:schemeClr val="accent5"/>
            </a:solidFill>
          </a:ln>
        </p:spPr>
        <p:style>
          <a:lnRef idx="2">
            <a:schemeClr val="accent5"/>
          </a:lnRef>
          <a:fillRef idx="0">
            <a:schemeClr val="accent5"/>
          </a:fillRef>
          <a:effectRef idx="1">
            <a:schemeClr val="accent5"/>
          </a:effectRef>
          <a:fontRef idx="minor">
            <a:schemeClr val="tx1"/>
          </a:fontRef>
        </p:style>
      </p:cxnSp>
      <p:grpSp>
        <p:nvGrpSpPr>
          <p:cNvPr id="273" name="Google Shape;1041;p49">
            <a:extLst>
              <a:ext uri="{FF2B5EF4-FFF2-40B4-BE49-F238E27FC236}">
                <a16:creationId xmlns:a16="http://schemas.microsoft.com/office/drawing/2014/main" id="{E5E23A3F-1B8A-D9FF-E1D5-25D81C04168F}"/>
              </a:ext>
            </a:extLst>
          </p:cNvPr>
          <p:cNvGrpSpPr/>
          <p:nvPr/>
        </p:nvGrpSpPr>
        <p:grpSpPr>
          <a:xfrm>
            <a:off x="6807851" y="3226515"/>
            <a:ext cx="4964050" cy="2586908"/>
            <a:chOff x="1623877" y="1181218"/>
            <a:chExt cx="5896243" cy="3450094"/>
          </a:xfrm>
          <a:solidFill>
            <a:schemeClr val="bg1">
              <a:lumMod val="95000"/>
            </a:schemeClr>
          </a:solidFill>
        </p:grpSpPr>
        <p:grpSp>
          <p:nvGrpSpPr>
            <p:cNvPr id="8" name="Google Shape;1042;p49">
              <a:extLst>
                <a:ext uri="{FF2B5EF4-FFF2-40B4-BE49-F238E27FC236}">
                  <a16:creationId xmlns:a16="http://schemas.microsoft.com/office/drawing/2014/main" id="{94C8F3EB-8F46-25AF-3B2C-EA92C53275DA}"/>
                </a:ext>
              </a:extLst>
            </p:cNvPr>
            <p:cNvGrpSpPr/>
            <p:nvPr/>
          </p:nvGrpSpPr>
          <p:grpSpPr>
            <a:xfrm>
              <a:off x="3398125" y="2629124"/>
              <a:ext cx="1897553" cy="390412"/>
              <a:chOff x="2837476" y="2574725"/>
              <a:chExt cx="1540349" cy="313963"/>
            </a:xfrm>
            <a:grpFill/>
          </p:grpSpPr>
          <p:sp>
            <p:nvSpPr>
              <p:cNvPr id="271" name="Google Shape;1043;p49">
                <a:extLst>
                  <a:ext uri="{FF2B5EF4-FFF2-40B4-BE49-F238E27FC236}">
                    <a16:creationId xmlns:a16="http://schemas.microsoft.com/office/drawing/2014/main" id="{56EC85E8-40F9-858C-9527-DFAC08AF7294}"/>
                  </a:ext>
                </a:extLst>
              </p:cNvPr>
              <p:cNvSpPr/>
              <p:nvPr/>
            </p:nvSpPr>
            <p:spPr>
              <a:xfrm>
                <a:off x="2837476" y="2574725"/>
                <a:ext cx="1513074" cy="313963"/>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grpFill/>
              <a:ln>
                <a:noFill/>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272" name="Google Shape;1044;p49">
                <a:extLst>
                  <a:ext uri="{FF2B5EF4-FFF2-40B4-BE49-F238E27FC236}">
                    <a16:creationId xmlns:a16="http://schemas.microsoft.com/office/drawing/2014/main" id="{41E02104-A63A-E22A-DE32-F6653DF525F7}"/>
                  </a:ext>
                </a:extLst>
              </p:cNvPr>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grpSp>
          <p:nvGrpSpPr>
            <p:cNvPr id="10" name="Google Shape;1045;p49">
              <a:extLst>
                <a:ext uri="{FF2B5EF4-FFF2-40B4-BE49-F238E27FC236}">
                  <a16:creationId xmlns:a16="http://schemas.microsoft.com/office/drawing/2014/main" id="{C0C214F3-87BD-328D-3CAC-914736865A86}"/>
                </a:ext>
              </a:extLst>
            </p:cNvPr>
            <p:cNvGrpSpPr/>
            <p:nvPr/>
          </p:nvGrpSpPr>
          <p:grpSpPr>
            <a:xfrm>
              <a:off x="4830454" y="1246291"/>
              <a:ext cx="2361892" cy="1418676"/>
              <a:chOff x="4000175" y="1462675"/>
              <a:chExt cx="1917275" cy="1140875"/>
            </a:xfrm>
            <a:grpFill/>
          </p:grpSpPr>
          <p:sp>
            <p:nvSpPr>
              <p:cNvPr id="263" name="Google Shape;1046;p49">
                <a:extLst>
                  <a:ext uri="{FF2B5EF4-FFF2-40B4-BE49-F238E27FC236}">
                    <a16:creationId xmlns:a16="http://schemas.microsoft.com/office/drawing/2014/main" id="{E55C601C-554A-3CD8-754E-77268A473582}"/>
                  </a:ext>
                </a:extLst>
              </p:cNvPr>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grpFill/>
              <a:ln>
                <a:noFill/>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grpSp>
            <p:nvGrpSpPr>
              <p:cNvPr id="264" name="Google Shape;1047;p49">
                <a:extLst>
                  <a:ext uri="{FF2B5EF4-FFF2-40B4-BE49-F238E27FC236}">
                    <a16:creationId xmlns:a16="http://schemas.microsoft.com/office/drawing/2014/main" id="{203E4B8D-2AED-8CDE-7839-1EED32D3F9B6}"/>
                  </a:ext>
                </a:extLst>
              </p:cNvPr>
              <p:cNvGrpSpPr/>
              <p:nvPr/>
            </p:nvGrpSpPr>
            <p:grpSpPr>
              <a:xfrm>
                <a:off x="4000175" y="1462675"/>
                <a:ext cx="1917275" cy="1140875"/>
                <a:chOff x="4000175" y="1462675"/>
                <a:chExt cx="1917275" cy="1140875"/>
              </a:xfrm>
              <a:grpFill/>
            </p:grpSpPr>
            <p:sp>
              <p:nvSpPr>
                <p:cNvPr id="265" name="Google Shape;1048;p49">
                  <a:extLst>
                    <a:ext uri="{FF2B5EF4-FFF2-40B4-BE49-F238E27FC236}">
                      <a16:creationId xmlns:a16="http://schemas.microsoft.com/office/drawing/2014/main" id="{3763B5B7-ED69-3D94-9CD9-77027A8E2C6F}"/>
                    </a:ext>
                  </a:extLst>
                </p:cNvPr>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grpFill/>
                <a:ln>
                  <a:noFill/>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266" name="Google Shape;1049;p49">
                  <a:extLst>
                    <a:ext uri="{FF2B5EF4-FFF2-40B4-BE49-F238E27FC236}">
                      <a16:creationId xmlns:a16="http://schemas.microsoft.com/office/drawing/2014/main" id="{E02C1433-82B8-6832-1386-B37FA1DCC572}"/>
                    </a:ext>
                  </a:extLst>
                </p:cNvPr>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67" name="Google Shape;1050;p49">
                  <a:extLst>
                    <a:ext uri="{FF2B5EF4-FFF2-40B4-BE49-F238E27FC236}">
                      <a16:creationId xmlns:a16="http://schemas.microsoft.com/office/drawing/2014/main" id="{71C969AA-4781-E246-790C-75150FD805CC}"/>
                    </a:ext>
                  </a:extLst>
                </p:cNvPr>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68" name="Google Shape;1051;p49">
                  <a:extLst>
                    <a:ext uri="{FF2B5EF4-FFF2-40B4-BE49-F238E27FC236}">
                      <a16:creationId xmlns:a16="http://schemas.microsoft.com/office/drawing/2014/main" id="{900EDB14-5AA5-2FDA-9933-1BB21483CBF7}"/>
                    </a:ext>
                  </a:extLst>
                </p:cNvPr>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69" name="Google Shape;1052;p49">
                  <a:extLst>
                    <a:ext uri="{FF2B5EF4-FFF2-40B4-BE49-F238E27FC236}">
                      <a16:creationId xmlns:a16="http://schemas.microsoft.com/office/drawing/2014/main" id="{8CC388EF-EA80-EDC6-1F86-B693658DD914}"/>
                    </a:ext>
                  </a:extLst>
                </p:cNvPr>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70" name="Google Shape;1053;p49">
                  <a:extLst>
                    <a:ext uri="{FF2B5EF4-FFF2-40B4-BE49-F238E27FC236}">
                      <a16:creationId xmlns:a16="http://schemas.microsoft.com/office/drawing/2014/main" id="{A474E6FF-E2FD-E9DD-E737-C1324B38C2D2}"/>
                    </a:ext>
                  </a:extLst>
                </p:cNvPr>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grpSp>
        <p:grpSp>
          <p:nvGrpSpPr>
            <p:cNvPr id="12" name="Google Shape;1054;p49">
              <a:extLst>
                <a:ext uri="{FF2B5EF4-FFF2-40B4-BE49-F238E27FC236}">
                  <a16:creationId xmlns:a16="http://schemas.microsoft.com/office/drawing/2014/main" id="{CE3DE4E8-C06E-DDB3-5C04-F9F64AA27F61}"/>
                </a:ext>
              </a:extLst>
            </p:cNvPr>
            <p:cNvGrpSpPr/>
            <p:nvPr/>
          </p:nvGrpSpPr>
          <p:grpSpPr>
            <a:xfrm>
              <a:off x="4781730" y="2645411"/>
              <a:ext cx="115860" cy="129479"/>
              <a:chOff x="3960625" y="2587825"/>
              <a:chExt cx="94050" cy="104125"/>
            </a:xfrm>
            <a:grpFill/>
          </p:grpSpPr>
          <p:sp>
            <p:nvSpPr>
              <p:cNvPr id="261" name="Google Shape;1055;p49">
                <a:extLst>
                  <a:ext uri="{FF2B5EF4-FFF2-40B4-BE49-F238E27FC236}">
                    <a16:creationId xmlns:a16="http://schemas.microsoft.com/office/drawing/2014/main" id="{CA934C0F-ED27-0966-12B1-BBE168AA4EE6}"/>
                  </a:ext>
                </a:extLst>
              </p:cNvPr>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grpFill/>
              <a:ln>
                <a:noFill/>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262" name="Google Shape;1056;p49">
                <a:extLst>
                  <a:ext uri="{FF2B5EF4-FFF2-40B4-BE49-F238E27FC236}">
                    <a16:creationId xmlns:a16="http://schemas.microsoft.com/office/drawing/2014/main" id="{BD964F18-A1DA-956B-FA4B-600DCEC40DD0}"/>
                  </a:ext>
                </a:extLst>
              </p:cNvPr>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grpSp>
          <p:nvGrpSpPr>
            <p:cNvPr id="15" name="Google Shape;1057;p49">
              <a:extLst>
                <a:ext uri="{FF2B5EF4-FFF2-40B4-BE49-F238E27FC236}">
                  <a16:creationId xmlns:a16="http://schemas.microsoft.com/office/drawing/2014/main" id="{93AF1BAC-DDEB-61A4-C74E-ACE04BFAFECB}"/>
                </a:ext>
              </a:extLst>
            </p:cNvPr>
            <p:cNvGrpSpPr/>
            <p:nvPr/>
          </p:nvGrpSpPr>
          <p:grpSpPr>
            <a:xfrm>
              <a:off x="4541193" y="2537307"/>
              <a:ext cx="213859" cy="233684"/>
              <a:chOff x="3765350" y="2500900"/>
              <a:chExt cx="173600" cy="187925"/>
            </a:xfrm>
            <a:grpFill/>
          </p:grpSpPr>
          <p:sp>
            <p:nvSpPr>
              <p:cNvPr id="255" name="Google Shape;1058;p49">
                <a:extLst>
                  <a:ext uri="{FF2B5EF4-FFF2-40B4-BE49-F238E27FC236}">
                    <a16:creationId xmlns:a16="http://schemas.microsoft.com/office/drawing/2014/main" id="{F0067DBE-C4C5-A420-07C6-AF38885992AF}"/>
                  </a:ext>
                </a:extLst>
              </p:cNvPr>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grpFill/>
              <a:ln>
                <a:noFill/>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256" name="Google Shape;1059;p49">
                <a:extLst>
                  <a:ext uri="{FF2B5EF4-FFF2-40B4-BE49-F238E27FC236}">
                    <a16:creationId xmlns:a16="http://schemas.microsoft.com/office/drawing/2014/main" id="{0D96A2CF-B6B6-9D86-726F-2ED3E75BEA2D}"/>
                  </a:ext>
                </a:extLst>
              </p:cNvPr>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57" name="Google Shape;1060;p49">
                <a:extLst>
                  <a:ext uri="{FF2B5EF4-FFF2-40B4-BE49-F238E27FC236}">
                    <a16:creationId xmlns:a16="http://schemas.microsoft.com/office/drawing/2014/main" id="{7BB78054-2E79-05D4-5F20-5BF04F3AF613}"/>
                  </a:ext>
                </a:extLst>
              </p:cNvPr>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58" name="Google Shape;1061;p49">
                <a:extLst>
                  <a:ext uri="{FF2B5EF4-FFF2-40B4-BE49-F238E27FC236}">
                    <a16:creationId xmlns:a16="http://schemas.microsoft.com/office/drawing/2014/main" id="{265B4473-E98E-208E-7C2C-784D5C06FD49}"/>
                  </a:ext>
                </a:extLst>
              </p:cNvPr>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59" name="Google Shape;1062;p49">
                <a:extLst>
                  <a:ext uri="{FF2B5EF4-FFF2-40B4-BE49-F238E27FC236}">
                    <a16:creationId xmlns:a16="http://schemas.microsoft.com/office/drawing/2014/main" id="{9CB0A421-39AF-06A6-38FF-451CCB5FAC02}"/>
                  </a:ext>
                </a:extLst>
              </p:cNvPr>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60" name="Google Shape;1063;p49">
                <a:extLst>
                  <a:ext uri="{FF2B5EF4-FFF2-40B4-BE49-F238E27FC236}">
                    <a16:creationId xmlns:a16="http://schemas.microsoft.com/office/drawing/2014/main" id="{2716D0AB-2981-B7B4-1F17-6861A97EB337}"/>
                  </a:ext>
                </a:extLst>
              </p:cNvPr>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grpSp>
          <p:nvGrpSpPr>
            <p:cNvPr id="20" name="Google Shape;1064;p49">
              <a:extLst>
                <a:ext uri="{FF2B5EF4-FFF2-40B4-BE49-F238E27FC236}">
                  <a16:creationId xmlns:a16="http://schemas.microsoft.com/office/drawing/2014/main" id="{8A73AB45-E49F-3CD6-78F9-1D92266E9AD2}"/>
                </a:ext>
              </a:extLst>
            </p:cNvPr>
            <p:cNvGrpSpPr/>
            <p:nvPr/>
          </p:nvGrpSpPr>
          <p:grpSpPr>
            <a:xfrm>
              <a:off x="4522846" y="2513631"/>
              <a:ext cx="104865" cy="64413"/>
              <a:chOff x="3750475" y="2481850"/>
              <a:chExt cx="85125" cy="51800"/>
            </a:xfrm>
            <a:grpFill/>
          </p:grpSpPr>
          <p:sp>
            <p:nvSpPr>
              <p:cNvPr id="253" name="Google Shape;1065;p49">
                <a:extLst>
                  <a:ext uri="{FF2B5EF4-FFF2-40B4-BE49-F238E27FC236}">
                    <a16:creationId xmlns:a16="http://schemas.microsoft.com/office/drawing/2014/main" id="{04C9B122-6A44-4673-96AD-98A5ADB5C7CD}"/>
                  </a:ext>
                </a:extLst>
              </p:cNvPr>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54" name="Google Shape;1066;p49">
                <a:extLst>
                  <a:ext uri="{FF2B5EF4-FFF2-40B4-BE49-F238E27FC236}">
                    <a16:creationId xmlns:a16="http://schemas.microsoft.com/office/drawing/2014/main" id="{13B62FBA-8E7E-BB4E-675A-CA2F0494CD28}"/>
                  </a:ext>
                </a:extLst>
              </p:cNvPr>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grpFill/>
              <a:ln>
                <a:noFill/>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grpSp>
        <p:grpSp>
          <p:nvGrpSpPr>
            <p:cNvPr id="21" name="Google Shape;1067;p49">
              <a:extLst>
                <a:ext uri="{FF2B5EF4-FFF2-40B4-BE49-F238E27FC236}">
                  <a16:creationId xmlns:a16="http://schemas.microsoft.com/office/drawing/2014/main" id="{0104FE97-A4E7-0328-A424-E2021C202F70}"/>
                </a:ext>
              </a:extLst>
            </p:cNvPr>
            <p:cNvGrpSpPr/>
            <p:nvPr/>
          </p:nvGrpSpPr>
          <p:grpSpPr>
            <a:xfrm>
              <a:off x="4374746" y="2425378"/>
              <a:ext cx="208217" cy="237090"/>
              <a:chOff x="3630254" y="2410863"/>
              <a:chExt cx="169021" cy="190662"/>
            </a:xfrm>
            <a:grpFill/>
          </p:grpSpPr>
          <p:sp>
            <p:nvSpPr>
              <p:cNvPr id="250" name="Google Shape;1068;p49">
                <a:extLst>
                  <a:ext uri="{FF2B5EF4-FFF2-40B4-BE49-F238E27FC236}">
                    <a16:creationId xmlns:a16="http://schemas.microsoft.com/office/drawing/2014/main" id="{14EDACCE-5E9B-ACBD-884E-76A752D4D385}"/>
                  </a:ext>
                </a:extLst>
              </p:cNvPr>
              <p:cNvSpPr/>
              <p:nvPr/>
            </p:nvSpPr>
            <p:spPr>
              <a:xfrm>
                <a:off x="3630254" y="2410863"/>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51" name="Google Shape;1069;p49">
                <a:extLst>
                  <a:ext uri="{FF2B5EF4-FFF2-40B4-BE49-F238E27FC236}">
                    <a16:creationId xmlns:a16="http://schemas.microsoft.com/office/drawing/2014/main" id="{A8A83240-1E75-085F-700B-0C4C7D3AED86}"/>
                  </a:ext>
                </a:extLst>
              </p:cNvPr>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grpFill/>
              <a:ln>
                <a:noFill/>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252" name="Google Shape;1070;p49">
                <a:extLst>
                  <a:ext uri="{FF2B5EF4-FFF2-40B4-BE49-F238E27FC236}">
                    <a16:creationId xmlns:a16="http://schemas.microsoft.com/office/drawing/2014/main" id="{9F132569-218B-49AE-BC8B-038E149923FA}"/>
                  </a:ext>
                </a:extLst>
              </p:cNvPr>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chemeClr val="accent5">
                  <a:lumMod val="60000"/>
                  <a:lumOff val="40000"/>
                </a:schemeClr>
              </a:solidFill>
              <a:ln>
                <a:noFill/>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grpSp>
        <p:grpSp>
          <p:nvGrpSpPr>
            <p:cNvPr id="22" name="Google Shape;1071;p49">
              <a:extLst>
                <a:ext uri="{FF2B5EF4-FFF2-40B4-BE49-F238E27FC236}">
                  <a16:creationId xmlns:a16="http://schemas.microsoft.com/office/drawing/2014/main" id="{41AF4771-7FAC-340B-9C8A-111707D6F2FD}"/>
                </a:ext>
              </a:extLst>
            </p:cNvPr>
            <p:cNvGrpSpPr/>
            <p:nvPr/>
          </p:nvGrpSpPr>
          <p:grpSpPr>
            <a:xfrm>
              <a:off x="4293122" y="2642455"/>
              <a:ext cx="72772" cy="121702"/>
              <a:chOff x="3564002" y="2585450"/>
              <a:chExt cx="59073" cy="97871"/>
            </a:xfrm>
            <a:grpFill/>
          </p:grpSpPr>
          <p:sp>
            <p:nvSpPr>
              <p:cNvPr id="248" name="Google Shape;1072;p49">
                <a:extLst>
                  <a:ext uri="{FF2B5EF4-FFF2-40B4-BE49-F238E27FC236}">
                    <a16:creationId xmlns:a16="http://schemas.microsoft.com/office/drawing/2014/main" id="{E853EB1D-5F5C-47FB-F50A-C4DF4E331B47}"/>
                  </a:ext>
                </a:extLst>
              </p:cNvPr>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49" name="Google Shape;1073;p49">
                <a:extLst>
                  <a:ext uri="{FF2B5EF4-FFF2-40B4-BE49-F238E27FC236}">
                    <a16:creationId xmlns:a16="http://schemas.microsoft.com/office/drawing/2014/main" id="{4A5C583E-17F8-DFF9-9D43-F16DE4893125}"/>
                  </a:ext>
                </a:extLst>
              </p:cNvPr>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grpFill/>
              <a:ln>
                <a:noFill/>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grpSp>
        <p:grpSp>
          <p:nvGrpSpPr>
            <p:cNvPr id="23" name="Google Shape;1074;p49">
              <a:extLst>
                <a:ext uri="{FF2B5EF4-FFF2-40B4-BE49-F238E27FC236}">
                  <a16:creationId xmlns:a16="http://schemas.microsoft.com/office/drawing/2014/main" id="{640F0281-6F38-6F49-8AD7-FDAEC88FC78F}"/>
                </a:ext>
              </a:extLst>
            </p:cNvPr>
            <p:cNvGrpSpPr/>
            <p:nvPr/>
          </p:nvGrpSpPr>
          <p:grpSpPr>
            <a:xfrm>
              <a:off x="4714813" y="1895184"/>
              <a:ext cx="192268" cy="326824"/>
              <a:chOff x="3906325" y="1984500"/>
              <a:chExt cx="156075" cy="262825"/>
            </a:xfrm>
            <a:grpFill/>
          </p:grpSpPr>
          <p:sp>
            <p:nvSpPr>
              <p:cNvPr id="246" name="Google Shape;1075;p49">
                <a:extLst>
                  <a:ext uri="{FF2B5EF4-FFF2-40B4-BE49-F238E27FC236}">
                    <a16:creationId xmlns:a16="http://schemas.microsoft.com/office/drawing/2014/main" id="{A1FB8559-916F-988B-02F8-E81CEAE3BF41}"/>
                  </a:ext>
                </a:extLst>
              </p:cNvPr>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grpFill/>
              <a:ln>
                <a:noFill/>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247" name="Google Shape;1076;p49">
                <a:extLst>
                  <a:ext uri="{FF2B5EF4-FFF2-40B4-BE49-F238E27FC236}">
                    <a16:creationId xmlns:a16="http://schemas.microsoft.com/office/drawing/2014/main" id="{971D021A-62C3-2564-6D56-D49047E891F0}"/>
                  </a:ext>
                </a:extLst>
              </p:cNvPr>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grpSp>
          <p:nvGrpSpPr>
            <p:cNvPr id="24" name="Google Shape;1077;p49">
              <a:extLst>
                <a:ext uri="{FF2B5EF4-FFF2-40B4-BE49-F238E27FC236}">
                  <a16:creationId xmlns:a16="http://schemas.microsoft.com/office/drawing/2014/main" id="{68DBD260-83FC-154F-1B0D-F33FFECDA799}"/>
                </a:ext>
              </a:extLst>
            </p:cNvPr>
            <p:cNvGrpSpPr/>
            <p:nvPr/>
          </p:nvGrpSpPr>
          <p:grpSpPr>
            <a:xfrm>
              <a:off x="1623877" y="1463524"/>
              <a:ext cx="1726600" cy="1527328"/>
              <a:chOff x="1397225" y="1637375"/>
              <a:chExt cx="1401575" cy="1228250"/>
            </a:xfrm>
            <a:grpFill/>
          </p:grpSpPr>
          <p:sp>
            <p:nvSpPr>
              <p:cNvPr id="242" name="Google Shape;1078;p49">
                <a:extLst>
                  <a:ext uri="{FF2B5EF4-FFF2-40B4-BE49-F238E27FC236}">
                    <a16:creationId xmlns:a16="http://schemas.microsoft.com/office/drawing/2014/main" id="{A8ACA0E7-9F99-B799-FA7A-029E02540C54}"/>
                  </a:ext>
                </a:extLst>
              </p:cNvPr>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grpFill/>
              <a:ln>
                <a:noFill/>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grpSp>
            <p:nvGrpSpPr>
              <p:cNvPr id="243" name="Google Shape;1079;p49">
                <a:extLst>
                  <a:ext uri="{FF2B5EF4-FFF2-40B4-BE49-F238E27FC236}">
                    <a16:creationId xmlns:a16="http://schemas.microsoft.com/office/drawing/2014/main" id="{F11833B3-1C6B-187F-B746-290902A07561}"/>
                  </a:ext>
                </a:extLst>
              </p:cNvPr>
              <p:cNvGrpSpPr/>
              <p:nvPr/>
            </p:nvGrpSpPr>
            <p:grpSpPr>
              <a:xfrm>
                <a:off x="1397225" y="1637375"/>
                <a:ext cx="1398775" cy="1228250"/>
                <a:chOff x="1397225" y="1637375"/>
                <a:chExt cx="1398775" cy="1228250"/>
              </a:xfrm>
              <a:grpFill/>
            </p:grpSpPr>
            <p:sp>
              <p:nvSpPr>
                <p:cNvPr id="244" name="Google Shape;1080;p49">
                  <a:extLst>
                    <a:ext uri="{FF2B5EF4-FFF2-40B4-BE49-F238E27FC236}">
                      <a16:creationId xmlns:a16="http://schemas.microsoft.com/office/drawing/2014/main" id="{C3D5AEC3-C4D2-46CB-7FA8-1B54C7B4EBAB}"/>
                    </a:ext>
                  </a:extLst>
                </p:cNvPr>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45" name="Google Shape;1081;p49">
                  <a:extLst>
                    <a:ext uri="{FF2B5EF4-FFF2-40B4-BE49-F238E27FC236}">
                      <a16:creationId xmlns:a16="http://schemas.microsoft.com/office/drawing/2014/main" id="{13E6AA83-247E-4B3E-DF3C-005FE6AF6C88}"/>
                    </a:ext>
                  </a:extLst>
                </p:cNvPr>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grpSp>
        <p:grpSp>
          <p:nvGrpSpPr>
            <p:cNvPr id="25" name="Google Shape;1082;p49">
              <a:extLst>
                <a:ext uri="{FF2B5EF4-FFF2-40B4-BE49-F238E27FC236}">
                  <a16:creationId xmlns:a16="http://schemas.microsoft.com/office/drawing/2014/main" id="{2EEE50F7-4647-BF59-E543-1E09DBC24A15}"/>
                </a:ext>
              </a:extLst>
            </p:cNvPr>
            <p:cNvGrpSpPr/>
            <p:nvPr/>
          </p:nvGrpSpPr>
          <p:grpSpPr>
            <a:xfrm>
              <a:off x="3112598" y="3348020"/>
              <a:ext cx="731903" cy="766307"/>
              <a:chOff x="2605700" y="3152850"/>
              <a:chExt cx="594125" cy="616250"/>
            </a:xfrm>
            <a:grpFill/>
          </p:grpSpPr>
          <p:sp>
            <p:nvSpPr>
              <p:cNvPr id="240" name="Google Shape;1083;p49">
                <a:extLst>
                  <a:ext uri="{FF2B5EF4-FFF2-40B4-BE49-F238E27FC236}">
                    <a16:creationId xmlns:a16="http://schemas.microsoft.com/office/drawing/2014/main" id="{8C78F619-876C-C6E8-A573-9772389A292B}"/>
                  </a:ext>
                </a:extLst>
              </p:cNvPr>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grpFill/>
              <a:ln>
                <a:noFill/>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241" name="Google Shape;1084;p49">
                <a:extLst>
                  <a:ext uri="{FF2B5EF4-FFF2-40B4-BE49-F238E27FC236}">
                    <a16:creationId xmlns:a16="http://schemas.microsoft.com/office/drawing/2014/main" id="{6E0CE48A-701F-15E8-B287-5435505F75E0}"/>
                  </a:ext>
                </a:extLst>
              </p:cNvPr>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grpSp>
          <p:nvGrpSpPr>
            <p:cNvPr id="26" name="Google Shape;1085;p49">
              <a:extLst>
                <a:ext uri="{FF2B5EF4-FFF2-40B4-BE49-F238E27FC236}">
                  <a16:creationId xmlns:a16="http://schemas.microsoft.com/office/drawing/2014/main" id="{6C0FF78E-C1E0-9F63-1643-0ADBF68B67C8}"/>
                </a:ext>
              </a:extLst>
            </p:cNvPr>
            <p:cNvGrpSpPr/>
            <p:nvPr/>
          </p:nvGrpSpPr>
          <p:grpSpPr>
            <a:xfrm>
              <a:off x="3204590" y="3684946"/>
              <a:ext cx="225407" cy="946366"/>
              <a:chOff x="2680375" y="3423800"/>
              <a:chExt cx="182975" cy="761050"/>
            </a:xfrm>
            <a:grpFill/>
          </p:grpSpPr>
          <p:sp>
            <p:nvSpPr>
              <p:cNvPr id="238" name="Google Shape;1086;p49">
                <a:extLst>
                  <a:ext uri="{FF2B5EF4-FFF2-40B4-BE49-F238E27FC236}">
                    <a16:creationId xmlns:a16="http://schemas.microsoft.com/office/drawing/2014/main" id="{285BF447-36F5-06AD-3A37-4CF571666F5D}"/>
                  </a:ext>
                </a:extLst>
              </p:cNvPr>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grpFill/>
              <a:ln>
                <a:noFill/>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239" name="Google Shape;1087;p49">
                <a:extLst>
                  <a:ext uri="{FF2B5EF4-FFF2-40B4-BE49-F238E27FC236}">
                    <a16:creationId xmlns:a16="http://schemas.microsoft.com/office/drawing/2014/main" id="{EF9F93AD-E86E-4F75-B86B-D5B85E916758}"/>
                  </a:ext>
                </a:extLst>
              </p:cNvPr>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grpSp>
          <p:nvGrpSpPr>
            <p:cNvPr id="27" name="Google Shape;1088;p49">
              <a:extLst>
                <a:ext uri="{FF2B5EF4-FFF2-40B4-BE49-F238E27FC236}">
                  <a16:creationId xmlns:a16="http://schemas.microsoft.com/office/drawing/2014/main" id="{66F076D3-3949-96B3-9B52-2C52F5619591}"/>
                </a:ext>
              </a:extLst>
            </p:cNvPr>
            <p:cNvGrpSpPr/>
            <p:nvPr/>
          </p:nvGrpSpPr>
          <p:grpSpPr>
            <a:xfrm>
              <a:off x="4729220" y="3856673"/>
              <a:ext cx="291006" cy="257529"/>
              <a:chOff x="3918000" y="3561900"/>
              <a:chExt cx="236225" cy="207100"/>
            </a:xfrm>
            <a:grpFill/>
          </p:grpSpPr>
          <p:sp>
            <p:nvSpPr>
              <p:cNvPr id="236" name="Google Shape;1089;p49">
                <a:extLst>
                  <a:ext uri="{FF2B5EF4-FFF2-40B4-BE49-F238E27FC236}">
                    <a16:creationId xmlns:a16="http://schemas.microsoft.com/office/drawing/2014/main" id="{D8E6F337-8FA8-24A6-CDF4-196B3D1C1E54}"/>
                  </a:ext>
                </a:extLst>
              </p:cNvPr>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grpFill/>
              <a:ln>
                <a:noFill/>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237" name="Google Shape;1090;p49">
                <a:extLst>
                  <a:ext uri="{FF2B5EF4-FFF2-40B4-BE49-F238E27FC236}">
                    <a16:creationId xmlns:a16="http://schemas.microsoft.com/office/drawing/2014/main" id="{29222367-4FED-8CFB-F0D7-BD0EF27A2EEB}"/>
                  </a:ext>
                </a:extLst>
              </p:cNvPr>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chemeClr val="bg1">
                  <a:lumMod val="95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sp>
          <p:nvSpPr>
            <p:cNvPr id="28" name="Google Shape;1091;p49">
              <a:extLst>
                <a:ext uri="{FF2B5EF4-FFF2-40B4-BE49-F238E27FC236}">
                  <a16:creationId xmlns:a16="http://schemas.microsoft.com/office/drawing/2014/main" id="{2AF21404-ACE2-99EE-0E8E-8C34C62431D6}"/>
                </a:ext>
              </a:extLst>
            </p:cNvPr>
            <p:cNvSpPr/>
            <p:nvPr/>
          </p:nvSpPr>
          <p:spPr>
            <a:xfrm>
              <a:off x="3273546" y="3120273"/>
              <a:ext cx="48352" cy="14984"/>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9" name="Google Shape;1092;p49">
              <a:extLst>
                <a:ext uri="{FF2B5EF4-FFF2-40B4-BE49-F238E27FC236}">
                  <a16:creationId xmlns:a16="http://schemas.microsoft.com/office/drawing/2014/main" id="{E6D2ECF6-3674-10A4-6454-C14A2A1412C0}"/>
                </a:ext>
              </a:extLst>
            </p:cNvPr>
            <p:cNvSpPr/>
            <p:nvPr/>
          </p:nvSpPr>
          <p:spPr>
            <a:xfrm>
              <a:off x="3189776" y="3093599"/>
              <a:ext cx="68340" cy="45543"/>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30" name="Google Shape;1093;p49">
              <a:extLst>
                <a:ext uri="{FF2B5EF4-FFF2-40B4-BE49-F238E27FC236}">
                  <a16:creationId xmlns:a16="http://schemas.microsoft.com/office/drawing/2014/main" id="{D7B35519-FF58-518F-379B-D69DD5F59593}"/>
                </a:ext>
              </a:extLst>
            </p:cNvPr>
            <p:cNvSpPr/>
            <p:nvPr/>
          </p:nvSpPr>
          <p:spPr>
            <a:xfrm>
              <a:off x="3573821" y="1232608"/>
              <a:ext cx="749457" cy="968593"/>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nvGrpSpPr>
            <p:cNvPr id="31" name="Google Shape;1094;p49">
              <a:extLst>
                <a:ext uri="{FF2B5EF4-FFF2-40B4-BE49-F238E27FC236}">
                  <a16:creationId xmlns:a16="http://schemas.microsoft.com/office/drawing/2014/main" id="{230132CF-8BC1-1A8B-F924-4361D091E4AD}"/>
                </a:ext>
              </a:extLst>
            </p:cNvPr>
            <p:cNvGrpSpPr/>
            <p:nvPr/>
          </p:nvGrpSpPr>
          <p:grpSpPr>
            <a:xfrm>
              <a:off x="2271502" y="1181218"/>
              <a:ext cx="1543349" cy="1446038"/>
              <a:chOff x="1922950" y="1410350"/>
              <a:chExt cx="1252825" cy="1162875"/>
            </a:xfrm>
            <a:grpFill/>
          </p:grpSpPr>
          <p:sp>
            <p:nvSpPr>
              <p:cNvPr id="220" name="Google Shape;1095;p49">
                <a:extLst>
                  <a:ext uri="{FF2B5EF4-FFF2-40B4-BE49-F238E27FC236}">
                    <a16:creationId xmlns:a16="http://schemas.microsoft.com/office/drawing/2014/main" id="{C511863F-1543-A7D3-8975-2D6D8E0996ED}"/>
                  </a:ext>
                </a:extLst>
              </p:cNvPr>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21" name="Google Shape;1096;p49">
                <a:extLst>
                  <a:ext uri="{FF2B5EF4-FFF2-40B4-BE49-F238E27FC236}">
                    <a16:creationId xmlns:a16="http://schemas.microsoft.com/office/drawing/2014/main" id="{94AC384D-602A-C070-13F5-9A54EE2A9F54}"/>
                  </a:ext>
                </a:extLst>
              </p:cNvPr>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22" name="Google Shape;1097;p49">
                <a:extLst>
                  <a:ext uri="{FF2B5EF4-FFF2-40B4-BE49-F238E27FC236}">
                    <a16:creationId xmlns:a16="http://schemas.microsoft.com/office/drawing/2014/main" id="{4C87C044-EA69-51CB-C845-3DC2B7B917BC}"/>
                  </a:ext>
                </a:extLst>
              </p:cNvPr>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23" name="Google Shape;1098;p49">
                <a:extLst>
                  <a:ext uri="{FF2B5EF4-FFF2-40B4-BE49-F238E27FC236}">
                    <a16:creationId xmlns:a16="http://schemas.microsoft.com/office/drawing/2014/main" id="{B5EC8197-A665-96F6-4BEB-51C48BEA469A}"/>
                  </a:ext>
                </a:extLst>
              </p:cNvPr>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24" name="Google Shape;1099;p49">
                <a:extLst>
                  <a:ext uri="{FF2B5EF4-FFF2-40B4-BE49-F238E27FC236}">
                    <a16:creationId xmlns:a16="http://schemas.microsoft.com/office/drawing/2014/main" id="{059224E1-5218-F8E6-9C69-F2BCB3F1E2BB}"/>
                  </a:ext>
                </a:extLst>
              </p:cNvPr>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25" name="Google Shape;1100;p49">
                <a:extLst>
                  <a:ext uri="{FF2B5EF4-FFF2-40B4-BE49-F238E27FC236}">
                    <a16:creationId xmlns:a16="http://schemas.microsoft.com/office/drawing/2014/main" id="{7D4C68DD-1396-8886-21EE-D0D753F4A19C}"/>
                  </a:ext>
                </a:extLst>
              </p:cNvPr>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26" name="Google Shape;1101;p49">
                <a:extLst>
                  <a:ext uri="{FF2B5EF4-FFF2-40B4-BE49-F238E27FC236}">
                    <a16:creationId xmlns:a16="http://schemas.microsoft.com/office/drawing/2014/main" id="{E82DE671-C17C-DBD6-B32F-67E18902606C}"/>
                  </a:ext>
                </a:extLst>
              </p:cNvPr>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27" name="Google Shape;1102;p49">
                <a:extLst>
                  <a:ext uri="{FF2B5EF4-FFF2-40B4-BE49-F238E27FC236}">
                    <a16:creationId xmlns:a16="http://schemas.microsoft.com/office/drawing/2014/main" id="{B758FB33-86DB-3104-D748-22D85AE52098}"/>
                  </a:ext>
                </a:extLst>
              </p:cNvPr>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28" name="Google Shape;1103;p49">
                <a:extLst>
                  <a:ext uri="{FF2B5EF4-FFF2-40B4-BE49-F238E27FC236}">
                    <a16:creationId xmlns:a16="http://schemas.microsoft.com/office/drawing/2014/main" id="{ED86862A-7801-2D63-C300-D25ED3725AB4}"/>
                  </a:ext>
                </a:extLst>
              </p:cNvPr>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29" name="Google Shape;1104;p49">
                <a:extLst>
                  <a:ext uri="{FF2B5EF4-FFF2-40B4-BE49-F238E27FC236}">
                    <a16:creationId xmlns:a16="http://schemas.microsoft.com/office/drawing/2014/main" id="{5BA4C9CD-40F4-8F05-65F9-AE00AA51FB88}"/>
                  </a:ext>
                </a:extLst>
              </p:cNvPr>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30" name="Google Shape;1105;p49">
                <a:extLst>
                  <a:ext uri="{FF2B5EF4-FFF2-40B4-BE49-F238E27FC236}">
                    <a16:creationId xmlns:a16="http://schemas.microsoft.com/office/drawing/2014/main" id="{C2A87047-1DCE-2771-1BC8-5A0AE6F6427C}"/>
                  </a:ext>
                </a:extLst>
              </p:cNvPr>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31" name="Google Shape;1106;p49">
                <a:extLst>
                  <a:ext uri="{FF2B5EF4-FFF2-40B4-BE49-F238E27FC236}">
                    <a16:creationId xmlns:a16="http://schemas.microsoft.com/office/drawing/2014/main" id="{D3FD1DB1-0C16-3E0C-6500-1C6ACCB1ADF8}"/>
                  </a:ext>
                </a:extLst>
              </p:cNvPr>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32" name="Google Shape;1107;p49">
                <a:extLst>
                  <a:ext uri="{FF2B5EF4-FFF2-40B4-BE49-F238E27FC236}">
                    <a16:creationId xmlns:a16="http://schemas.microsoft.com/office/drawing/2014/main" id="{5D518C33-857A-8734-1593-A85472421D37}"/>
                  </a:ext>
                </a:extLst>
              </p:cNvPr>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33" name="Google Shape;1108;p49">
                <a:extLst>
                  <a:ext uri="{FF2B5EF4-FFF2-40B4-BE49-F238E27FC236}">
                    <a16:creationId xmlns:a16="http://schemas.microsoft.com/office/drawing/2014/main" id="{3B300BB3-03C0-5D7B-A9AE-B8E567206362}"/>
                  </a:ext>
                </a:extLst>
              </p:cNvPr>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34" name="Google Shape;1109;p49">
                <a:extLst>
                  <a:ext uri="{FF2B5EF4-FFF2-40B4-BE49-F238E27FC236}">
                    <a16:creationId xmlns:a16="http://schemas.microsoft.com/office/drawing/2014/main" id="{E700637A-CCF9-25DF-DB8E-2FB59EFC09D9}"/>
                  </a:ext>
                </a:extLst>
              </p:cNvPr>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35" name="Google Shape;1110;p49">
                <a:extLst>
                  <a:ext uri="{FF2B5EF4-FFF2-40B4-BE49-F238E27FC236}">
                    <a16:creationId xmlns:a16="http://schemas.microsoft.com/office/drawing/2014/main" id="{A279C1EE-3FCB-A627-6524-862615E8F810}"/>
                  </a:ext>
                </a:extLst>
              </p:cNvPr>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sp>
          <p:nvSpPr>
            <p:cNvPr id="32" name="Google Shape;1111;p49">
              <a:extLst>
                <a:ext uri="{FF2B5EF4-FFF2-40B4-BE49-F238E27FC236}">
                  <a16:creationId xmlns:a16="http://schemas.microsoft.com/office/drawing/2014/main" id="{69A4D57B-F112-6B10-A70E-548677FF412D}"/>
                </a:ext>
              </a:extLst>
            </p:cNvPr>
            <p:cNvSpPr/>
            <p:nvPr/>
          </p:nvSpPr>
          <p:spPr>
            <a:xfrm>
              <a:off x="3077643" y="3120925"/>
              <a:ext cx="39975" cy="16290"/>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33" name="Google Shape;1112;p49">
              <a:extLst>
                <a:ext uri="{FF2B5EF4-FFF2-40B4-BE49-F238E27FC236}">
                  <a16:creationId xmlns:a16="http://schemas.microsoft.com/office/drawing/2014/main" id="{6E93B983-B4ED-95DB-9E6C-3C48C9387BAC}"/>
                </a:ext>
              </a:extLst>
            </p:cNvPr>
            <p:cNvSpPr/>
            <p:nvPr/>
          </p:nvSpPr>
          <p:spPr>
            <a:xfrm>
              <a:off x="3145305" y="3092947"/>
              <a:ext cx="50939" cy="36466"/>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34" name="Google Shape;1113;p49">
              <a:extLst>
                <a:ext uri="{FF2B5EF4-FFF2-40B4-BE49-F238E27FC236}">
                  <a16:creationId xmlns:a16="http://schemas.microsoft.com/office/drawing/2014/main" id="{98B76F86-29DF-8F4B-A0D8-C8D05FD39D10}"/>
                </a:ext>
              </a:extLst>
            </p:cNvPr>
            <p:cNvSpPr/>
            <p:nvPr/>
          </p:nvSpPr>
          <p:spPr>
            <a:xfrm>
              <a:off x="2964862" y="3028533"/>
              <a:ext cx="189497" cy="68330"/>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35" name="Google Shape;1114;p49">
              <a:extLst>
                <a:ext uri="{FF2B5EF4-FFF2-40B4-BE49-F238E27FC236}">
                  <a16:creationId xmlns:a16="http://schemas.microsoft.com/office/drawing/2014/main" id="{971DB8AC-BF4E-AC53-E4B8-C287DF383523}"/>
                </a:ext>
              </a:extLst>
            </p:cNvPr>
            <p:cNvSpPr/>
            <p:nvPr/>
          </p:nvSpPr>
          <p:spPr>
            <a:xfrm>
              <a:off x="3476532" y="4505096"/>
              <a:ext cx="48352" cy="28010"/>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36" name="Google Shape;1115;p49">
              <a:extLst>
                <a:ext uri="{FF2B5EF4-FFF2-40B4-BE49-F238E27FC236}">
                  <a16:creationId xmlns:a16="http://schemas.microsoft.com/office/drawing/2014/main" id="{7766259F-208C-D83E-456A-3417423B05E1}"/>
                </a:ext>
              </a:extLst>
            </p:cNvPr>
            <p:cNvSpPr/>
            <p:nvPr/>
          </p:nvSpPr>
          <p:spPr>
            <a:xfrm>
              <a:off x="2990640" y="3285472"/>
              <a:ext cx="98644" cy="45574"/>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37" name="Google Shape;1116;p49">
              <a:extLst>
                <a:ext uri="{FF2B5EF4-FFF2-40B4-BE49-F238E27FC236}">
                  <a16:creationId xmlns:a16="http://schemas.microsoft.com/office/drawing/2014/main" id="{1A6E4922-4C3F-E44B-2DF1-584BEE8D8D55}"/>
                </a:ext>
              </a:extLst>
            </p:cNvPr>
            <p:cNvSpPr/>
            <p:nvPr/>
          </p:nvSpPr>
          <p:spPr>
            <a:xfrm>
              <a:off x="2938469" y="3257524"/>
              <a:ext cx="59932" cy="56610"/>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38" name="Google Shape;1117;p49">
              <a:extLst>
                <a:ext uri="{FF2B5EF4-FFF2-40B4-BE49-F238E27FC236}">
                  <a16:creationId xmlns:a16="http://schemas.microsoft.com/office/drawing/2014/main" id="{E67BA6B2-7982-2173-2EB7-0FFF47A2A995}"/>
                </a:ext>
              </a:extLst>
            </p:cNvPr>
            <p:cNvSpPr/>
            <p:nvPr/>
          </p:nvSpPr>
          <p:spPr>
            <a:xfrm>
              <a:off x="2906871" y="3183349"/>
              <a:ext cx="83153" cy="83283"/>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39" name="Google Shape;1118;p49">
              <a:extLst>
                <a:ext uri="{FF2B5EF4-FFF2-40B4-BE49-F238E27FC236}">
                  <a16:creationId xmlns:a16="http://schemas.microsoft.com/office/drawing/2014/main" id="{2D183E75-A35F-07E9-FE7A-AF722DABB04D}"/>
                </a:ext>
              </a:extLst>
            </p:cNvPr>
            <p:cNvSpPr/>
            <p:nvPr/>
          </p:nvSpPr>
          <p:spPr>
            <a:xfrm>
              <a:off x="2879800" y="3166437"/>
              <a:ext cx="112811" cy="57263"/>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40" name="Google Shape;1119;p49">
              <a:extLst>
                <a:ext uri="{FF2B5EF4-FFF2-40B4-BE49-F238E27FC236}">
                  <a16:creationId xmlns:a16="http://schemas.microsoft.com/office/drawing/2014/main" id="{A5853AD1-D45A-112E-DFA7-126B86117946}"/>
                </a:ext>
              </a:extLst>
            </p:cNvPr>
            <p:cNvSpPr/>
            <p:nvPr/>
          </p:nvSpPr>
          <p:spPr>
            <a:xfrm>
              <a:off x="2864339" y="3197680"/>
              <a:ext cx="44502" cy="26020"/>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41" name="Google Shape;1120;p49">
              <a:extLst>
                <a:ext uri="{FF2B5EF4-FFF2-40B4-BE49-F238E27FC236}">
                  <a16:creationId xmlns:a16="http://schemas.microsoft.com/office/drawing/2014/main" id="{62798184-7047-1283-E762-937A3ED846F4}"/>
                </a:ext>
              </a:extLst>
            </p:cNvPr>
            <p:cNvSpPr/>
            <p:nvPr/>
          </p:nvSpPr>
          <p:spPr>
            <a:xfrm>
              <a:off x="2884327" y="3124158"/>
              <a:ext cx="20634" cy="45574"/>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42" name="Google Shape;1121;p49">
              <a:extLst>
                <a:ext uri="{FF2B5EF4-FFF2-40B4-BE49-F238E27FC236}">
                  <a16:creationId xmlns:a16="http://schemas.microsoft.com/office/drawing/2014/main" id="{8AEB5F96-18C9-3A13-8313-0E081100E7CC}"/>
                </a:ext>
              </a:extLst>
            </p:cNvPr>
            <p:cNvSpPr/>
            <p:nvPr/>
          </p:nvSpPr>
          <p:spPr>
            <a:xfrm>
              <a:off x="2828275" y="3134573"/>
              <a:ext cx="73483" cy="78092"/>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43" name="Google Shape;1122;p49">
              <a:extLst>
                <a:ext uri="{FF2B5EF4-FFF2-40B4-BE49-F238E27FC236}">
                  <a16:creationId xmlns:a16="http://schemas.microsoft.com/office/drawing/2014/main" id="{494087C6-524B-AC94-1132-AAFD7EC8B5E6}"/>
                </a:ext>
              </a:extLst>
            </p:cNvPr>
            <p:cNvSpPr/>
            <p:nvPr/>
          </p:nvSpPr>
          <p:spPr>
            <a:xfrm>
              <a:off x="2428093" y="2816485"/>
              <a:ext cx="507820" cy="379920"/>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44" name="Google Shape;1123;p49">
              <a:extLst>
                <a:ext uri="{FF2B5EF4-FFF2-40B4-BE49-F238E27FC236}">
                  <a16:creationId xmlns:a16="http://schemas.microsoft.com/office/drawing/2014/main" id="{C9DC0C81-1205-431A-414A-D85FE0E1E72A}"/>
                </a:ext>
              </a:extLst>
            </p:cNvPr>
            <p:cNvSpPr/>
            <p:nvPr/>
          </p:nvSpPr>
          <p:spPr>
            <a:xfrm>
              <a:off x="3495842" y="3358993"/>
              <a:ext cx="50292" cy="72869"/>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45" name="Google Shape;1124;p49">
              <a:extLst>
                <a:ext uri="{FF2B5EF4-FFF2-40B4-BE49-F238E27FC236}">
                  <a16:creationId xmlns:a16="http://schemas.microsoft.com/office/drawing/2014/main" id="{86F1D640-6C3D-30E3-73FE-5872A13D55F9}"/>
                </a:ext>
              </a:extLst>
            </p:cNvPr>
            <p:cNvSpPr/>
            <p:nvPr/>
          </p:nvSpPr>
          <p:spPr>
            <a:xfrm>
              <a:off x="3433354" y="3351812"/>
              <a:ext cx="71543" cy="78745"/>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46" name="Google Shape;1125;p49">
              <a:extLst>
                <a:ext uri="{FF2B5EF4-FFF2-40B4-BE49-F238E27FC236}">
                  <a16:creationId xmlns:a16="http://schemas.microsoft.com/office/drawing/2014/main" id="{F2943FF0-C4FA-07A3-9509-42950B1A3B6B}"/>
                </a:ext>
              </a:extLst>
            </p:cNvPr>
            <p:cNvSpPr/>
            <p:nvPr/>
          </p:nvSpPr>
          <p:spPr>
            <a:xfrm>
              <a:off x="3372775" y="3306953"/>
              <a:ext cx="89590" cy="135977"/>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47" name="Google Shape;1126;p49">
              <a:extLst>
                <a:ext uri="{FF2B5EF4-FFF2-40B4-BE49-F238E27FC236}">
                  <a16:creationId xmlns:a16="http://schemas.microsoft.com/office/drawing/2014/main" id="{4A3DDE97-AC75-EC38-D87C-8D4D0FFC84EA}"/>
                </a:ext>
              </a:extLst>
            </p:cNvPr>
            <p:cNvSpPr/>
            <p:nvPr/>
          </p:nvSpPr>
          <p:spPr>
            <a:xfrm>
              <a:off x="3163352" y="3238001"/>
              <a:ext cx="236525" cy="214690"/>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48" name="Google Shape;1127;p49">
              <a:extLst>
                <a:ext uri="{FF2B5EF4-FFF2-40B4-BE49-F238E27FC236}">
                  <a16:creationId xmlns:a16="http://schemas.microsoft.com/office/drawing/2014/main" id="{6A2D201B-941E-C1F1-26B2-CAA26011D24B}"/>
                </a:ext>
              </a:extLst>
            </p:cNvPr>
            <p:cNvSpPr/>
            <p:nvPr/>
          </p:nvSpPr>
          <p:spPr>
            <a:xfrm>
              <a:off x="3058302" y="3233431"/>
              <a:ext cx="213981" cy="307704"/>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49" name="Google Shape;1128;p49">
              <a:extLst>
                <a:ext uri="{FF2B5EF4-FFF2-40B4-BE49-F238E27FC236}">
                  <a16:creationId xmlns:a16="http://schemas.microsoft.com/office/drawing/2014/main" id="{714FB537-8E35-D32B-B74E-9D5B2DF89D3D}"/>
                </a:ext>
              </a:extLst>
            </p:cNvPr>
            <p:cNvSpPr/>
            <p:nvPr/>
          </p:nvSpPr>
          <p:spPr>
            <a:xfrm>
              <a:off x="3021591" y="3437676"/>
              <a:ext cx="105697" cy="117138"/>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50" name="Google Shape;1129;p49">
              <a:extLst>
                <a:ext uri="{FF2B5EF4-FFF2-40B4-BE49-F238E27FC236}">
                  <a16:creationId xmlns:a16="http://schemas.microsoft.com/office/drawing/2014/main" id="{F4C6286C-902F-23C5-6679-308050ADAD85}"/>
                </a:ext>
              </a:extLst>
            </p:cNvPr>
            <p:cNvSpPr/>
            <p:nvPr/>
          </p:nvSpPr>
          <p:spPr>
            <a:xfrm>
              <a:off x="3015770" y="3464349"/>
              <a:ext cx="229441" cy="341527"/>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51" name="Google Shape;1130;p49">
              <a:extLst>
                <a:ext uri="{FF2B5EF4-FFF2-40B4-BE49-F238E27FC236}">
                  <a16:creationId xmlns:a16="http://schemas.microsoft.com/office/drawing/2014/main" id="{2EDC5FB1-4AD2-3EE7-454D-8986E1897519}"/>
                </a:ext>
              </a:extLst>
            </p:cNvPr>
            <p:cNvSpPr/>
            <p:nvPr/>
          </p:nvSpPr>
          <p:spPr>
            <a:xfrm>
              <a:off x="3229074" y="3641921"/>
              <a:ext cx="221711" cy="249819"/>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52" name="Google Shape;1131;p49">
              <a:extLst>
                <a:ext uri="{FF2B5EF4-FFF2-40B4-BE49-F238E27FC236}">
                  <a16:creationId xmlns:a16="http://schemas.microsoft.com/office/drawing/2014/main" id="{3DC53A94-BFCC-C849-40F6-C2ABFA1D05E1}"/>
                </a:ext>
              </a:extLst>
            </p:cNvPr>
            <p:cNvSpPr/>
            <p:nvPr/>
          </p:nvSpPr>
          <p:spPr>
            <a:xfrm>
              <a:off x="3363105" y="3818871"/>
              <a:ext cx="152109" cy="161997"/>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53" name="Google Shape;1132;p49">
              <a:extLst>
                <a:ext uri="{FF2B5EF4-FFF2-40B4-BE49-F238E27FC236}">
                  <a16:creationId xmlns:a16="http://schemas.microsoft.com/office/drawing/2014/main" id="{6E334932-7CE0-7967-B8C8-176981489A9B}"/>
                </a:ext>
              </a:extLst>
            </p:cNvPr>
            <p:cNvSpPr/>
            <p:nvPr/>
          </p:nvSpPr>
          <p:spPr>
            <a:xfrm>
              <a:off x="3455898" y="4028960"/>
              <a:ext cx="90237" cy="103459"/>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nvGrpSpPr>
            <p:cNvPr id="54" name="Google Shape;1133;p49">
              <a:extLst>
                <a:ext uri="{FF2B5EF4-FFF2-40B4-BE49-F238E27FC236}">
                  <a16:creationId xmlns:a16="http://schemas.microsoft.com/office/drawing/2014/main" id="{226C4064-717D-9889-6F0F-CCB18CC46B4D}"/>
                </a:ext>
              </a:extLst>
            </p:cNvPr>
            <p:cNvGrpSpPr/>
            <p:nvPr/>
          </p:nvGrpSpPr>
          <p:grpSpPr>
            <a:xfrm>
              <a:off x="3243241" y="3869606"/>
              <a:ext cx="284230" cy="744141"/>
              <a:chOff x="2711750" y="3572300"/>
              <a:chExt cx="230725" cy="598425"/>
            </a:xfrm>
            <a:grpFill/>
          </p:grpSpPr>
          <p:sp>
            <p:nvSpPr>
              <p:cNvPr id="218" name="Google Shape;1134;p49">
                <a:extLst>
                  <a:ext uri="{FF2B5EF4-FFF2-40B4-BE49-F238E27FC236}">
                    <a16:creationId xmlns:a16="http://schemas.microsoft.com/office/drawing/2014/main" id="{921773C8-10DF-7AB7-8842-7FFD4FB6CA0F}"/>
                  </a:ext>
                </a:extLst>
              </p:cNvPr>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19" name="Google Shape;1135;p49">
                <a:extLst>
                  <a:ext uri="{FF2B5EF4-FFF2-40B4-BE49-F238E27FC236}">
                    <a16:creationId xmlns:a16="http://schemas.microsoft.com/office/drawing/2014/main" id="{03F1DBDE-D10B-4141-804D-56FF55E518AE}"/>
                  </a:ext>
                </a:extLst>
              </p:cNvPr>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sp>
          <p:nvSpPr>
            <p:cNvPr id="55" name="Google Shape;1136;p49">
              <a:extLst>
                <a:ext uri="{FF2B5EF4-FFF2-40B4-BE49-F238E27FC236}">
                  <a16:creationId xmlns:a16="http://schemas.microsoft.com/office/drawing/2014/main" id="{C0FCD2F1-D36C-8D67-E30E-77630A978BC5}"/>
                </a:ext>
              </a:extLst>
            </p:cNvPr>
            <p:cNvSpPr/>
            <p:nvPr/>
          </p:nvSpPr>
          <p:spPr>
            <a:xfrm>
              <a:off x="6559947" y="2968037"/>
              <a:ext cx="32245" cy="76164"/>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nvGrpSpPr>
            <p:cNvPr id="56" name="Google Shape;1137;p49">
              <a:extLst>
                <a:ext uri="{FF2B5EF4-FFF2-40B4-BE49-F238E27FC236}">
                  <a16:creationId xmlns:a16="http://schemas.microsoft.com/office/drawing/2014/main" id="{74ADFB74-2652-BC26-ECCA-E0CBF0A0EC48}"/>
                </a:ext>
              </a:extLst>
            </p:cNvPr>
            <p:cNvGrpSpPr/>
            <p:nvPr/>
          </p:nvGrpSpPr>
          <p:grpSpPr>
            <a:xfrm>
              <a:off x="4561035" y="1447920"/>
              <a:ext cx="188850" cy="206887"/>
              <a:chOff x="3781475" y="1624825"/>
              <a:chExt cx="153300" cy="166375"/>
            </a:xfrm>
            <a:grpFill/>
          </p:grpSpPr>
          <p:sp>
            <p:nvSpPr>
              <p:cNvPr id="214" name="Google Shape;1138;p49">
                <a:extLst>
                  <a:ext uri="{FF2B5EF4-FFF2-40B4-BE49-F238E27FC236}">
                    <a16:creationId xmlns:a16="http://schemas.microsoft.com/office/drawing/2014/main" id="{779EF7D7-93C3-EE88-1482-D6138E26AB15}"/>
                  </a:ext>
                </a:extLst>
              </p:cNvPr>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15" name="Google Shape;1139;p49">
                <a:extLst>
                  <a:ext uri="{FF2B5EF4-FFF2-40B4-BE49-F238E27FC236}">
                    <a16:creationId xmlns:a16="http://schemas.microsoft.com/office/drawing/2014/main" id="{00BEAD04-4FF0-80F0-A688-4848B7925320}"/>
                  </a:ext>
                </a:extLst>
              </p:cNvPr>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16" name="Google Shape;1140;p49">
                <a:extLst>
                  <a:ext uri="{FF2B5EF4-FFF2-40B4-BE49-F238E27FC236}">
                    <a16:creationId xmlns:a16="http://schemas.microsoft.com/office/drawing/2014/main" id="{27E2280B-C754-F40E-F1D2-DD677F2D4526}"/>
                  </a:ext>
                </a:extLst>
              </p:cNvPr>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17" name="Google Shape;1141;p49">
                <a:extLst>
                  <a:ext uri="{FF2B5EF4-FFF2-40B4-BE49-F238E27FC236}">
                    <a16:creationId xmlns:a16="http://schemas.microsoft.com/office/drawing/2014/main" id="{7348D3FB-5BA3-C5E9-C7A1-1F6D902028C5}"/>
                  </a:ext>
                </a:extLst>
              </p:cNvPr>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sp>
          <p:nvSpPr>
            <p:cNvPr id="57" name="Google Shape;1142;p49">
              <a:extLst>
                <a:ext uri="{FF2B5EF4-FFF2-40B4-BE49-F238E27FC236}">
                  <a16:creationId xmlns:a16="http://schemas.microsoft.com/office/drawing/2014/main" id="{A93812B1-B986-A417-D5EE-488650775D9B}"/>
                </a:ext>
              </a:extLst>
            </p:cNvPr>
            <p:cNvSpPr/>
            <p:nvPr/>
          </p:nvSpPr>
          <p:spPr>
            <a:xfrm>
              <a:off x="6692068" y="2457425"/>
              <a:ext cx="215890" cy="381879"/>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58" name="Google Shape;1143;p49">
              <a:extLst>
                <a:ext uri="{FF2B5EF4-FFF2-40B4-BE49-F238E27FC236}">
                  <a16:creationId xmlns:a16="http://schemas.microsoft.com/office/drawing/2014/main" id="{CB729924-1061-2C9C-2855-476E0F57CCCE}"/>
                </a:ext>
              </a:extLst>
            </p:cNvPr>
            <p:cNvSpPr/>
            <p:nvPr/>
          </p:nvSpPr>
          <p:spPr>
            <a:xfrm>
              <a:off x="6604418" y="2657131"/>
              <a:ext cx="74130" cy="104112"/>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59" name="Google Shape;1144;p49">
              <a:extLst>
                <a:ext uri="{FF2B5EF4-FFF2-40B4-BE49-F238E27FC236}">
                  <a16:creationId xmlns:a16="http://schemas.microsoft.com/office/drawing/2014/main" id="{D46C50E8-C60E-82E4-87C8-9D4BBAB68D24}"/>
                </a:ext>
              </a:extLst>
            </p:cNvPr>
            <p:cNvSpPr/>
            <p:nvPr/>
          </p:nvSpPr>
          <p:spPr>
            <a:xfrm>
              <a:off x="6568324" y="2537444"/>
              <a:ext cx="84447" cy="146391"/>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60" name="Google Shape;1145;p49">
              <a:extLst>
                <a:ext uri="{FF2B5EF4-FFF2-40B4-BE49-F238E27FC236}">
                  <a16:creationId xmlns:a16="http://schemas.microsoft.com/office/drawing/2014/main" id="{1D753D48-37B2-DE32-F996-8D202ACC046D}"/>
                </a:ext>
              </a:extLst>
            </p:cNvPr>
            <p:cNvSpPr/>
            <p:nvPr/>
          </p:nvSpPr>
          <p:spPr>
            <a:xfrm>
              <a:off x="5883972" y="2347499"/>
              <a:ext cx="547764" cy="260886"/>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61" name="Google Shape;1146;p49">
              <a:extLst>
                <a:ext uri="{FF2B5EF4-FFF2-40B4-BE49-F238E27FC236}">
                  <a16:creationId xmlns:a16="http://schemas.microsoft.com/office/drawing/2014/main" id="{73A30F18-1BF8-49C7-708D-80A61E3E4852}"/>
                </a:ext>
              </a:extLst>
            </p:cNvPr>
            <p:cNvSpPr/>
            <p:nvPr/>
          </p:nvSpPr>
          <p:spPr>
            <a:xfrm>
              <a:off x="6961423" y="3515737"/>
              <a:ext cx="174006" cy="150308"/>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62" name="Google Shape;1147;p49">
              <a:extLst>
                <a:ext uri="{FF2B5EF4-FFF2-40B4-BE49-F238E27FC236}">
                  <a16:creationId xmlns:a16="http://schemas.microsoft.com/office/drawing/2014/main" id="{C9AD8034-E24B-241D-F680-8BA2535B0B14}"/>
                </a:ext>
              </a:extLst>
            </p:cNvPr>
            <p:cNvSpPr/>
            <p:nvPr/>
          </p:nvSpPr>
          <p:spPr>
            <a:xfrm>
              <a:off x="6571557" y="3109858"/>
              <a:ext cx="141792" cy="249819"/>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63" name="Google Shape;1148;p49">
              <a:extLst>
                <a:ext uri="{FF2B5EF4-FFF2-40B4-BE49-F238E27FC236}">
                  <a16:creationId xmlns:a16="http://schemas.microsoft.com/office/drawing/2014/main" id="{728DBEF0-62FC-0C08-A378-A0990F428F86}"/>
                </a:ext>
              </a:extLst>
            </p:cNvPr>
            <p:cNvSpPr/>
            <p:nvPr/>
          </p:nvSpPr>
          <p:spPr>
            <a:xfrm>
              <a:off x="6644363" y="3625009"/>
              <a:ext cx="68986" cy="36466"/>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nvGrpSpPr>
            <p:cNvPr id="64" name="Google Shape;1149;p49">
              <a:extLst>
                <a:ext uri="{FF2B5EF4-FFF2-40B4-BE49-F238E27FC236}">
                  <a16:creationId xmlns:a16="http://schemas.microsoft.com/office/drawing/2014/main" id="{6CF963F9-A7A6-B589-F172-CBEBB5728C2A}"/>
                </a:ext>
              </a:extLst>
            </p:cNvPr>
            <p:cNvGrpSpPr/>
            <p:nvPr/>
          </p:nvGrpSpPr>
          <p:grpSpPr>
            <a:xfrm>
              <a:off x="6146222" y="3358993"/>
              <a:ext cx="819058" cy="277114"/>
              <a:chOff x="5068275" y="3161675"/>
              <a:chExt cx="664875" cy="222850"/>
            </a:xfrm>
            <a:grpFill/>
          </p:grpSpPr>
          <p:sp>
            <p:nvSpPr>
              <p:cNvPr id="210" name="Google Shape;1150;p49">
                <a:extLst>
                  <a:ext uri="{FF2B5EF4-FFF2-40B4-BE49-F238E27FC236}">
                    <a16:creationId xmlns:a16="http://schemas.microsoft.com/office/drawing/2014/main" id="{BA53CB20-984F-57B8-0CC6-5085846F5889}"/>
                  </a:ext>
                </a:extLst>
              </p:cNvPr>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11" name="Google Shape;1151;p49">
                <a:extLst>
                  <a:ext uri="{FF2B5EF4-FFF2-40B4-BE49-F238E27FC236}">
                    <a16:creationId xmlns:a16="http://schemas.microsoft.com/office/drawing/2014/main" id="{F82052E5-8A30-9C8F-D1B2-391C75185A88}"/>
                  </a:ext>
                </a:extLst>
              </p:cNvPr>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12" name="Google Shape;1152;p49">
                <a:extLst>
                  <a:ext uri="{FF2B5EF4-FFF2-40B4-BE49-F238E27FC236}">
                    <a16:creationId xmlns:a16="http://schemas.microsoft.com/office/drawing/2014/main" id="{9F7015FB-32E2-B383-4912-1B7F59E5538C}"/>
                  </a:ext>
                </a:extLst>
              </p:cNvPr>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13" name="Google Shape;1153;p49">
                <a:extLst>
                  <a:ext uri="{FF2B5EF4-FFF2-40B4-BE49-F238E27FC236}">
                    <a16:creationId xmlns:a16="http://schemas.microsoft.com/office/drawing/2014/main" id="{A0344A7B-7C87-D2C8-292D-565E67C0F867}"/>
                  </a:ext>
                </a:extLst>
              </p:cNvPr>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sp>
          <p:nvSpPr>
            <p:cNvPr id="65" name="Google Shape;1154;p49">
              <a:extLst>
                <a:ext uri="{FF2B5EF4-FFF2-40B4-BE49-F238E27FC236}">
                  <a16:creationId xmlns:a16="http://schemas.microsoft.com/office/drawing/2014/main" id="{8E94D975-5A84-25EC-776A-16191C535566}"/>
                </a:ext>
              </a:extLst>
            </p:cNvPr>
            <p:cNvSpPr/>
            <p:nvPr/>
          </p:nvSpPr>
          <p:spPr>
            <a:xfrm>
              <a:off x="6233894" y="3339471"/>
              <a:ext cx="77363" cy="102154"/>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66" name="Google Shape;1155;p49">
              <a:extLst>
                <a:ext uri="{FF2B5EF4-FFF2-40B4-BE49-F238E27FC236}">
                  <a16:creationId xmlns:a16="http://schemas.microsoft.com/office/drawing/2014/main" id="{4CE7F044-B837-E3AD-B8BE-6B98FE430DA6}"/>
                </a:ext>
              </a:extLst>
            </p:cNvPr>
            <p:cNvSpPr/>
            <p:nvPr/>
          </p:nvSpPr>
          <p:spPr>
            <a:xfrm>
              <a:off x="6405928" y="3335553"/>
              <a:ext cx="168863" cy="115179"/>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67" name="Google Shape;1156;p49">
              <a:extLst>
                <a:ext uri="{FF2B5EF4-FFF2-40B4-BE49-F238E27FC236}">
                  <a16:creationId xmlns:a16="http://schemas.microsoft.com/office/drawing/2014/main" id="{6A604E13-5FF1-7133-887E-D353C8226E33}"/>
                </a:ext>
              </a:extLst>
            </p:cNvPr>
            <p:cNvSpPr/>
            <p:nvPr/>
          </p:nvSpPr>
          <p:spPr>
            <a:xfrm>
              <a:off x="6248061" y="3018150"/>
              <a:ext cx="146966" cy="286875"/>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68" name="Google Shape;1157;p49">
              <a:extLst>
                <a:ext uri="{FF2B5EF4-FFF2-40B4-BE49-F238E27FC236}">
                  <a16:creationId xmlns:a16="http://schemas.microsoft.com/office/drawing/2014/main" id="{FBB81BE8-B753-BCB0-E5C2-D45A22815733}"/>
                </a:ext>
              </a:extLst>
            </p:cNvPr>
            <p:cNvSpPr/>
            <p:nvPr/>
          </p:nvSpPr>
          <p:spPr>
            <a:xfrm>
              <a:off x="6267401" y="3189225"/>
              <a:ext cx="93470" cy="81325"/>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69" name="Google Shape;1158;p49">
              <a:extLst>
                <a:ext uri="{FF2B5EF4-FFF2-40B4-BE49-F238E27FC236}">
                  <a16:creationId xmlns:a16="http://schemas.microsoft.com/office/drawing/2014/main" id="{4AA1F02D-9194-EE42-73EA-34F4446DF0F3}"/>
                </a:ext>
              </a:extLst>
            </p:cNvPr>
            <p:cNvSpPr/>
            <p:nvPr/>
          </p:nvSpPr>
          <p:spPr>
            <a:xfrm>
              <a:off x="6214553" y="3037642"/>
              <a:ext cx="144379" cy="168525"/>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70" name="Google Shape;1159;p49">
              <a:extLst>
                <a:ext uri="{FF2B5EF4-FFF2-40B4-BE49-F238E27FC236}">
                  <a16:creationId xmlns:a16="http://schemas.microsoft.com/office/drawing/2014/main" id="{2BF140C9-CCCD-17A5-A2FB-D16ABC3BAF24}"/>
                </a:ext>
              </a:extLst>
            </p:cNvPr>
            <p:cNvSpPr/>
            <p:nvPr/>
          </p:nvSpPr>
          <p:spPr>
            <a:xfrm>
              <a:off x="6172021" y="3076688"/>
              <a:ext cx="150169" cy="282337"/>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71" name="Google Shape;1160;p49">
              <a:extLst>
                <a:ext uri="{FF2B5EF4-FFF2-40B4-BE49-F238E27FC236}">
                  <a16:creationId xmlns:a16="http://schemas.microsoft.com/office/drawing/2014/main" id="{20580862-DC0D-3740-0E8F-82EED3C0C174}"/>
                </a:ext>
              </a:extLst>
            </p:cNvPr>
            <p:cNvSpPr/>
            <p:nvPr/>
          </p:nvSpPr>
          <p:spPr>
            <a:xfrm>
              <a:off x="6074085" y="2922525"/>
              <a:ext cx="157899" cy="358439"/>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72" name="Google Shape;1161;p49">
              <a:extLst>
                <a:ext uri="{FF2B5EF4-FFF2-40B4-BE49-F238E27FC236}">
                  <a16:creationId xmlns:a16="http://schemas.microsoft.com/office/drawing/2014/main" id="{CAB70DB8-A0A4-5347-74E0-D134BCAFF760}"/>
                </a:ext>
              </a:extLst>
            </p:cNvPr>
            <p:cNvSpPr/>
            <p:nvPr/>
          </p:nvSpPr>
          <p:spPr>
            <a:xfrm>
              <a:off x="5990316" y="2955042"/>
              <a:ext cx="91530" cy="119065"/>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73" name="Google Shape;1162;p49">
              <a:extLst>
                <a:ext uri="{FF2B5EF4-FFF2-40B4-BE49-F238E27FC236}">
                  <a16:creationId xmlns:a16="http://schemas.microsoft.com/office/drawing/2014/main" id="{B761F710-7F46-8EDC-1881-706F2C1B73E5}"/>
                </a:ext>
              </a:extLst>
            </p:cNvPr>
            <p:cNvSpPr/>
            <p:nvPr/>
          </p:nvSpPr>
          <p:spPr>
            <a:xfrm>
              <a:off x="4568118" y="2279853"/>
              <a:ext cx="68340" cy="84589"/>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chemeClr val="tx2">
                <a:lumMod val="20000"/>
                <a:lumOff val="8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74" name="Google Shape;1163;p49">
              <a:extLst>
                <a:ext uri="{FF2B5EF4-FFF2-40B4-BE49-F238E27FC236}">
                  <a16:creationId xmlns:a16="http://schemas.microsoft.com/office/drawing/2014/main" id="{2B260668-D7E8-EE4C-6007-EBDEDA65034C}"/>
                </a:ext>
              </a:extLst>
            </p:cNvPr>
            <p:cNvSpPr/>
            <p:nvPr/>
          </p:nvSpPr>
          <p:spPr>
            <a:xfrm>
              <a:off x="4514007" y="1862255"/>
              <a:ext cx="357651" cy="419588"/>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75" name="Google Shape;1164;p49">
              <a:extLst>
                <a:ext uri="{FF2B5EF4-FFF2-40B4-BE49-F238E27FC236}">
                  <a16:creationId xmlns:a16="http://schemas.microsoft.com/office/drawing/2014/main" id="{ADF132A7-A8CC-F0FA-FAB4-A8A6CE647B0B}"/>
                </a:ext>
              </a:extLst>
            </p:cNvPr>
            <p:cNvSpPr/>
            <p:nvPr/>
          </p:nvSpPr>
          <p:spPr>
            <a:xfrm>
              <a:off x="4612590" y="1941621"/>
              <a:ext cx="177240" cy="403982"/>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76" name="Google Shape;1165;p49">
              <a:extLst>
                <a:ext uri="{FF2B5EF4-FFF2-40B4-BE49-F238E27FC236}">
                  <a16:creationId xmlns:a16="http://schemas.microsoft.com/office/drawing/2014/main" id="{A4C91393-E3EA-F740-1A78-8B32DD58569A}"/>
                </a:ext>
              </a:extLst>
            </p:cNvPr>
            <p:cNvSpPr/>
            <p:nvPr/>
          </p:nvSpPr>
          <p:spPr>
            <a:xfrm>
              <a:off x="4800763" y="2226538"/>
              <a:ext cx="70896" cy="65066"/>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77" name="Google Shape;1166;p49">
              <a:extLst>
                <a:ext uri="{FF2B5EF4-FFF2-40B4-BE49-F238E27FC236}">
                  <a16:creationId xmlns:a16="http://schemas.microsoft.com/office/drawing/2014/main" id="{A0063046-1C32-15E8-7316-FD4B8B41EE9E}"/>
                </a:ext>
              </a:extLst>
            </p:cNvPr>
            <p:cNvSpPr/>
            <p:nvPr/>
          </p:nvSpPr>
          <p:spPr>
            <a:xfrm>
              <a:off x="4767902" y="2273356"/>
              <a:ext cx="112780" cy="61833"/>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78" name="Google Shape;1167;p49">
              <a:extLst>
                <a:ext uri="{FF2B5EF4-FFF2-40B4-BE49-F238E27FC236}">
                  <a16:creationId xmlns:a16="http://schemas.microsoft.com/office/drawing/2014/main" id="{690D4588-6AA4-D3C4-D846-083C43AC30A7}"/>
                </a:ext>
              </a:extLst>
            </p:cNvPr>
            <p:cNvSpPr/>
            <p:nvPr/>
          </p:nvSpPr>
          <p:spPr>
            <a:xfrm>
              <a:off x="4771752" y="2315635"/>
              <a:ext cx="87680" cy="65066"/>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79" name="Google Shape;1168;p49">
              <a:extLst>
                <a:ext uri="{FF2B5EF4-FFF2-40B4-BE49-F238E27FC236}">
                  <a16:creationId xmlns:a16="http://schemas.microsoft.com/office/drawing/2014/main" id="{1B60B49F-10BB-9C79-24E4-4F4843CB3C05}"/>
                </a:ext>
              </a:extLst>
            </p:cNvPr>
            <p:cNvSpPr/>
            <p:nvPr/>
          </p:nvSpPr>
          <p:spPr>
            <a:xfrm>
              <a:off x="4813636" y="2320205"/>
              <a:ext cx="148906" cy="116454"/>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80" name="Google Shape;1169;p49">
              <a:extLst>
                <a:ext uri="{FF2B5EF4-FFF2-40B4-BE49-F238E27FC236}">
                  <a16:creationId xmlns:a16="http://schemas.microsoft.com/office/drawing/2014/main" id="{74289FCA-CF8A-E4F4-E6B4-8A2F2FCA958E}"/>
                </a:ext>
              </a:extLst>
            </p:cNvPr>
            <p:cNvSpPr/>
            <p:nvPr/>
          </p:nvSpPr>
          <p:spPr>
            <a:xfrm>
              <a:off x="4711173" y="2509465"/>
              <a:ext cx="102494" cy="67025"/>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81" name="Google Shape;1170;p49">
              <a:extLst>
                <a:ext uri="{FF2B5EF4-FFF2-40B4-BE49-F238E27FC236}">
                  <a16:creationId xmlns:a16="http://schemas.microsoft.com/office/drawing/2014/main" id="{B0CC5CC2-3CBB-DB3E-4150-B4E31123F419}"/>
                </a:ext>
              </a:extLst>
            </p:cNvPr>
            <p:cNvSpPr/>
            <p:nvPr/>
          </p:nvSpPr>
          <p:spPr>
            <a:xfrm>
              <a:off x="4719550" y="2489973"/>
              <a:ext cx="88327" cy="39046"/>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82" name="Google Shape;1171;p49">
              <a:extLst>
                <a:ext uri="{FF2B5EF4-FFF2-40B4-BE49-F238E27FC236}">
                  <a16:creationId xmlns:a16="http://schemas.microsoft.com/office/drawing/2014/main" id="{7EAABA87-A48C-CDBA-E842-609CAB761005}"/>
                </a:ext>
              </a:extLst>
            </p:cNvPr>
            <p:cNvSpPr/>
            <p:nvPr/>
          </p:nvSpPr>
          <p:spPr>
            <a:xfrm>
              <a:off x="4765962" y="2642831"/>
              <a:ext cx="33538" cy="65066"/>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chemeClr val="tx2">
                <a:lumMod val="20000"/>
                <a:lumOff val="8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83" name="Google Shape;1172;p49">
              <a:extLst>
                <a:ext uri="{FF2B5EF4-FFF2-40B4-BE49-F238E27FC236}">
                  <a16:creationId xmlns:a16="http://schemas.microsoft.com/office/drawing/2014/main" id="{44087147-27A4-AB01-0F1A-DC6DF09DCBF5}"/>
                </a:ext>
              </a:extLst>
            </p:cNvPr>
            <p:cNvSpPr/>
            <p:nvPr/>
          </p:nvSpPr>
          <p:spPr>
            <a:xfrm>
              <a:off x="4749855" y="2618769"/>
              <a:ext cx="32245" cy="41004"/>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84" name="Google Shape;1173;p49">
              <a:extLst>
                <a:ext uri="{FF2B5EF4-FFF2-40B4-BE49-F238E27FC236}">
                  <a16:creationId xmlns:a16="http://schemas.microsoft.com/office/drawing/2014/main" id="{3956D478-244F-DEF2-851F-B84D463CBB58}"/>
                </a:ext>
              </a:extLst>
            </p:cNvPr>
            <p:cNvSpPr/>
            <p:nvPr/>
          </p:nvSpPr>
          <p:spPr>
            <a:xfrm>
              <a:off x="4701533" y="2584293"/>
              <a:ext cx="67046" cy="59222"/>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85" name="Google Shape;1174;p49">
              <a:extLst>
                <a:ext uri="{FF2B5EF4-FFF2-40B4-BE49-F238E27FC236}">
                  <a16:creationId xmlns:a16="http://schemas.microsoft.com/office/drawing/2014/main" id="{0F1ABE8C-91E7-596B-AD76-A0B13244EA04}"/>
                </a:ext>
              </a:extLst>
            </p:cNvPr>
            <p:cNvSpPr/>
            <p:nvPr/>
          </p:nvSpPr>
          <p:spPr>
            <a:xfrm>
              <a:off x="4664792" y="2549817"/>
              <a:ext cx="52233" cy="33201"/>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86" name="Google Shape;1175;p49">
              <a:extLst>
                <a:ext uri="{FF2B5EF4-FFF2-40B4-BE49-F238E27FC236}">
                  <a16:creationId xmlns:a16="http://schemas.microsoft.com/office/drawing/2014/main" id="{C9FEA333-E5E0-0A88-C9B1-736FB7A1236C}"/>
                </a:ext>
              </a:extLst>
            </p:cNvPr>
            <p:cNvSpPr/>
            <p:nvPr/>
          </p:nvSpPr>
          <p:spPr>
            <a:xfrm>
              <a:off x="4597776" y="2499704"/>
              <a:ext cx="123098" cy="59875"/>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87" name="Google Shape;1176;p49">
              <a:extLst>
                <a:ext uri="{FF2B5EF4-FFF2-40B4-BE49-F238E27FC236}">
                  <a16:creationId xmlns:a16="http://schemas.microsoft.com/office/drawing/2014/main" id="{53642325-AD5C-7AD2-6AA4-A380CEFA57A7}"/>
                </a:ext>
              </a:extLst>
            </p:cNvPr>
            <p:cNvSpPr/>
            <p:nvPr/>
          </p:nvSpPr>
          <p:spPr>
            <a:xfrm>
              <a:off x="4667379" y="2356608"/>
              <a:ext cx="163042" cy="138588"/>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88" name="Google Shape;1177;p49">
              <a:extLst>
                <a:ext uri="{FF2B5EF4-FFF2-40B4-BE49-F238E27FC236}">
                  <a16:creationId xmlns:a16="http://schemas.microsoft.com/office/drawing/2014/main" id="{AA8F2A2B-0917-C64A-0D38-B15924F62719}"/>
                </a:ext>
              </a:extLst>
            </p:cNvPr>
            <p:cNvSpPr/>
            <p:nvPr/>
          </p:nvSpPr>
          <p:spPr>
            <a:xfrm>
              <a:off x="4635134" y="2452233"/>
              <a:ext cx="130212" cy="57263"/>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89" name="Google Shape;1178;p49">
              <a:extLst>
                <a:ext uri="{FF2B5EF4-FFF2-40B4-BE49-F238E27FC236}">
                  <a16:creationId xmlns:a16="http://schemas.microsoft.com/office/drawing/2014/main" id="{AB2C1603-802B-7336-1B6E-47DA285B6C8A}"/>
                </a:ext>
              </a:extLst>
            </p:cNvPr>
            <p:cNvSpPr/>
            <p:nvPr/>
          </p:nvSpPr>
          <p:spPr>
            <a:xfrm>
              <a:off x="4533964" y="2357261"/>
              <a:ext cx="148259" cy="178909"/>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90" name="Google Shape;1179;p49">
              <a:extLst>
                <a:ext uri="{FF2B5EF4-FFF2-40B4-BE49-F238E27FC236}">
                  <a16:creationId xmlns:a16="http://schemas.microsoft.com/office/drawing/2014/main" id="{8E456D66-A9E3-B678-A876-61496F4DB225}"/>
                </a:ext>
              </a:extLst>
            </p:cNvPr>
            <p:cNvSpPr/>
            <p:nvPr/>
          </p:nvSpPr>
          <p:spPr>
            <a:xfrm>
              <a:off x="4494666" y="2396307"/>
              <a:ext cx="63812" cy="58569"/>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91" name="Google Shape;1180;p49">
              <a:extLst>
                <a:ext uri="{FF2B5EF4-FFF2-40B4-BE49-F238E27FC236}">
                  <a16:creationId xmlns:a16="http://schemas.microsoft.com/office/drawing/2014/main" id="{D9CD80F3-718A-BB67-5EC4-9828EEB9CBA3}"/>
                </a:ext>
              </a:extLst>
            </p:cNvPr>
            <p:cNvSpPr/>
            <p:nvPr/>
          </p:nvSpPr>
          <p:spPr>
            <a:xfrm>
              <a:off x="4488877" y="2444430"/>
              <a:ext cx="50292" cy="43616"/>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92" name="Google Shape;1181;p49">
              <a:extLst>
                <a:ext uri="{FF2B5EF4-FFF2-40B4-BE49-F238E27FC236}">
                  <a16:creationId xmlns:a16="http://schemas.microsoft.com/office/drawing/2014/main" id="{D9600580-4AE6-0BC4-6213-AE4B263A575A}"/>
                </a:ext>
              </a:extLst>
            </p:cNvPr>
            <p:cNvSpPr/>
            <p:nvPr/>
          </p:nvSpPr>
          <p:spPr>
            <a:xfrm>
              <a:off x="4532701" y="2473715"/>
              <a:ext cx="12257" cy="17564"/>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93" name="Google Shape;1182;p49">
              <a:extLst>
                <a:ext uri="{FF2B5EF4-FFF2-40B4-BE49-F238E27FC236}">
                  <a16:creationId xmlns:a16="http://schemas.microsoft.com/office/drawing/2014/main" id="{395B5D83-843B-BEB6-887D-9F3A137C091E}"/>
                </a:ext>
              </a:extLst>
            </p:cNvPr>
            <p:cNvSpPr/>
            <p:nvPr/>
          </p:nvSpPr>
          <p:spPr>
            <a:xfrm>
              <a:off x="4278807" y="2345572"/>
              <a:ext cx="71543" cy="95625"/>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nvGrpSpPr>
            <p:cNvPr id="94" name="Google Shape;1183;p49">
              <a:extLst>
                <a:ext uri="{FF2B5EF4-FFF2-40B4-BE49-F238E27FC236}">
                  <a16:creationId xmlns:a16="http://schemas.microsoft.com/office/drawing/2014/main" id="{6AB54366-2AAB-09BD-A0CC-2EC288436827}"/>
                </a:ext>
              </a:extLst>
            </p:cNvPr>
            <p:cNvGrpSpPr/>
            <p:nvPr/>
          </p:nvGrpSpPr>
          <p:grpSpPr>
            <a:xfrm>
              <a:off x="4320691" y="2264247"/>
              <a:ext cx="154018" cy="217954"/>
              <a:chOff x="3586375" y="2281300"/>
              <a:chExt cx="125025" cy="175275"/>
            </a:xfrm>
            <a:grpFill/>
          </p:grpSpPr>
          <p:sp>
            <p:nvSpPr>
              <p:cNvPr id="208" name="Google Shape;1184;p49">
                <a:extLst>
                  <a:ext uri="{FF2B5EF4-FFF2-40B4-BE49-F238E27FC236}">
                    <a16:creationId xmlns:a16="http://schemas.microsoft.com/office/drawing/2014/main" id="{A8DA22F6-821A-56AA-3450-398863715319}"/>
                  </a:ext>
                </a:extLst>
              </p:cNvPr>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09" name="Google Shape;1185;p49">
                <a:extLst>
                  <a:ext uri="{FF2B5EF4-FFF2-40B4-BE49-F238E27FC236}">
                    <a16:creationId xmlns:a16="http://schemas.microsoft.com/office/drawing/2014/main" id="{13E7E26A-7481-4F2F-F602-5DE247EE2215}"/>
                  </a:ext>
                </a:extLst>
              </p:cNvPr>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sp>
          <p:nvSpPr>
            <p:cNvPr id="95" name="Google Shape;1186;p49">
              <a:extLst>
                <a:ext uri="{FF2B5EF4-FFF2-40B4-BE49-F238E27FC236}">
                  <a16:creationId xmlns:a16="http://schemas.microsoft.com/office/drawing/2014/main" id="{A8084F85-E27B-60C9-93EE-9521CBE4D7C2}"/>
                </a:ext>
              </a:extLst>
            </p:cNvPr>
            <p:cNvSpPr/>
            <p:nvPr/>
          </p:nvSpPr>
          <p:spPr>
            <a:xfrm>
              <a:off x="5200915" y="3679008"/>
              <a:ext cx="135355" cy="255664"/>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nvGrpSpPr>
            <p:cNvPr id="96" name="Google Shape;1187;p49">
              <a:extLst>
                <a:ext uri="{FF2B5EF4-FFF2-40B4-BE49-F238E27FC236}">
                  <a16:creationId xmlns:a16="http://schemas.microsoft.com/office/drawing/2014/main" id="{AE2F48ED-599E-9BAE-EC35-B5E51C4507D1}"/>
                </a:ext>
              </a:extLst>
            </p:cNvPr>
            <p:cNvGrpSpPr/>
            <p:nvPr/>
          </p:nvGrpSpPr>
          <p:grpSpPr>
            <a:xfrm>
              <a:off x="6430443" y="3670552"/>
              <a:ext cx="710129" cy="766276"/>
              <a:chOff x="5298975" y="3412225"/>
              <a:chExt cx="576450" cy="616225"/>
            </a:xfrm>
            <a:grpFill/>
          </p:grpSpPr>
          <p:sp>
            <p:nvSpPr>
              <p:cNvPr id="206" name="Google Shape;1188;p49">
                <a:extLst>
                  <a:ext uri="{FF2B5EF4-FFF2-40B4-BE49-F238E27FC236}">
                    <a16:creationId xmlns:a16="http://schemas.microsoft.com/office/drawing/2014/main" id="{B094398E-6FA7-299C-6583-88A3C88CB7DF}"/>
                  </a:ext>
                </a:extLst>
              </p:cNvPr>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07" name="Google Shape;1189;p49">
                <a:extLst>
                  <a:ext uri="{FF2B5EF4-FFF2-40B4-BE49-F238E27FC236}">
                    <a16:creationId xmlns:a16="http://schemas.microsoft.com/office/drawing/2014/main" id="{0370F723-81DF-3A87-8D3C-74F9030C3AD1}"/>
                  </a:ext>
                </a:extLst>
              </p:cNvPr>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grpSp>
          <p:nvGrpSpPr>
            <p:cNvPr id="97" name="Google Shape;1190;p49">
              <a:extLst>
                <a:ext uri="{FF2B5EF4-FFF2-40B4-BE49-F238E27FC236}">
                  <a16:creationId xmlns:a16="http://schemas.microsoft.com/office/drawing/2014/main" id="{4D52AE65-C476-88AD-D90A-41D5CDA8133E}"/>
                </a:ext>
              </a:extLst>
            </p:cNvPr>
            <p:cNvGrpSpPr/>
            <p:nvPr/>
          </p:nvGrpSpPr>
          <p:grpSpPr>
            <a:xfrm>
              <a:off x="7235274" y="4217599"/>
              <a:ext cx="284846" cy="357133"/>
              <a:chOff x="5952300" y="3852150"/>
              <a:chExt cx="231225" cy="287200"/>
            </a:xfrm>
            <a:grpFill/>
          </p:grpSpPr>
          <p:sp>
            <p:nvSpPr>
              <p:cNvPr id="204" name="Google Shape;1191;p49">
                <a:extLst>
                  <a:ext uri="{FF2B5EF4-FFF2-40B4-BE49-F238E27FC236}">
                    <a16:creationId xmlns:a16="http://schemas.microsoft.com/office/drawing/2014/main" id="{7D234DEF-2FC3-1F2B-C14A-1CB14ED28677}"/>
                  </a:ext>
                </a:extLst>
              </p:cNvPr>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05" name="Google Shape;1192;p49">
                <a:extLst>
                  <a:ext uri="{FF2B5EF4-FFF2-40B4-BE49-F238E27FC236}">
                    <a16:creationId xmlns:a16="http://schemas.microsoft.com/office/drawing/2014/main" id="{FD59405B-5F4D-DE7B-0CD3-CB2005169732}"/>
                  </a:ext>
                </a:extLst>
              </p:cNvPr>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sp>
          <p:nvSpPr>
            <p:cNvPr id="98" name="Google Shape;1193;p49">
              <a:extLst>
                <a:ext uri="{FF2B5EF4-FFF2-40B4-BE49-F238E27FC236}">
                  <a16:creationId xmlns:a16="http://schemas.microsoft.com/office/drawing/2014/main" id="{B4DBB947-0CAF-B125-8D89-8F85ECBC980C}"/>
                </a:ext>
              </a:extLst>
            </p:cNvPr>
            <p:cNvSpPr/>
            <p:nvPr/>
          </p:nvSpPr>
          <p:spPr>
            <a:xfrm>
              <a:off x="4090634" y="2024873"/>
              <a:ext cx="156605" cy="96309"/>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99" name="Google Shape;1194;p49">
              <a:extLst>
                <a:ext uri="{FF2B5EF4-FFF2-40B4-BE49-F238E27FC236}">
                  <a16:creationId xmlns:a16="http://schemas.microsoft.com/office/drawing/2014/main" id="{88352CBB-202C-7451-BC0A-1C31E1150D42}"/>
                </a:ext>
              </a:extLst>
            </p:cNvPr>
            <p:cNvSpPr/>
            <p:nvPr/>
          </p:nvSpPr>
          <p:spPr>
            <a:xfrm>
              <a:off x="5590134" y="2256444"/>
              <a:ext cx="1091001" cy="822233"/>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00" name="Google Shape;1195;p49">
              <a:extLst>
                <a:ext uri="{FF2B5EF4-FFF2-40B4-BE49-F238E27FC236}">
                  <a16:creationId xmlns:a16="http://schemas.microsoft.com/office/drawing/2014/main" id="{069F0660-6300-C9AA-AF6E-EFC4FF0808E2}"/>
                </a:ext>
              </a:extLst>
            </p:cNvPr>
            <p:cNvSpPr/>
            <p:nvPr/>
          </p:nvSpPr>
          <p:spPr>
            <a:xfrm>
              <a:off x="6248061" y="3037642"/>
              <a:ext cx="1971" cy="2642"/>
            </a:xfrm>
            <a:custGeom>
              <a:avLst/>
              <a:gdLst/>
              <a:ahLst/>
              <a:cxnLst/>
              <a:rect l="l" t="t" r="r" b="b"/>
              <a:pathLst>
                <a:path w="64" h="85" extrusionOk="0">
                  <a:moveTo>
                    <a:pt x="63" y="85"/>
                  </a:moveTo>
                  <a:lnTo>
                    <a:pt x="1" y="1"/>
                  </a:lnTo>
                  <a:lnTo>
                    <a:pt x="1"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01" name="Google Shape;1196;p49">
              <a:extLst>
                <a:ext uri="{FF2B5EF4-FFF2-40B4-BE49-F238E27FC236}">
                  <a16:creationId xmlns:a16="http://schemas.microsoft.com/office/drawing/2014/main" id="{93240092-C3DA-2BB0-528F-0DC8974AB3B5}"/>
                </a:ext>
              </a:extLst>
            </p:cNvPr>
            <p:cNvSpPr/>
            <p:nvPr/>
          </p:nvSpPr>
          <p:spPr>
            <a:xfrm>
              <a:off x="6227457" y="3056512"/>
              <a:ext cx="3234" cy="3295"/>
            </a:xfrm>
            <a:custGeom>
              <a:avLst/>
              <a:gdLst/>
              <a:ahLst/>
              <a:cxnLst/>
              <a:rect l="l" t="t" r="r" b="b"/>
              <a:pathLst>
                <a:path w="105" h="106" extrusionOk="0">
                  <a:moveTo>
                    <a:pt x="0" y="105"/>
                  </a:moveTo>
                  <a:lnTo>
                    <a:pt x="105" y="1"/>
                  </a:lnTo>
                  <a:lnTo>
                    <a:pt x="105"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02" name="Google Shape;1197;p49">
              <a:extLst>
                <a:ext uri="{FF2B5EF4-FFF2-40B4-BE49-F238E27FC236}">
                  <a16:creationId xmlns:a16="http://schemas.microsoft.com/office/drawing/2014/main" id="{268BAC52-DDF4-67DE-3905-7714675C5DE1}"/>
                </a:ext>
              </a:extLst>
            </p:cNvPr>
            <p:cNvSpPr/>
            <p:nvPr/>
          </p:nvSpPr>
          <p:spPr>
            <a:xfrm>
              <a:off x="5579816" y="2735845"/>
              <a:ext cx="6498" cy="1990"/>
            </a:xfrm>
            <a:custGeom>
              <a:avLst/>
              <a:gdLst/>
              <a:ahLst/>
              <a:cxnLst/>
              <a:rect l="l" t="t" r="r" b="b"/>
              <a:pathLst>
                <a:path w="211" h="64" extrusionOk="0">
                  <a:moveTo>
                    <a:pt x="210" y="0"/>
                  </a:moveTo>
                  <a:lnTo>
                    <a:pt x="1" y="63"/>
                  </a:lnTo>
                  <a:lnTo>
                    <a:pt x="22" y="63"/>
                  </a:lnTo>
                  <a:lnTo>
                    <a:pt x="210"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03" name="Google Shape;1198;p49">
              <a:extLst>
                <a:ext uri="{FF2B5EF4-FFF2-40B4-BE49-F238E27FC236}">
                  <a16:creationId xmlns:a16="http://schemas.microsoft.com/office/drawing/2014/main" id="{C71D8EF5-A0B5-4E79-A040-771861A9AB74}"/>
                </a:ext>
              </a:extLst>
            </p:cNvPr>
            <p:cNvSpPr/>
            <p:nvPr/>
          </p:nvSpPr>
          <p:spPr>
            <a:xfrm>
              <a:off x="5202855" y="2300029"/>
              <a:ext cx="674712" cy="357786"/>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04" name="Google Shape;1199;p49">
              <a:extLst>
                <a:ext uri="{FF2B5EF4-FFF2-40B4-BE49-F238E27FC236}">
                  <a16:creationId xmlns:a16="http://schemas.microsoft.com/office/drawing/2014/main" id="{490F5109-534C-1F4F-9F3F-C846976072FD}"/>
                </a:ext>
              </a:extLst>
            </p:cNvPr>
            <p:cNvSpPr/>
            <p:nvPr/>
          </p:nvSpPr>
          <p:spPr>
            <a:xfrm>
              <a:off x="5376214" y="2562159"/>
              <a:ext cx="285493" cy="179561"/>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05" name="Google Shape;1200;p49">
              <a:extLst>
                <a:ext uri="{FF2B5EF4-FFF2-40B4-BE49-F238E27FC236}">
                  <a16:creationId xmlns:a16="http://schemas.microsoft.com/office/drawing/2014/main" id="{530F2465-0A71-7CCE-BBB6-462A9ED408DB}"/>
                </a:ext>
              </a:extLst>
            </p:cNvPr>
            <p:cNvSpPr/>
            <p:nvPr/>
          </p:nvSpPr>
          <p:spPr>
            <a:xfrm>
              <a:off x="5325306" y="2624613"/>
              <a:ext cx="255188" cy="161997"/>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nvGrpSpPr>
            <p:cNvPr id="106" name="Google Shape;1201;p49">
              <a:extLst>
                <a:ext uri="{FF2B5EF4-FFF2-40B4-BE49-F238E27FC236}">
                  <a16:creationId xmlns:a16="http://schemas.microsoft.com/office/drawing/2014/main" id="{32F48D32-5009-646D-C470-6BDB3D035773}"/>
                </a:ext>
              </a:extLst>
            </p:cNvPr>
            <p:cNvGrpSpPr/>
            <p:nvPr/>
          </p:nvGrpSpPr>
          <p:grpSpPr>
            <a:xfrm>
              <a:off x="5868482" y="3282290"/>
              <a:ext cx="38716" cy="74176"/>
              <a:chOff x="4842300" y="3099950"/>
              <a:chExt cx="31425" cy="59650"/>
            </a:xfrm>
            <a:grpFill/>
          </p:grpSpPr>
          <p:sp>
            <p:nvSpPr>
              <p:cNvPr id="200" name="Google Shape;1202;p49">
                <a:extLst>
                  <a:ext uri="{FF2B5EF4-FFF2-40B4-BE49-F238E27FC236}">
                    <a16:creationId xmlns:a16="http://schemas.microsoft.com/office/drawing/2014/main" id="{A224F3E1-50E2-2517-D0E8-BA32745E9B6D}"/>
                  </a:ext>
                </a:extLst>
              </p:cNvPr>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01" name="Google Shape;1203;p49">
                <a:extLst>
                  <a:ext uri="{FF2B5EF4-FFF2-40B4-BE49-F238E27FC236}">
                    <a16:creationId xmlns:a16="http://schemas.microsoft.com/office/drawing/2014/main" id="{057A942A-46F9-8471-7519-D9C86D35C3C2}"/>
                  </a:ext>
                </a:extLst>
              </p:cNvPr>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02" name="Google Shape;1204;p49">
                <a:extLst>
                  <a:ext uri="{FF2B5EF4-FFF2-40B4-BE49-F238E27FC236}">
                    <a16:creationId xmlns:a16="http://schemas.microsoft.com/office/drawing/2014/main" id="{9518DD7A-B161-E20A-B13D-EA6A9050886E}"/>
                  </a:ext>
                </a:extLst>
              </p:cNvPr>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203" name="Google Shape;1205;p49">
                <a:extLst>
                  <a:ext uri="{FF2B5EF4-FFF2-40B4-BE49-F238E27FC236}">
                    <a16:creationId xmlns:a16="http://schemas.microsoft.com/office/drawing/2014/main" id="{C1E75199-CE45-5BE8-B138-25841AD38628}"/>
                  </a:ext>
                </a:extLst>
              </p:cNvPr>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sp>
          <p:nvSpPr>
            <p:cNvPr id="107" name="Google Shape;1206;p49">
              <a:extLst>
                <a:ext uri="{FF2B5EF4-FFF2-40B4-BE49-F238E27FC236}">
                  <a16:creationId xmlns:a16="http://schemas.microsoft.com/office/drawing/2014/main" id="{CB5382C4-0CEA-526A-DB27-E1C9FC5528A4}"/>
                </a:ext>
              </a:extLst>
            </p:cNvPr>
            <p:cNvSpPr/>
            <p:nvPr/>
          </p:nvSpPr>
          <p:spPr>
            <a:xfrm>
              <a:off x="5647478" y="2823636"/>
              <a:ext cx="499443" cy="492457"/>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08" name="Google Shape;1207;p49">
              <a:extLst>
                <a:ext uri="{FF2B5EF4-FFF2-40B4-BE49-F238E27FC236}">
                  <a16:creationId xmlns:a16="http://schemas.microsoft.com/office/drawing/2014/main" id="{9C549E00-6BE3-D9F3-3389-F09F90BC490A}"/>
                </a:ext>
              </a:extLst>
            </p:cNvPr>
            <p:cNvSpPr/>
            <p:nvPr/>
          </p:nvSpPr>
          <p:spPr>
            <a:xfrm>
              <a:off x="5843381" y="2882204"/>
              <a:ext cx="146966" cy="79366"/>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09" name="Google Shape;1208;p49">
              <a:extLst>
                <a:ext uri="{FF2B5EF4-FFF2-40B4-BE49-F238E27FC236}">
                  <a16:creationId xmlns:a16="http://schemas.microsoft.com/office/drawing/2014/main" id="{312A17D0-8BF5-0843-A80D-C9671838C88E}"/>
                </a:ext>
              </a:extLst>
            </p:cNvPr>
            <p:cNvSpPr/>
            <p:nvPr/>
          </p:nvSpPr>
          <p:spPr>
            <a:xfrm>
              <a:off x="5505071" y="2748839"/>
              <a:ext cx="246842" cy="274534"/>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10" name="Google Shape;1209;p49">
              <a:extLst>
                <a:ext uri="{FF2B5EF4-FFF2-40B4-BE49-F238E27FC236}">
                  <a16:creationId xmlns:a16="http://schemas.microsoft.com/office/drawing/2014/main" id="{24C25755-B63D-BAC0-40C1-FF0F1A8BB8E5}"/>
                </a:ext>
              </a:extLst>
            </p:cNvPr>
            <p:cNvSpPr/>
            <p:nvPr/>
          </p:nvSpPr>
          <p:spPr>
            <a:xfrm>
              <a:off x="5487023" y="2711130"/>
              <a:ext cx="235878" cy="198400"/>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11" name="Google Shape;1210;p49">
              <a:extLst>
                <a:ext uri="{FF2B5EF4-FFF2-40B4-BE49-F238E27FC236}">
                  <a16:creationId xmlns:a16="http://schemas.microsoft.com/office/drawing/2014/main" id="{C279D011-7CA8-31D3-AD0D-3AA5B07F122F}"/>
                </a:ext>
              </a:extLst>
            </p:cNvPr>
            <p:cNvSpPr/>
            <p:nvPr/>
          </p:nvSpPr>
          <p:spPr>
            <a:xfrm>
              <a:off x="4803319" y="2413218"/>
              <a:ext cx="292607" cy="184100"/>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12" name="Google Shape;1211;p49">
              <a:extLst>
                <a:ext uri="{FF2B5EF4-FFF2-40B4-BE49-F238E27FC236}">
                  <a16:creationId xmlns:a16="http://schemas.microsoft.com/office/drawing/2014/main" id="{F3051567-31FA-F246-EECF-683932289123}"/>
                </a:ext>
              </a:extLst>
            </p:cNvPr>
            <p:cNvSpPr/>
            <p:nvPr/>
          </p:nvSpPr>
          <p:spPr>
            <a:xfrm>
              <a:off x="4875508" y="2504274"/>
              <a:ext cx="61256" cy="68983"/>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13" name="Google Shape;1212;p49">
              <a:extLst>
                <a:ext uri="{FF2B5EF4-FFF2-40B4-BE49-F238E27FC236}">
                  <a16:creationId xmlns:a16="http://schemas.microsoft.com/office/drawing/2014/main" id="{283D75B7-8B15-5B0C-D7DA-20B1E29D5083}"/>
                </a:ext>
              </a:extLst>
            </p:cNvPr>
            <p:cNvSpPr/>
            <p:nvPr/>
          </p:nvSpPr>
          <p:spPr>
            <a:xfrm>
              <a:off x="4777572" y="2515994"/>
              <a:ext cx="157252" cy="101501"/>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14" name="Google Shape;1213;p49">
              <a:extLst>
                <a:ext uri="{FF2B5EF4-FFF2-40B4-BE49-F238E27FC236}">
                  <a16:creationId xmlns:a16="http://schemas.microsoft.com/office/drawing/2014/main" id="{CE69B1AF-9E16-6F3B-5863-718F6ABF8C57}"/>
                </a:ext>
              </a:extLst>
            </p:cNvPr>
            <p:cNvSpPr/>
            <p:nvPr/>
          </p:nvSpPr>
          <p:spPr>
            <a:xfrm>
              <a:off x="4816870" y="2605090"/>
              <a:ext cx="103141" cy="65719"/>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nvGrpSpPr>
            <p:cNvPr id="115" name="Google Shape;1214;p49">
              <a:extLst>
                <a:ext uri="{FF2B5EF4-FFF2-40B4-BE49-F238E27FC236}">
                  <a16:creationId xmlns:a16="http://schemas.microsoft.com/office/drawing/2014/main" id="{27DCE3B3-3E4C-8A6D-A21B-22CD1E980D0E}"/>
                </a:ext>
              </a:extLst>
            </p:cNvPr>
            <p:cNvGrpSpPr/>
            <p:nvPr/>
          </p:nvGrpSpPr>
          <p:grpSpPr>
            <a:xfrm>
              <a:off x="4666479" y="2561624"/>
              <a:ext cx="96681" cy="75483"/>
              <a:chOff x="3866750" y="2520350"/>
              <a:chExt cx="78475" cy="60700"/>
            </a:xfrm>
            <a:grpFill/>
          </p:grpSpPr>
          <p:sp>
            <p:nvSpPr>
              <p:cNvPr id="196" name="Google Shape;1215;p49">
                <a:extLst>
                  <a:ext uri="{FF2B5EF4-FFF2-40B4-BE49-F238E27FC236}">
                    <a16:creationId xmlns:a16="http://schemas.microsoft.com/office/drawing/2014/main" id="{FD3E9DF2-2AE1-C671-50BD-BBB81D369F87}"/>
                  </a:ext>
                </a:extLst>
              </p:cNvPr>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97" name="Google Shape;1216;p49">
                <a:extLst>
                  <a:ext uri="{FF2B5EF4-FFF2-40B4-BE49-F238E27FC236}">
                    <a16:creationId xmlns:a16="http://schemas.microsoft.com/office/drawing/2014/main" id="{4328CD0D-B2E1-1FDC-A227-1317D28DE747}"/>
                  </a:ext>
                </a:extLst>
              </p:cNvPr>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98" name="Google Shape;1217;p49">
                <a:extLst>
                  <a:ext uri="{FF2B5EF4-FFF2-40B4-BE49-F238E27FC236}">
                    <a16:creationId xmlns:a16="http://schemas.microsoft.com/office/drawing/2014/main" id="{80DB8D85-227C-EDDA-5249-72C65DE5DE68}"/>
                  </a:ext>
                </a:extLst>
              </p:cNvPr>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99" name="Google Shape;1218;p49">
                <a:extLst>
                  <a:ext uri="{FF2B5EF4-FFF2-40B4-BE49-F238E27FC236}">
                    <a16:creationId xmlns:a16="http://schemas.microsoft.com/office/drawing/2014/main" id="{725BC06C-EAFC-06F7-5D1A-BC6E3F368C27}"/>
                  </a:ext>
                </a:extLst>
              </p:cNvPr>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sp>
          <p:nvSpPr>
            <p:cNvPr id="116" name="Google Shape;1219;p49">
              <a:extLst>
                <a:ext uri="{FF2B5EF4-FFF2-40B4-BE49-F238E27FC236}">
                  <a16:creationId xmlns:a16="http://schemas.microsoft.com/office/drawing/2014/main" id="{8138B3F2-3285-E15B-1F4E-BDE980A2485D}"/>
                </a:ext>
              </a:extLst>
            </p:cNvPr>
            <p:cNvSpPr/>
            <p:nvPr/>
          </p:nvSpPr>
          <p:spPr>
            <a:xfrm>
              <a:off x="4583579" y="2633069"/>
              <a:ext cx="18078" cy="36466"/>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17" name="Google Shape;1220;p49">
              <a:extLst>
                <a:ext uri="{FF2B5EF4-FFF2-40B4-BE49-F238E27FC236}">
                  <a16:creationId xmlns:a16="http://schemas.microsoft.com/office/drawing/2014/main" id="{D44FC19E-3E96-C3EA-29DC-D16E92CF3600}"/>
                </a:ext>
              </a:extLst>
            </p:cNvPr>
            <p:cNvSpPr/>
            <p:nvPr/>
          </p:nvSpPr>
          <p:spPr>
            <a:xfrm>
              <a:off x="4297470" y="2616810"/>
              <a:ext cx="197874" cy="167189"/>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18" name="Google Shape;1221;p49">
              <a:extLst>
                <a:ext uri="{FF2B5EF4-FFF2-40B4-BE49-F238E27FC236}">
                  <a16:creationId xmlns:a16="http://schemas.microsoft.com/office/drawing/2014/main" id="{E03CDFD4-9382-D689-2601-5E12DCD17A46}"/>
                </a:ext>
              </a:extLst>
            </p:cNvPr>
            <p:cNvSpPr/>
            <p:nvPr/>
          </p:nvSpPr>
          <p:spPr>
            <a:xfrm>
              <a:off x="5197712" y="2696146"/>
              <a:ext cx="30951" cy="24777"/>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19" name="Google Shape;1222;p49">
              <a:extLst>
                <a:ext uri="{FF2B5EF4-FFF2-40B4-BE49-F238E27FC236}">
                  <a16:creationId xmlns:a16="http://schemas.microsoft.com/office/drawing/2014/main" id="{19A42FDC-8392-0997-EB77-92075A3D4952}"/>
                </a:ext>
              </a:extLst>
            </p:cNvPr>
            <p:cNvSpPr/>
            <p:nvPr/>
          </p:nvSpPr>
          <p:spPr>
            <a:xfrm>
              <a:off x="5189982" y="2699410"/>
              <a:ext cx="363472" cy="295331"/>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20" name="Google Shape;1223;p49">
              <a:extLst>
                <a:ext uri="{FF2B5EF4-FFF2-40B4-BE49-F238E27FC236}">
                  <a16:creationId xmlns:a16="http://schemas.microsoft.com/office/drawing/2014/main" id="{EE8A696D-BAFC-B27C-0B8A-7767A5DBD78C}"/>
                </a:ext>
              </a:extLst>
            </p:cNvPr>
            <p:cNvSpPr/>
            <p:nvPr/>
          </p:nvSpPr>
          <p:spPr>
            <a:xfrm>
              <a:off x="5171934" y="2663628"/>
              <a:ext cx="63812" cy="54683"/>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21" name="Google Shape;1224;p49">
              <a:extLst>
                <a:ext uri="{FF2B5EF4-FFF2-40B4-BE49-F238E27FC236}">
                  <a16:creationId xmlns:a16="http://schemas.microsoft.com/office/drawing/2014/main" id="{8F8BF108-3358-0892-193D-DD717AFB1A0A}"/>
                </a:ext>
              </a:extLst>
            </p:cNvPr>
            <p:cNvSpPr/>
            <p:nvPr/>
          </p:nvSpPr>
          <p:spPr>
            <a:xfrm>
              <a:off x="4885179" y="2650634"/>
              <a:ext cx="320941" cy="133365"/>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22" name="Google Shape;1225;p49">
              <a:extLst>
                <a:ext uri="{FF2B5EF4-FFF2-40B4-BE49-F238E27FC236}">
                  <a16:creationId xmlns:a16="http://schemas.microsoft.com/office/drawing/2014/main" id="{241BD882-E0DF-0BC8-ACB6-4801A42E8DC2}"/>
                </a:ext>
              </a:extLst>
            </p:cNvPr>
            <p:cNvSpPr/>
            <p:nvPr/>
          </p:nvSpPr>
          <p:spPr>
            <a:xfrm>
              <a:off x="4881298" y="2651287"/>
              <a:ext cx="48999" cy="43616"/>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23" name="Google Shape;1226;p49">
              <a:extLst>
                <a:ext uri="{FF2B5EF4-FFF2-40B4-BE49-F238E27FC236}">
                  <a16:creationId xmlns:a16="http://schemas.microsoft.com/office/drawing/2014/main" id="{AF151519-2482-5A2A-B32B-721A57B6241C}"/>
                </a:ext>
              </a:extLst>
            </p:cNvPr>
            <p:cNvSpPr/>
            <p:nvPr/>
          </p:nvSpPr>
          <p:spPr>
            <a:xfrm>
              <a:off x="5115205" y="2752103"/>
              <a:ext cx="172096" cy="167189"/>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24" name="Google Shape;1227;p49">
              <a:extLst>
                <a:ext uri="{FF2B5EF4-FFF2-40B4-BE49-F238E27FC236}">
                  <a16:creationId xmlns:a16="http://schemas.microsoft.com/office/drawing/2014/main" id="{96D5B5FD-ABD7-8D76-3A0B-E96A3682118C}"/>
                </a:ext>
              </a:extLst>
            </p:cNvPr>
            <p:cNvSpPr/>
            <p:nvPr/>
          </p:nvSpPr>
          <p:spPr>
            <a:xfrm>
              <a:off x="5255703" y="2898463"/>
              <a:ext cx="30951" cy="31896"/>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25" name="Google Shape;1228;p49">
              <a:extLst>
                <a:ext uri="{FF2B5EF4-FFF2-40B4-BE49-F238E27FC236}">
                  <a16:creationId xmlns:a16="http://schemas.microsoft.com/office/drawing/2014/main" id="{7A2CF20D-C784-27EB-597F-FCE21BFBDDCF}"/>
                </a:ext>
              </a:extLst>
            </p:cNvPr>
            <p:cNvSpPr/>
            <p:nvPr/>
          </p:nvSpPr>
          <p:spPr>
            <a:xfrm>
              <a:off x="4997928" y="2790465"/>
              <a:ext cx="40006" cy="22818"/>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26" name="Google Shape;1229;p49">
              <a:extLst>
                <a:ext uri="{FF2B5EF4-FFF2-40B4-BE49-F238E27FC236}">
                  <a16:creationId xmlns:a16="http://schemas.microsoft.com/office/drawing/2014/main" id="{4E94D1A7-386D-E729-4016-98A29516BA55}"/>
                </a:ext>
              </a:extLst>
            </p:cNvPr>
            <p:cNvSpPr/>
            <p:nvPr/>
          </p:nvSpPr>
          <p:spPr>
            <a:xfrm>
              <a:off x="5057214" y="2756642"/>
              <a:ext cx="110871" cy="99573"/>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27" name="Google Shape;1230;p49">
              <a:extLst>
                <a:ext uri="{FF2B5EF4-FFF2-40B4-BE49-F238E27FC236}">
                  <a16:creationId xmlns:a16="http://schemas.microsoft.com/office/drawing/2014/main" id="{503D25BD-1A7F-7072-CF2A-81327DEAAD17}"/>
                </a:ext>
              </a:extLst>
            </p:cNvPr>
            <p:cNvSpPr/>
            <p:nvPr/>
          </p:nvSpPr>
          <p:spPr>
            <a:xfrm>
              <a:off x="5034670" y="2836661"/>
              <a:ext cx="27102" cy="79397"/>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28" name="Google Shape;1231;p49">
              <a:extLst>
                <a:ext uri="{FF2B5EF4-FFF2-40B4-BE49-F238E27FC236}">
                  <a16:creationId xmlns:a16="http://schemas.microsoft.com/office/drawing/2014/main" id="{2F55AA6D-724D-DAF1-93A9-1BB230A6568E}"/>
                </a:ext>
              </a:extLst>
            </p:cNvPr>
            <p:cNvSpPr/>
            <p:nvPr/>
          </p:nvSpPr>
          <p:spPr>
            <a:xfrm>
              <a:off x="5058507" y="2836661"/>
              <a:ext cx="7114" cy="16290"/>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29" name="Google Shape;1232;p49">
              <a:extLst>
                <a:ext uri="{FF2B5EF4-FFF2-40B4-BE49-F238E27FC236}">
                  <a16:creationId xmlns:a16="http://schemas.microsoft.com/office/drawing/2014/main" id="{D88AE508-BBC7-0790-DABD-68E6D5669ADF}"/>
                </a:ext>
              </a:extLst>
            </p:cNvPr>
            <p:cNvSpPr/>
            <p:nvPr/>
          </p:nvSpPr>
          <p:spPr>
            <a:xfrm>
              <a:off x="5050777" y="2854226"/>
              <a:ext cx="9701" cy="22787"/>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30" name="Google Shape;1233;p49">
              <a:extLst>
                <a:ext uri="{FF2B5EF4-FFF2-40B4-BE49-F238E27FC236}">
                  <a16:creationId xmlns:a16="http://schemas.microsoft.com/office/drawing/2014/main" id="{804C06D8-56D0-54F6-55C8-8E9500124F68}"/>
                </a:ext>
              </a:extLst>
            </p:cNvPr>
            <p:cNvSpPr/>
            <p:nvPr/>
          </p:nvSpPr>
          <p:spPr>
            <a:xfrm>
              <a:off x="5050777" y="2811947"/>
              <a:ext cx="23221" cy="29284"/>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31" name="Google Shape;1234;p49">
              <a:extLst>
                <a:ext uri="{FF2B5EF4-FFF2-40B4-BE49-F238E27FC236}">
                  <a16:creationId xmlns:a16="http://schemas.microsoft.com/office/drawing/2014/main" id="{65C7B510-D495-88C6-119E-D57C7AB23D47}"/>
                </a:ext>
              </a:extLst>
            </p:cNvPr>
            <p:cNvSpPr/>
            <p:nvPr/>
          </p:nvSpPr>
          <p:spPr>
            <a:xfrm>
              <a:off x="5052070" y="2834703"/>
              <a:ext cx="71543" cy="89159"/>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32" name="Google Shape;1235;p49">
              <a:extLst>
                <a:ext uri="{FF2B5EF4-FFF2-40B4-BE49-F238E27FC236}">
                  <a16:creationId xmlns:a16="http://schemas.microsoft.com/office/drawing/2014/main" id="{23F7FF8A-5E84-A9F1-41F0-645BD766C5B8}"/>
                </a:ext>
              </a:extLst>
            </p:cNvPr>
            <p:cNvSpPr/>
            <p:nvPr/>
          </p:nvSpPr>
          <p:spPr>
            <a:xfrm>
              <a:off x="5050777" y="2858112"/>
              <a:ext cx="368615" cy="313580"/>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33" name="Google Shape;1236;p49">
              <a:extLst>
                <a:ext uri="{FF2B5EF4-FFF2-40B4-BE49-F238E27FC236}">
                  <a16:creationId xmlns:a16="http://schemas.microsoft.com/office/drawing/2014/main" id="{3DB1A7D7-9BF2-EDBB-739A-1D643B14EBC4}"/>
                </a:ext>
              </a:extLst>
            </p:cNvPr>
            <p:cNvSpPr/>
            <p:nvPr/>
          </p:nvSpPr>
          <p:spPr>
            <a:xfrm>
              <a:off x="5334945" y="2974565"/>
              <a:ext cx="13582" cy="29937"/>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34" name="Google Shape;1237;p49">
              <a:extLst>
                <a:ext uri="{FF2B5EF4-FFF2-40B4-BE49-F238E27FC236}">
                  <a16:creationId xmlns:a16="http://schemas.microsoft.com/office/drawing/2014/main" id="{DAEBB9F4-C39A-5C33-CFAE-2AC9A126C267}"/>
                </a:ext>
              </a:extLst>
            </p:cNvPr>
            <p:cNvSpPr/>
            <p:nvPr/>
          </p:nvSpPr>
          <p:spPr>
            <a:xfrm>
              <a:off x="5349143" y="2976524"/>
              <a:ext cx="85093" cy="67677"/>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35" name="Google Shape;1238;p49">
              <a:extLst>
                <a:ext uri="{FF2B5EF4-FFF2-40B4-BE49-F238E27FC236}">
                  <a16:creationId xmlns:a16="http://schemas.microsoft.com/office/drawing/2014/main" id="{747D6099-771A-B0B5-EB19-99EF1833F05B}"/>
                </a:ext>
              </a:extLst>
            </p:cNvPr>
            <p:cNvSpPr/>
            <p:nvPr/>
          </p:nvSpPr>
          <p:spPr>
            <a:xfrm>
              <a:off x="5365250" y="2991477"/>
              <a:ext cx="133415" cy="165883"/>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36" name="Google Shape;1239;p49">
              <a:extLst>
                <a:ext uri="{FF2B5EF4-FFF2-40B4-BE49-F238E27FC236}">
                  <a16:creationId xmlns:a16="http://schemas.microsoft.com/office/drawing/2014/main" id="{746E66E7-3AB5-4EC6-B44B-E2B065ED5F8F}"/>
                </a:ext>
              </a:extLst>
            </p:cNvPr>
            <p:cNvSpPr/>
            <p:nvPr/>
          </p:nvSpPr>
          <p:spPr>
            <a:xfrm>
              <a:off x="5425829" y="2968037"/>
              <a:ext cx="7114" cy="16321"/>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37" name="Google Shape;1240;p49">
              <a:extLst>
                <a:ext uri="{FF2B5EF4-FFF2-40B4-BE49-F238E27FC236}">
                  <a16:creationId xmlns:a16="http://schemas.microsoft.com/office/drawing/2014/main" id="{F80E120D-9494-3409-FBF2-C9F7F5EEC122}"/>
                </a:ext>
              </a:extLst>
            </p:cNvPr>
            <p:cNvSpPr/>
            <p:nvPr/>
          </p:nvSpPr>
          <p:spPr>
            <a:xfrm>
              <a:off x="5200268" y="3107900"/>
              <a:ext cx="189497" cy="124257"/>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38" name="Google Shape;1241;p49">
              <a:extLst>
                <a:ext uri="{FF2B5EF4-FFF2-40B4-BE49-F238E27FC236}">
                  <a16:creationId xmlns:a16="http://schemas.microsoft.com/office/drawing/2014/main" id="{1C54F628-C9E5-A4EB-5A37-B82284D8D360}"/>
                </a:ext>
              </a:extLst>
            </p:cNvPr>
            <p:cNvSpPr/>
            <p:nvPr/>
          </p:nvSpPr>
          <p:spPr>
            <a:xfrm>
              <a:off x="4874215" y="2871137"/>
              <a:ext cx="222358" cy="188670"/>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39" name="Google Shape;1242;p49">
              <a:extLst>
                <a:ext uri="{FF2B5EF4-FFF2-40B4-BE49-F238E27FC236}">
                  <a16:creationId xmlns:a16="http://schemas.microsoft.com/office/drawing/2014/main" id="{4637C57C-F47F-6AE5-6C42-B08FFE8D0AC6}"/>
                </a:ext>
              </a:extLst>
            </p:cNvPr>
            <p:cNvSpPr/>
            <p:nvPr/>
          </p:nvSpPr>
          <p:spPr>
            <a:xfrm>
              <a:off x="4834917" y="3057818"/>
              <a:ext cx="293870" cy="340222"/>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chemeClr val="bg1">
                <a:lumMod val="95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40" name="Google Shape;1243;p49">
              <a:extLst>
                <a:ext uri="{FF2B5EF4-FFF2-40B4-BE49-F238E27FC236}">
                  <a16:creationId xmlns:a16="http://schemas.microsoft.com/office/drawing/2014/main" id="{9E1991ED-A8E6-F6D5-0B10-89A74EC6ADE3}"/>
                </a:ext>
              </a:extLst>
            </p:cNvPr>
            <p:cNvSpPr/>
            <p:nvPr/>
          </p:nvSpPr>
          <p:spPr>
            <a:xfrm>
              <a:off x="5035317" y="3189846"/>
              <a:ext cx="270679" cy="207540"/>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41" name="Google Shape;1244;p49">
              <a:extLst>
                <a:ext uri="{FF2B5EF4-FFF2-40B4-BE49-F238E27FC236}">
                  <a16:creationId xmlns:a16="http://schemas.microsoft.com/office/drawing/2014/main" id="{7C878C6E-672E-D3E0-1EB8-E68086211935}"/>
                </a:ext>
              </a:extLst>
            </p:cNvPr>
            <p:cNvSpPr/>
            <p:nvPr/>
          </p:nvSpPr>
          <p:spPr>
            <a:xfrm>
              <a:off x="5093308" y="3131961"/>
              <a:ext cx="119248" cy="106723"/>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42" name="Google Shape;1245;p49">
              <a:extLst>
                <a:ext uri="{FF2B5EF4-FFF2-40B4-BE49-F238E27FC236}">
                  <a16:creationId xmlns:a16="http://schemas.microsoft.com/office/drawing/2014/main" id="{FB52D31B-9878-FFF2-3C34-629C242E3807}"/>
                </a:ext>
              </a:extLst>
            </p:cNvPr>
            <p:cNvSpPr/>
            <p:nvPr/>
          </p:nvSpPr>
          <p:spPr>
            <a:xfrm>
              <a:off x="5189982" y="3231504"/>
              <a:ext cx="27071" cy="32549"/>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43" name="Google Shape;1246;p49">
              <a:extLst>
                <a:ext uri="{FF2B5EF4-FFF2-40B4-BE49-F238E27FC236}">
                  <a16:creationId xmlns:a16="http://schemas.microsoft.com/office/drawing/2014/main" id="{050CDC16-271C-F29B-6383-21C0AD14AF2C}"/>
                </a:ext>
              </a:extLst>
            </p:cNvPr>
            <p:cNvSpPr/>
            <p:nvPr/>
          </p:nvSpPr>
          <p:spPr>
            <a:xfrm>
              <a:off x="5178371" y="3244498"/>
              <a:ext cx="182383" cy="243944"/>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44" name="Google Shape;1247;p49">
              <a:extLst>
                <a:ext uri="{FF2B5EF4-FFF2-40B4-BE49-F238E27FC236}">
                  <a16:creationId xmlns:a16="http://schemas.microsoft.com/office/drawing/2014/main" id="{98A38359-2DD3-235E-95BF-27A80738E0CF}"/>
                </a:ext>
              </a:extLst>
            </p:cNvPr>
            <p:cNvSpPr/>
            <p:nvPr/>
          </p:nvSpPr>
          <p:spPr>
            <a:xfrm>
              <a:off x="5046280" y="3361574"/>
              <a:ext cx="149522" cy="182826"/>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45" name="Google Shape;1248;p49">
              <a:extLst>
                <a:ext uri="{FF2B5EF4-FFF2-40B4-BE49-F238E27FC236}">
                  <a16:creationId xmlns:a16="http://schemas.microsoft.com/office/drawing/2014/main" id="{DD23CE9B-E797-3BFC-B939-D9134B274D80}"/>
                </a:ext>
              </a:extLst>
            </p:cNvPr>
            <p:cNvSpPr/>
            <p:nvPr/>
          </p:nvSpPr>
          <p:spPr>
            <a:xfrm>
              <a:off x="5008892" y="3479955"/>
              <a:ext cx="13551" cy="31"/>
            </a:xfrm>
            <a:custGeom>
              <a:avLst/>
              <a:gdLst/>
              <a:ahLst/>
              <a:cxnLst/>
              <a:rect l="l" t="t" r="r" b="b"/>
              <a:pathLst>
                <a:path w="440" h="1" extrusionOk="0">
                  <a:moveTo>
                    <a:pt x="1" y="1"/>
                  </a:moveTo>
                  <a:lnTo>
                    <a:pt x="210" y="1"/>
                  </a:lnTo>
                  <a:lnTo>
                    <a:pt x="440" y="1"/>
                  </a:lnTo>
                  <a:lnTo>
                    <a:pt x="22"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46" name="Google Shape;1249;p49">
              <a:extLst>
                <a:ext uri="{FF2B5EF4-FFF2-40B4-BE49-F238E27FC236}">
                  <a16:creationId xmlns:a16="http://schemas.microsoft.com/office/drawing/2014/main" id="{AD03598D-DA10-404A-2465-600690A2456B}"/>
                </a:ext>
              </a:extLst>
            </p:cNvPr>
            <p:cNvSpPr/>
            <p:nvPr/>
          </p:nvSpPr>
          <p:spPr>
            <a:xfrm>
              <a:off x="4972151" y="3384361"/>
              <a:ext cx="103141" cy="102806"/>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47" name="Google Shape;1250;p49">
              <a:extLst>
                <a:ext uri="{FF2B5EF4-FFF2-40B4-BE49-F238E27FC236}">
                  <a16:creationId xmlns:a16="http://schemas.microsoft.com/office/drawing/2014/main" id="{B6724607-46F2-62C7-A7CA-02C3BDC3D936}"/>
                </a:ext>
              </a:extLst>
            </p:cNvPr>
            <p:cNvSpPr/>
            <p:nvPr/>
          </p:nvSpPr>
          <p:spPr>
            <a:xfrm>
              <a:off x="4704736" y="3259451"/>
              <a:ext cx="232028" cy="158111"/>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48" name="Google Shape;1251;p49">
              <a:extLst>
                <a:ext uri="{FF2B5EF4-FFF2-40B4-BE49-F238E27FC236}">
                  <a16:creationId xmlns:a16="http://schemas.microsoft.com/office/drawing/2014/main" id="{CD3187E1-6BBD-7293-19E2-EC68F40B16F8}"/>
                </a:ext>
              </a:extLst>
            </p:cNvPr>
            <p:cNvSpPr/>
            <p:nvPr/>
          </p:nvSpPr>
          <p:spPr>
            <a:xfrm>
              <a:off x="4610003" y="2844464"/>
              <a:ext cx="275206" cy="258275"/>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49" name="Google Shape;1252;p49">
              <a:extLst>
                <a:ext uri="{FF2B5EF4-FFF2-40B4-BE49-F238E27FC236}">
                  <a16:creationId xmlns:a16="http://schemas.microsoft.com/office/drawing/2014/main" id="{BD1F9FE3-C453-6A2A-B6C2-966E53559EDC}"/>
                </a:ext>
              </a:extLst>
            </p:cNvPr>
            <p:cNvSpPr/>
            <p:nvPr/>
          </p:nvSpPr>
          <p:spPr>
            <a:xfrm>
              <a:off x="4575202" y="2759906"/>
              <a:ext cx="70280" cy="138588"/>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50" name="Google Shape;1253;p49">
              <a:extLst>
                <a:ext uri="{FF2B5EF4-FFF2-40B4-BE49-F238E27FC236}">
                  <a16:creationId xmlns:a16="http://schemas.microsoft.com/office/drawing/2014/main" id="{ECC01DBB-19DA-1F4F-C6EE-92432169D966}"/>
                </a:ext>
              </a:extLst>
            </p:cNvPr>
            <p:cNvSpPr/>
            <p:nvPr/>
          </p:nvSpPr>
          <p:spPr>
            <a:xfrm>
              <a:off x="4298764" y="2764445"/>
              <a:ext cx="357035" cy="348677"/>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51" name="Google Shape;1254;p49">
              <a:extLst>
                <a:ext uri="{FF2B5EF4-FFF2-40B4-BE49-F238E27FC236}">
                  <a16:creationId xmlns:a16="http://schemas.microsoft.com/office/drawing/2014/main" id="{61FA76E2-12B8-F3B1-C611-4ABBA0953248}"/>
                </a:ext>
              </a:extLst>
            </p:cNvPr>
            <p:cNvSpPr/>
            <p:nvPr/>
          </p:nvSpPr>
          <p:spPr>
            <a:xfrm>
              <a:off x="4227898" y="2787885"/>
              <a:ext cx="206220" cy="164577"/>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52" name="Google Shape;1255;p49">
              <a:extLst>
                <a:ext uri="{FF2B5EF4-FFF2-40B4-BE49-F238E27FC236}">
                  <a16:creationId xmlns:a16="http://schemas.microsoft.com/office/drawing/2014/main" id="{2F40EFB2-E284-2D1A-2347-F4CFE26527D7}"/>
                </a:ext>
              </a:extLst>
            </p:cNvPr>
            <p:cNvSpPr/>
            <p:nvPr/>
          </p:nvSpPr>
          <p:spPr>
            <a:xfrm>
              <a:off x="4153769" y="2951778"/>
              <a:ext cx="146319" cy="118412"/>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53" name="Google Shape;1256;p49">
              <a:extLst>
                <a:ext uri="{FF2B5EF4-FFF2-40B4-BE49-F238E27FC236}">
                  <a16:creationId xmlns:a16="http://schemas.microsoft.com/office/drawing/2014/main" id="{DA7E8ADB-F7CE-2918-7F8A-9B3558E3E411}"/>
                </a:ext>
              </a:extLst>
            </p:cNvPr>
            <p:cNvSpPr/>
            <p:nvPr/>
          </p:nvSpPr>
          <p:spPr>
            <a:xfrm>
              <a:off x="4153153" y="2957001"/>
              <a:ext cx="210101" cy="233529"/>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54" name="Google Shape;1257;p49">
              <a:extLst>
                <a:ext uri="{FF2B5EF4-FFF2-40B4-BE49-F238E27FC236}">
                  <a16:creationId xmlns:a16="http://schemas.microsoft.com/office/drawing/2014/main" id="{9AD3ABA5-0C5D-4050-C3A7-F66E737A06DF}"/>
                </a:ext>
              </a:extLst>
            </p:cNvPr>
            <p:cNvSpPr/>
            <p:nvPr/>
          </p:nvSpPr>
          <p:spPr>
            <a:xfrm>
              <a:off x="4236922" y="3001239"/>
              <a:ext cx="289989" cy="271270"/>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55" name="Google Shape;1258;p49">
              <a:extLst>
                <a:ext uri="{FF2B5EF4-FFF2-40B4-BE49-F238E27FC236}">
                  <a16:creationId xmlns:a16="http://schemas.microsoft.com/office/drawing/2014/main" id="{3FFD9EF0-90C1-A69F-BBA6-E2D36C55E7C7}"/>
                </a:ext>
              </a:extLst>
            </p:cNvPr>
            <p:cNvSpPr/>
            <p:nvPr/>
          </p:nvSpPr>
          <p:spPr>
            <a:xfrm>
              <a:off x="4359342" y="3184002"/>
              <a:ext cx="134062" cy="98268"/>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56" name="Google Shape;1259;p49">
              <a:extLst>
                <a:ext uri="{FF2B5EF4-FFF2-40B4-BE49-F238E27FC236}">
                  <a16:creationId xmlns:a16="http://schemas.microsoft.com/office/drawing/2014/main" id="{F62088FE-A19E-1232-D811-80729F5B737A}"/>
                </a:ext>
              </a:extLst>
            </p:cNvPr>
            <p:cNvSpPr/>
            <p:nvPr/>
          </p:nvSpPr>
          <p:spPr>
            <a:xfrm>
              <a:off x="4143483" y="3155370"/>
              <a:ext cx="114721" cy="84620"/>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57" name="Google Shape;1260;p49">
              <a:extLst>
                <a:ext uri="{FF2B5EF4-FFF2-40B4-BE49-F238E27FC236}">
                  <a16:creationId xmlns:a16="http://schemas.microsoft.com/office/drawing/2014/main" id="{BE569173-1732-DF5C-1CE4-6E422730FA8D}"/>
                </a:ext>
              </a:extLst>
            </p:cNvPr>
            <p:cNvSpPr/>
            <p:nvPr/>
          </p:nvSpPr>
          <p:spPr>
            <a:xfrm>
              <a:off x="4156356" y="3228239"/>
              <a:ext cx="54820" cy="33201"/>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nvGrpSpPr>
            <p:cNvPr id="158" name="Google Shape;1261;p49">
              <a:extLst>
                <a:ext uri="{FF2B5EF4-FFF2-40B4-BE49-F238E27FC236}">
                  <a16:creationId xmlns:a16="http://schemas.microsoft.com/office/drawing/2014/main" id="{EDD12002-6797-C6B2-AB1F-2EF018E5DE34}"/>
                </a:ext>
              </a:extLst>
            </p:cNvPr>
            <p:cNvGrpSpPr/>
            <p:nvPr/>
          </p:nvGrpSpPr>
          <p:grpSpPr>
            <a:xfrm>
              <a:off x="4153153" y="3205545"/>
              <a:ext cx="163689" cy="123606"/>
              <a:chOff x="3450375" y="3038225"/>
              <a:chExt cx="132875" cy="99400"/>
            </a:xfrm>
            <a:grpFill/>
          </p:grpSpPr>
          <p:sp>
            <p:nvSpPr>
              <p:cNvPr id="194" name="Google Shape;1262;p49">
                <a:extLst>
                  <a:ext uri="{FF2B5EF4-FFF2-40B4-BE49-F238E27FC236}">
                    <a16:creationId xmlns:a16="http://schemas.microsoft.com/office/drawing/2014/main" id="{AE95FFCD-EA60-0CA5-27A3-6DDF35C328F8}"/>
                  </a:ext>
                </a:extLst>
              </p:cNvPr>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chemeClr val="tx2">
                  <a:lumMod val="20000"/>
                  <a:lumOff val="8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95" name="Google Shape;1263;p49">
                <a:extLst>
                  <a:ext uri="{FF2B5EF4-FFF2-40B4-BE49-F238E27FC236}">
                    <a16:creationId xmlns:a16="http://schemas.microsoft.com/office/drawing/2014/main" id="{F7DB9006-699E-BD11-3092-23773C9245FB}"/>
                  </a:ext>
                </a:extLst>
              </p:cNvPr>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sp>
          <p:nvSpPr>
            <p:cNvPr id="159" name="Google Shape;1264;p49">
              <a:extLst>
                <a:ext uri="{FF2B5EF4-FFF2-40B4-BE49-F238E27FC236}">
                  <a16:creationId xmlns:a16="http://schemas.microsoft.com/office/drawing/2014/main" id="{B759C276-F718-3CB7-5BAF-B94CCD0FBAF2}"/>
                </a:ext>
              </a:extLst>
            </p:cNvPr>
            <p:cNvSpPr/>
            <p:nvPr/>
          </p:nvSpPr>
          <p:spPr>
            <a:xfrm>
              <a:off x="4218228" y="3277016"/>
              <a:ext cx="49646" cy="59875"/>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60" name="Google Shape;1265;p49">
              <a:extLst>
                <a:ext uri="{FF2B5EF4-FFF2-40B4-BE49-F238E27FC236}">
                  <a16:creationId xmlns:a16="http://schemas.microsoft.com/office/drawing/2014/main" id="{0AABC3D1-49CA-3534-40BC-FBEE5626A014}"/>
                </a:ext>
              </a:extLst>
            </p:cNvPr>
            <p:cNvSpPr/>
            <p:nvPr/>
          </p:nvSpPr>
          <p:spPr>
            <a:xfrm>
              <a:off x="4250442" y="3304342"/>
              <a:ext cx="72189" cy="78092"/>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61" name="Google Shape;1266;p49">
              <a:extLst>
                <a:ext uri="{FF2B5EF4-FFF2-40B4-BE49-F238E27FC236}">
                  <a16:creationId xmlns:a16="http://schemas.microsoft.com/office/drawing/2014/main" id="{3886D6AC-F551-D7C5-3922-C8883F80A60C}"/>
                </a:ext>
              </a:extLst>
            </p:cNvPr>
            <p:cNvSpPr/>
            <p:nvPr/>
          </p:nvSpPr>
          <p:spPr>
            <a:xfrm>
              <a:off x="4300704" y="3265980"/>
              <a:ext cx="110224" cy="117107"/>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62" name="Google Shape;1267;p49">
              <a:extLst>
                <a:ext uri="{FF2B5EF4-FFF2-40B4-BE49-F238E27FC236}">
                  <a16:creationId xmlns:a16="http://schemas.microsoft.com/office/drawing/2014/main" id="{B74D1780-7963-5C2F-6E52-A6873CCC502C}"/>
                </a:ext>
              </a:extLst>
            </p:cNvPr>
            <p:cNvSpPr/>
            <p:nvPr/>
          </p:nvSpPr>
          <p:spPr>
            <a:xfrm>
              <a:off x="4395437" y="3256218"/>
              <a:ext cx="75423" cy="119065"/>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63" name="Google Shape;1268;p49">
              <a:extLst>
                <a:ext uri="{FF2B5EF4-FFF2-40B4-BE49-F238E27FC236}">
                  <a16:creationId xmlns:a16="http://schemas.microsoft.com/office/drawing/2014/main" id="{7F306789-6C7F-6CFD-987E-7FAB882F6D62}"/>
                </a:ext>
              </a:extLst>
            </p:cNvPr>
            <p:cNvSpPr/>
            <p:nvPr/>
          </p:nvSpPr>
          <p:spPr>
            <a:xfrm>
              <a:off x="4448285" y="3256218"/>
              <a:ext cx="36095" cy="96931"/>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64" name="Google Shape;1269;p49">
              <a:extLst>
                <a:ext uri="{FF2B5EF4-FFF2-40B4-BE49-F238E27FC236}">
                  <a16:creationId xmlns:a16="http://schemas.microsoft.com/office/drawing/2014/main" id="{6DB5D8D6-1DA4-5A00-A6C5-E8BF08D232C3}"/>
                </a:ext>
              </a:extLst>
            </p:cNvPr>
            <p:cNvSpPr/>
            <p:nvPr/>
          </p:nvSpPr>
          <p:spPr>
            <a:xfrm>
              <a:off x="4467595" y="3231504"/>
              <a:ext cx="55466" cy="117107"/>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65" name="Google Shape;1270;p49">
              <a:extLst>
                <a:ext uri="{FF2B5EF4-FFF2-40B4-BE49-F238E27FC236}">
                  <a16:creationId xmlns:a16="http://schemas.microsoft.com/office/drawing/2014/main" id="{DF9840FA-35D0-7FD0-9E6F-31D7F479923E}"/>
                </a:ext>
              </a:extLst>
            </p:cNvPr>
            <p:cNvSpPr/>
            <p:nvPr/>
          </p:nvSpPr>
          <p:spPr>
            <a:xfrm>
              <a:off x="4684779" y="3029839"/>
              <a:ext cx="185586" cy="297943"/>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66" name="Google Shape;1271;p49">
              <a:extLst>
                <a:ext uri="{FF2B5EF4-FFF2-40B4-BE49-F238E27FC236}">
                  <a16:creationId xmlns:a16="http://schemas.microsoft.com/office/drawing/2014/main" id="{E804D1D7-7DC4-873F-9441-E5320186BFAC}"/>
                </a:ext>
              </a:extLst>
            </p:cNvPr>
            <p:cNvSpPr/>
            <p:nvPr/>
          </p:nvSpPr>
          <p:spPr>
            <a:xfrm>
              <a:off x="4662205" y="3222395"/>
              <a:ext cx="5821" cy="3264"/>
            </a:xfrm>
            <a:custGeom>
              <a:avLst/>
              <a:gdLst/>
              <a:ahLst/>
              <a:cxnLst/>
              <a:rect l="l" t="t" r="r" b="b"/>
              <a:pathLst>
                <a:path w="189" h="105" extrusionOk="0">
                  <a:moveTo>
                    <a:pt x="189" y="0"/>
                  </a:moveTo>
                  <a:lnTo>
                    <a:pt x="1" y="42"/>
                  </a:lnTo>
                  <a:lnTo>
                    <a:pt x="63" y="105"/>
                  </a:lnTo>
                  <a:lnTo>
                    <a:pt x="168" y="84"/>
                  </a:lnTo>
                  <a:lnTo>
                    <a:pt x="189"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67" name="Google Shape;1272;p49">
              <a:extLst>
                <a:ext uri="{FF2B5EF4-FFF2-40B4-BE49-F238E27FC236}">
                  <a16:creationId xmlns:a16="http://schemas.microsoft.com/office/drawing/2014/main" id="{5DA9101E-A5BF-E8EC-C609-5D44130580D8}"/>
                </a:ext>
              </a:extLst>
            </p:cNvPr>
            <p:cNvSpPr/>
            <p:nvPr/>
          </p:nvSpPr>
          <p:spPr>
            <a:xfrm>
              <a:off x="4455369" y="3033756"/>
              <a:ext cx="271326" cy="212732"/>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68" name="Google Shape;1273;p49">
              <a:extLst>
                <a:ext uri="{FF2B5EF4-FFF2-40B4-BE49-F238E27FC236}">
                  <a16:creationId xmlns:a16="http://schemas.microsoft.com/office/drawing/2014/main" id="{63FDFA78-3DAB-35EF-F2ED-6658F282D2C9}"/>
                </a:ext>
              </a:extLst>
            </p:cNvPr>
            <p:cNvSpPr/>
            <p:nvPr/>
          </p:nvSpPr>
          <p:spPr>
            <a:xfrm>
              <a:off x="4501103" y="3209369"/>
              <a:ext cx="203664" cy="176297"/>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69" name="Google Shape;1274;p49">
              <a:extLst>
                <a:ext uri="{FF2B5EF4-FFF2-40B4-BE49-F238E27FC236}">
                  <a16:creationId xmlns:a16="http://schemas.microsoft.com/office/drawing/2014/main" id="{1E9591BC-E454-F42C-786C-9D101FD2009B}"/>
                </a:ext>
              </a:extLst>
            </p:cNvPr>
            <p:cNvSpPr/>
            <p:nvPr/>
          </p:nvSpPr>
          <p:spPr>
            <a:xfrm>
              <a:off x="4600363" y="3224975"/>
              <a:ext cx="135324" cy="204929"/>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70" name="Google Shape;1275;p49">
              <a:extLst>
                <a:ext uri="{FF2B5EF4-FFF2-40B4-BE49-F238E27FC236}">
                  <a16:creationId xmlns:a16="http://schemas.microsoft.com/office/drawing/2014/main" id="{858655A4-C4AC-F472-D014-D56258A17BF5}"/>
                </a:ext>
              </a:extLst>
            </p:cNvPr>
            <p:cNvSpPr/>
            <p:nvPr/>
          </p:nvSpPr>
          <p:spPr>
            <a:xfrm>
              <a:off x="4600979" y="3421417"/>
              <a:ext cx="101847" cy="111262"/>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71" name="Google Shape;1276;p49">
              <a:extLst>
                <a:ext uri="{FF2B5EF4-FFF2-40B4-BE49-F238E27FC236}">
                  <a16:creationId xmlns:a16="http://schemas.microsoft.com/office/drawing/2014/main" id="{25047009-1D49-E213-DAB0-CC0FFC261E3E}"/>
                </a:ext>
              </a:extLst>
            </p:cNvPr>
            <p:cNvSpPr/>
            <p:nvPr/>
          </p:nvSpPr>
          <p:spPr>
            <a:xfrm>
              <a:off x="4610650" y="3423376"/>
              <a:ext cx="36125" cy="23440"/>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72" name="Google Shape;1277;p49">
              <a:extLst>
                <a:ext uri="{FF2B5EF4-FFF2-40B4-BE49-F238E27FC236}">
                  <a16:creationId xmlns:a16="http://schemas.microsoft.com/office/drawing/2014/main" id="{04035B94-61C1-C50F-FBB5-E0D58B094E3C}"/>
                </a:ext>
              </a:extLst>
            </p:cNvPr>
            <p:cNvSpPr/>
            <p:nvPr/>
          </p:nvSpPr>
          <p:spPr>
            <a:xfrm>
              <a:off x="4643511" y="3392817"/>
              <a:ext cx="136649" cy="161344"/>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73" name="Google Shape;1278;p49">
              <a:extLst>
                <a:ext uri="{FF2B5EF4-FFF2-40B4-BE49-F238E27FC236}">
                  <a16:creationId xmlns:a16="http://schemas.microsoft.com/office/drawing/2014/main" id="{E1191C07-8392-0C23-420D-BA15FF497FD5}"/>
                </a:ext>
              </a:extLst>
            </p:cNvPr>
            <p:cNvSpPr/>
            <p:nvPr/>
          </p:nvSpPr>
          <p:spPr>
            <a:xfrm>
              <a:off x="4658355" y="3541104"/>
              <a:ext cx="19341" cy="26704"/>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74" name="Google Shape;1279;p49">
              <a:extLst>
                <a:ext uri="{FF2B5EF4-FFF2-40B4-BE49-F238E27FC236}">
                  <a16:creationId xmlns:a16="http://schemas.microsoft.com/office/drawing/2014/main" id="{1976E51D-99C2-3389-1368-4DA8572DCFEE}"/>
                </a:ext>
              </a:extLst>
            </p:cNvPr>
            <p:cNvSpPr/>
            <p:nvPr/>
          </p:nvSpPr>
          <p:spPr>
            <a:xfrm>
              <a:off x="4967654" y="3478680"/>
              <a:ext cx="199137" cy="204898"/>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75" name="Google Shape;1280;p49">
              <a:extLst>
                <a:ext uri="{FF2B5EF4-FFF2-40B4-BE49-F238E27FC236}">
                  <a16:creationId xmlns:a16="http://schemas.microsoft.com/office/drawing/2014/main" id="{0CECFC98-CB42-E97D-C049-0E7197D1DEC2}"/>
                </a:ext>
              </a:extLst>
            </p:cNvPr>
            <p:cNvSpPr/>
            <p:nvPr/>
          </p:nvSpPr>
          <p:spPr>
            <a:xfrm>
              <a:off x="4961865" y="3482566"/>
              <a:ext cx="36095" cy="29968"/>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chemeClr val="tx2">
                <a:lumMod val="20000"/>
                <a:lumOff val="8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76" name="Google Shape;1281;p49">
              <a:extLst>
                <a:ext uri="{FF2B5EF4-FFF2-40B4-BE49-F238E27FC236}">
                  <a16:creationId xmlns:a16="http://schemas.microsoft.com/office/drawing/2014/main" id="{4E7C741F-B813-4009-50EF-0314A6E7A4A4}"/>
                </a:ext>
              </a:extLst>
            </p:cNvPr>
            <p:cNvSpPr/>
            <p:nvPr/>
          </p:nvSpPr>
          <p:spPr>
            <a:xfrm>
              <a:off x="4961865" y="3500131"/>
              <a:ext cx="35448" cy="43616"/>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77" name="Google Shape;1282;p49">
              <a:extLst>
                <a:ext uri="{FF2B5EF4-FFF2-40B4-BE49-F238E27FC236}">
                  <a16:creationId xmlns:a16="http://schemas.microsoft.com/office/drawing/2014/main" id="{E5132110-6060-2609-469C-57AF8FBFE045}"/>
                </a:ext>
              </a:extLst>
            </p:cNvPr>
            <p:cNvSpPr/>
            <p:nvPr/>
          </p:nvSpPr>
          <p:spPr>
            <a:xfrm>
              <a:off x="4660911" y="3365491"/>
              <a:ext cx="339635" cy="339569"/>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78" name="Google Shape;1283;p49">
              <a:extLst>
                <a:ext uri="{FF2B5EF4-FFF2-40B4-BE49-F238E27FC236}">
                  <a16:creationId xmlns:a16="http://schemas.microsoft.com/office/drawing/2014/main" id="{B3146928-40DD-C4A8-44E6-88F869F07B57}"/>
                </a:ext>
              </a:extLst>
            </p:cNvPr>
            <p:cNvSpPr/>
            <p:nvPr/>
          </p:nvSpPr>
          <p:spPr>
            <a:xfrm>
              <a:off x="5026293" y="3631538"/>
              <a:ext cx="56729" cy="144433"/>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79" name="Google Shape;1284;p49">
              <a:extLst>
                <a:ext uri="{FF2B5EF4-FFF2-40B4-BE49-F238E27FC236}">
                  <a16:creationId xmlns:a16="http://schemas.microsoft.com/office/drawing/2014/main" id="{A4E4DE06-9728-5DA9-5CC5-873E4B80ABB6}"/>
                </a:ext>
              </a:extLst>
            </p:cNvPr>
            <p:cNvSpPr/>
            <p:nvPr/>
          </p:nvSpPr>
          <p:spPr>
            <a:xfrm>
              <a:off x="4831683" y="3610056"/>
              <a:ext cx="210101" cy="180867"/>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80" name="Google Shape;1285;p49">
              <a:extLst>
                <a:ext uri="{FF2B5EF4-FFF2-40B4-BE49-F238E27FC236}">
                  <a16:creationId xmlns:a16="http://schemas.microsoft.com/office/drawing/2014/main" id="{8FF7D6FA-BA99-A94A-FC92-95721F75E3F0}"/>
                </a:ext>
              </a:extLst>
            </p:cNvPr>
            <p:cNvSpPr/>
            <p:nvPr/>
          </p:nvSpPr>
          <p:spPr>
            <a:xfrm>
              <a:off x="4648685" y="3568430"/>
              <a:ext cx="222974" cy="222493"/>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81" name="Google Shape;1286;p49">
              <a:extLst>
                <a:ext uri="{FF2B5EF4-FFF2-40B4-BE49-F238E27FC236}">
                  <a16:creationId xmlns:a16="http://schemas.microsoft.com/office/drawing/2014/main" id="{937B369E-749E-2C9B-DCA1-0CF0726DBB3C}"/>
                </a:ext>
              </a:extLst>
            </p:cNvPr>
            <p:cNvSpPr/>
            <p:nvPr/>
          </p:nvSpPr>
          <p:spPr>
            <a:xfrm>
              <a:off x="4887735" y="3745349"/>
              <a:ext cx="139235" cy="128174"/>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82" name="Google Shape;1287;p49">
              <a:extLst>
                <a:ext uri="{FF2B5EF4-FFF2-40B4-BE49-F238E27FC236}">
                  <a16:creationId xmlns:a16="http://schemas.microsoft.com/office/drawing/2014/main" id="{6E033BEC-0C95-A68B-DA30-60D3914052BA}"/>
                </a:ext>
              </a:extLst>
            </p:cNvPr>
            <p:cNvSpPr/>
            <p:nvPr/>
          </p:nvSpPr>
          <p:spPr>
            <a:xfrm>
              <a:off x="4791739" y="3785048"/>
              <a:ext cx="166922" cy="168494"/>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83" name="Google Shape;1288;p49">
              <a:extLst>
                <a:ext uri="{FF2B5EF4-FFF2-40B4-BE49-F238E27FC236}">
                  <a16:creationId xmlns:a16="http://schemas.microsoft.com/office/drawing/2014/main" id="{09575A71-4419-F50A-4868-9E93C1236E35}"/>
                </a:ext>
              </a:extLst>
            </p:cNvPr>
            <p:cNvSpPr/>
            <p:nvPr/>
          </p:nvSpPr>
          <p:spPr>
            <a:xfrm>
              <a:off x="4649331" y="3769411"/>
              <a:ext cx="238434" cy="226410"/>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84" name="Google Shape;1289;p49">
              <a:extLst>
                <a:ext uri="{FF2B5EF4-FFF2-40B4-BE49-F238E27FC236}">
                  <a16:creationId xmlns:a16="http://schemas.microsoft.com/office/drawing/2014/main" id="{1B28EF55-8D45-D413-BBC4-DC10F4716740}"/>
                </a:ext>
              </a:extLst>
            </p:cNvPr>
            <p:cNvSpPr/>
            <p:nvPr/>
          </p:nvSpPr>
          <p:spPr>
            <a:xfrm>
              <a:off x="4981821" y="3652335"/>
              <a:ext cx="185617" cy="301860"/>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85" name="Google Shape;1290;p49">
              <a:extLst>
                <a:ext uri="{FF2B5EF4-FFF2-40B4-BE49-F238E27FC236}">
                  <a16:creationId xmlns:a16="http://schemas.microsoft.com/office/drawing/2014/main" id="{EA0272ED-368B-5397-BA67-1C58A8D0B8F8}"/>
                </a:ext>
              </a:extLst>
            </p:cNvPr>
            <p:cNvSpPr/>
            <p:nvPr/>
          </p:nvSpPr>
          <p:spPr>
            <a:xfrm>
              <a:off x="4978618" y="3932029"/>
              <a:ext cx="25808" cy="29316"/>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86" name="Google Shape;1291;p49">
              <a:extLst>
                <a:ext uri="{FF2B5EF4-FFF2-40B4-BE49-F238E27FC236}">
                  <a16:creationId xmlns:a16="http://schemas.microsoft.com/office/drawing/2014/main" id="{A20EF9B7-A731-5847-467D-B94DE0777F2F}"/>
                </a:ext>
              </a:extLst>
            </p:cNvPr>
            <p:cNvSpPr/>
            <p:nvPr/>
          </p:nvSpPr>
          <p:spPr>
            <a:xfrm>
              <a:off x="4909663" y="3989914"/>
              <a:ext cx="41269" cy="39077"/>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chemeClr val="tx2">
                <a:lumMod val="20000"/>
                <a:lumOff val="8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87" name="Google Shape;1292;p49">
              <a:extLst>
                <a:ext uri="{FF2B5EF4-FFF2-40B4-BE49-F238E27FC236}">
                  <a16:creationId xmlns:a16="http://schemas.microsoft.com/office/drawing/2014/main" id="{4DD9040D-C681-ECE4-19AF-D1F2F61435E8}"/>
                </a:ext>
              </a:extLst>
            </p:cNvPr>
            <p:cNvSpPr/>
            <p:nvPr/>
          </p:nvSpPr>
          <p:spPr>
            <a:xfrm>
              <a:off x="5689363" y="2735192"/>
              <a:ext cx="129565" cy="10799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88" name="Google Shape;1293;p49">
              <a:extLst>
                <a:ext uri="{FF2B5EF4-FFF2-40B4-BE49-F238E27FC236}">
                  <a16:creationId xmlns:a16="http://schemas.microsoft.com/office/drawing/2014/main" id="{B8C3C002-5C6F-7A3B-7DE6-F646CFC9317D}"/>
                </a:ext>
              </a:extLst>
            </p:cNvPr>
            <p:cNvSpPr/>
            <p:nvPr/>
          </p:nvSpPr>
          <p:spPr>
            <a:xfrm>
              <a:off x="5689363" y="2735192"/>
              <a:ext cx="129565" cy="10799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89" name="Google Shape;1294;p49">
              <a:extLst>
                <a:ext uri="{FF2B5EF4-FFF2-40B4-BE49-F238E27FC236}">
                  <a16:creationId xmlns:a16="http://schemas.microsoft.com/office/drawing/2014/main" id="{B5717364-3044-FD9F-95B2-14A9A2000EE0}"/>
                </a:ext>
              </a:extLst>
            </p:cNvPr>
            <p:cNvSpPr/>
            <p:nvPr/>
          </p:nvSpPr>
          <p:spPr>
            <a:xfrm>
              <a:off x="5141630" y="2644136"/>
              <a:ext cx="87034" cy="24746"/>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90" name="Google Shape;1295;p49">
              <a:extLst>
                <a:ext uri="{FF2B5EF4-FFF2-40B4-BE49-F238E27FC236}">
                  <a16:creationId xmlns:a16="http://schemas.microsoft.com/office/drawing/2014/main" id="{A9E382C2-BCF7-F920-96B3-B89761DAF336}"/>
                </a:ext>
              </a:extLst>
            </p:cNvPr>
            <p:cNvSpPr/>
            <p:nvPr/>
          </p:nvSpPr>
          <p:spPr>
            <a:xfrm>
              <a:off x="5198359" y="2664281"/>
              <a:ext cx="3234" cy="3295"/>
            </a:xfrm>
            <a:custGeom>
              <a:avLst/>
              <a:gdLst/>
              <a:ahLst/>
              <a:cxnLst/>
              <a:rect l="l" t="t" r="r" b="b"/>
              <a:pathLst>
                <a:path w="105" h="106" fill="none" extrusionOk="0">
                  <a:moveTo>
                    <a:pt x="105" y="105"/>
                  </a:moveTo>
                  <a:lnTo>
                    <a:pt x="0" y="1"/>
                  </a:lnTo>
                </a:path>
              </a:pathLst>
            </a:custGeom>
            <a:grp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91" name="Google Shape;1296;p49">
              <a:extLst>
                <a:ext uri="{FF2B5EF4-FFF2-40B4-BE49-F238E27FC236}">
                  <a16:creationId xmlns:a16="http://schemas.microsoft.com/office/drawing/2014/main" id="{1FEF8ADD-A80A-E14D-3B3C-5267895AC1E2}"/>
                </a:ext>
              </a:extLst>
            </p:cNvPr>
            <p:cNvSpPr/>
            <p:nvPr/>
          </p:nvSpPr>
          <p:spPr>
            <a:xfrm>
              <a:off x="5999340" y="2923178"/>
              <a:ext cx="54789" cy="32549"/>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92" name="Google Shape;1297;p49">
              <a:extLst>
                <a:ext uri="{FF2B5EF4-FFF2-40B4-BE49-F238E27FC236}">
                  <a16:creationId xmlns:a16="http://schemas.microsoft.com/office/drawing/2014/main" id="{4CAB3DFD-B5AC-CBCC-27E9-5D4BDA762AF1}"/>
                </a:ext>
              </a:extLst>
            </p:cNvPr>
            <p:cNvSpPr/>
            <p:nvPr/>
          </p:nvSpPr>
          <p:spPr>
            <a:xfrm>
              <a:off x="4789799" y="2648022"/>
              <a:ext cx="43209" cy="37118"/>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sp>
          <p:nvSpPr>
            <p:cNvPr id="193" name="Google Shape;1298;p49">
              <a:extLst>
                <a:ext uri="{FF2B5EF4-FFF2-40B4-BE49-F238E27FC236}">
                  <a16:creationId xmlns:a16="http://schemas.microsoft.com/office/drawing/2014/main" id="{67D8FFD3-9604-DB91-C44E-3C3B36BEA264}"/>
                </a:ext>
              </a:extLst>
            </p:cNvPr>
            <p:cNvSpPr/>
            <p:nvPr/>
          </p:nvSpPr>
          <p:spPr>
            <a:xfrm>
              <a:off x="4754351" y="2564770"/>
              <a:ext cx="72220" cy="95656"/>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grpFill/>
            <a:ln>
              <a:noFill/>
            </a:ln>
          </p:spPr>
          <p:txBody>
            <a:bodyPr spcFirstLastPara="1" wrap="square" lIns="91425" tIns="91425" rIns="91425" bIns="9142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Segoe UI" panose="020B0502040204020203" pitchFamily="34" charset="0"/>
                <a:ea typeface="ヒラギノ角ゴ Pro W3" pitchFamily="127" charset="-128"/>
                <a:cs typeface="Segoe UI" panose="020B0502040204020203" pitchFamily="34" charset="0"/>
              </a:endParaRPr>
            </a:p>
          </p:txBody>
        </p:sp>
      </p:grpSp>
      <p:sp>
        <p:nvSpPr>
          <p:cNvPr id="275" name="Rectangle 274">
            <a:extLst>
              <a:ext uri="{FF2B5EF4-FFF2-40B4-BE49-F238E27FC236}">
                <a16:creationId xmlns:a16="http://schemas.microsoft.com/office/drawing/2014/main" id="{D919B0E1-A0AB-E284-AFFA-CFFDE0A7BC35}"/>
              </a:ext>
            </a:extLst>
          </p:cNvPr>
          <p:cNvSpPr/>
          <p:nvPr/>
        </p:nvSpPr>
        <p:spPr>
          <a:xfrm>
            <a:off x="7571328" y="3706461"/>
            <a:ext cx="3592435" cy="1154162"/>
          </a:xfrm>
          <a:prstGeom prst="rect">
            <a:avLst/>
          </a:prstGeom>
        </p:spPr>
        <p:txBody>
          <a:bodyPr wrap="square" lIns="91440" tIns="45720" rIns="91440" bIns="45720" anchor="t">
            <a:sp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pitchFamily="34" charset="0"/>
                <a:ea typeface="Arial" panose="020B0604020202020204" pitchFamily="34" charset="0"/>
                <a:cs typeface="Calibri" panose="020F0502020204030204" pitchFamily="34" charset="0"/>
              </a:rPr>
              <a:t>The survey was distributed to 193 WMO Member States and Territories.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pitchFamily="34" charset="0"/>
                <a:ea typeface="Arial" panose="020B0604020202020204" pitchFamily="34" charset="0"/>
                <a:cs typeface="Calibri" panose="020F0502020204030204" pitchFamily="34" charset="0"/>
              </a:rPr>
              <a:t>A total of 103 responses were received from 78 Members.</a:t>
            </a:r>
            <a:endParaRPr kumimoji="0" lang="en-CA" sz="16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pic>
        <p:nvPicPr>
          <p:cNvPr id="2" name="Picture 1">
            <a:extLst>
              <a:ext uri="{FF2B5EF4-FFF2-40B4-BE49-F238E27FC236}">
                <a16:creationId xmlns:a16="http://schemas.microsoft.com/office/drawing/2014/main" id="{8FE10839-1793-5233-DBBA-6240D3F58434}"/>
              </a:ext>
            </a:extLst>
          </p:cNvPr>
          <p:cNvPicPr>
            <a:picLocks noChangeAspect="1"/>
          </p:cNvPicPr>
          <p:nvPr/>
        </p:nvPicPr>
        <p:blipFill>
          <a:blip r:embed="rId3"/>
          <a:stretch>
            <a:fillRect/>
          </a:stretch>
        </p:blipFill>
        <p:spPr>
          <a:xfrm>
            <a:off x="-8625" y="4709895"/>
            <a:ext cx="152421" cy="2152950"/>
          </a:xfrm>
          <a:prstGeom prst="rect">
            <a:avLst/>
          </a:prstGeom>
        </p:spPr>
      </p:pic>
      <p:sp>
        <p:nvSpPr>
          <p:cNvPr id="4" name="Rectangle 3"/>
          <p:cNvSpPr/>
          <p:nvPr/>
        </p:nvSpPr>
        <p:spPr>
          <a:xfrm>
            <a:off x="420098" y="2779319"/>
            <a:ext cx="7038063" cy="3395801"/>
          </a:xfrm>
          <a:prstGeom prst="rect">
            <a:avLst/>
          </a:prstGeom>
        </p:spPr>
        <p:txBody>
          <a:bodyPr wrap="square" lIns="91440" tIns="45720" rIns="91440" bIns="45720" anchor="ctr">
            <a:spAutoFit/>
          </a:bodyPr>
          <a:lstStyle/>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a:cs typeface="Calibri" panose="020F0502020204030204" pitchFamily="34" charset="0"/>
              </a:rPr>
              <a:t>Demonstrate value of participation in development of environmental sustainability of observation recommendations</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a:cs typeface="Calibri" panose="020F0502020204030204" pitchFamily="34" charset="0"/>
              </a:rPr>
              <a:t>Benchmark international programs, practices, policies, and priorities</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a:cs typeface="Calibri" panose="020F0502020204030204" pitchFamily="34" charset="0"/>
              </a:rPr>
              <a:t>Identify and understand challenges, key impacts, and considerations from WMO members</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a:cs typeface="Calibri" panose="020F0502020204030204" pitchFamily="34" charset="0"/>
              </a:rPr>
              <a:t>Evaluate linkages with international standards (ISO 14001, LEED)</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a:cs typeface="Calibri" panose="020F0502020204030204" pitchFamily="34" charset="0"/>
              </a:rPr>
              <a:t>Develop an evidence base of current and prospective methods and technologies</a:t>
            </a:r>
          </a:p>
          <a:p>
            <a:pPr marL="285750" marR="0" lvl="0" indent="-285750" algn="l" defTabSz="457200" rtl="0" eaLnBrk="1" fontAlgn="base" latinLnBrk="0" hangingPunct="1">
              <a:lnSpc>
                <a:spcPct val="100000"/>
              </a:lnSpc>
              <a:spcBef>
                <a:spcPct val="0"/>
              </a:spcBef>
              <a:spcAft>
                <a:spcPts val="80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a:cs typeface="Calibri" panose="020F0502020204030204" pitchFamily="34" charset="0"/>
              </a:rPr>
              <a:t>Explore whether Members would be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a:cs typeface="Calibri" panose="020F0502020204030204" pitchFamily="34" charset="0"/>
              </a:rPr>
              <a:t>willing/able to participate in follow-up activities (e.g. drafting recommendations)</a:t>
            </a:r>
          </a:p>
          <a:p>
            <a:pPr marL="285750" marR="0" lvl="0" indent="-285750" algn="l" defTabSz="457200" rtl="0" eaLnBrk="1" fontAlgn="base" latinLnBrk="0" hangingPunct="1">
              <a:lnSpc>
                <a:spcPct val="100000"/>
              </a:lnSpc>
              <a:spcBef>
                <a:spcPct val="0"/>
              </a:spcBef>
              <a:spcAft>
                <a:spcPts val="80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a:cs typeface="Calibri" panose="020F0502020204030204" pitchFamily="34" charset="0"/>
              </a:rPr>
              <a:t>Gather ideas for innovation and incentive programs</a:t>
            </a:r>
          </a:p>
          <a:p>
            <a:pPr marL="285750" marR="0" lvl="0" indent="-285750" algn="l" defTabSz="457200" rtl="0" eaLnBrk="1" fontAlgn="base" latinLnBrk="0" hangingPunct="1">
              <a:lnSpc>
                <a:spcPct val="100000"/>
              </a:lnSpc>
              <a:spcBef>
                <a:spcPct val="0"/>
              </a:spcBef>
              <a:spcAft>
                <a:spcPts val="80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a:cs typeface="Calibri" panose="020F0502020204030204" pitchFamily="34" charset="0"/>
              </a:rPr>
              <a:t>Addressed current, planned, and potential activities to incorporate sustainability across the operational life cycle (network planning and design, procurement, siting and installation, operations and decommissioning)</a:t>
            </a:r>
            <a:endPar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27" charset="-128"/>
              <a:cs typeface="Calibri" panose="020F0502020204030204" pitchFamily="34" charset="0"/>
            </a:endParaRPr>
          </a:p>
        </p:txBody>
      </p:sp>
      <p:pic>
        <p:nvPicPr>
          <p:cNvPr id="3" name="Picture 2">
            <a:extLst>
              <a:ext uri="{FF2B5EF4-FFF2-40B4-BE49-F238E27FC236}">
                <a16:creationId xmlns:a16="http://schemas.microsoft.com/office/drawing/2014/main" id="{02177D35-3EB7-E373-8A03-74095E1D7247}"/>
              </a:ext>
            </a:extLst>
          </p:cNvPr>
          <p:cNvPicPr>
            <a:picLocks noChangeAspect="1"/>
          </p:cNvPicPr>
          <p:nvPr/>
        </p:nvPicPr>
        <p:blipFill>
          <a:blip r:embed="rId4"/>
          <a:stretch>
            <a:fillRect/>
          </a:stretch>
        </p:blipFill>
        <p:spPr>
          <a:xfrm>
            <a:off x="143796" y="6121317"/>
            <a:ext cx="1876687" cy="600159"/>
          </a:xfrm>
          <a:prstGeom prst="rect">
            <a:avLst/>
          </a:prstGeom>
        </p:spPr>
      </p:pic>
    </p:spTree>
    <p:extLst>
      <p:ext uri="{BB962C8B-B14F-4D97-AF65-F5344CB8AC3E}">
        <p14:creationId xmlns:p14="http://schemas.microsoft.com/office/powerpoint/2010/main" val="239880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61495" y="6127593"/>
            <a:ext cx="11221379" cy="369332"/>
          </a:xfrm>
          <a:prstGeom prst="rect">
            <a:avLst/>
          </a:prstGeom>
          <a:solidFill>
            <a:schemeClr val="bg1">
              <a:lumMod val="85000"/>
            </a:schemeClr>
          </a:solidFill>
          <a:ln>
            <a:noFill/>
          </a:ln>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rPr>
              <a:t>…</a:t>
            </a:r>
            <a:r>
              <a:rPr kumimoji="0" lang="en-CA" sz="1800"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rPr>
              <a:t>and aimed to gather ideas and perspectives related to improvement areas and key challenges faced today</a:t>
            </a:r>
          </a:p>
        </p:txBody>
      </p:sp>
      <p:sp>
        <p:nvSpPr>
          <p:cNvPr id="14" name="Title 1"/>
          <p:cNvSpPr txBox="1">
            <a:spLocks/>
          </p:cNvSpPr>
          <p:nvPr/>
        </p:nvSpPr>
        <p:spPr>
          <a:xfrm>
            <a:off x="456889" y="-90285"/>
            <a:ext cx="11223277"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cap="all"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400" i="0" u="none" strike="noStrike" kern="1200" cap="none" spc="0" normalizeH="0" baseline="0" noProof="0" dirty="0">
                <a:ln>
                  <a:noFill/>
                </a:ln>
                <a:solidFill>
                  <a:srgbClr val="005BAA"/>
                </a:solidFill>
                <a:effectLst/>
                <a:uLnTx/>
                <a:uFillTx/>
                <a:latin typeface="Century Gothic" panose="020B0502020202020204" pitchFamily="34" charset="0"/>
                <a:ea typeface="+mj-ea"/>
                <a:cs typeface="+mj-cs"/>
              </a:rPr>
              <a:t>The WMO survey on environmental sustainability of weather and climate observations was organized across the network life cycle…</a:t>
            </a:r>
          </a:p>
        </p:txBody>
      </p:sp>
      <p:cxnSp>
        <p:nvCxnSpPr>
          <p:cNvPr id="15" name="Straight Connector 14"/>
          <p:cNvCxnSpPr/>
          <p:nvPr/>
        </p:nvCxnSpPr>
        <p:spPr>
          <a:xfrm>
            <a:off x="456889" y="980728"/>
            <a:ext cx="11125985" cy="11310"/>
          </a:xfrm>
          <a:prstGeom prst="line">
            <a:avLst/>
          </a:prstGeom>
        </p:spPr>
        <p:style>
          <a:lnRef idx="2">
            <a:schemeClr val="accent5"/>
          </a:lnRef>
          <a:fillRef idx="0">
            <a:schemeClr val="accent5"/>
          </a:fillRef>
          <a:effectRef idx="1">
            <a:schemeClr val="accent5"/>
          </a:effectRef>
          <a:fontRef idx="minor">
            <a:schemeClr val="tx1"/>
          </a:fontRef>
        </p:style>
      </p:cxnSp>
      <p:sp>
        <p:nvSpPr>
          <p:cNvPr id="7" name="Rectangle 6"/>
          <p:cNvSpPr/>
          <p:nvPr/>
        </p:nvSpPr>
        <p:spPr>
          <a:xfrm>
            <a:off x="408243" y="1199622"/>
            <a:ext cx="11174632" cy="1019276"/>
          </a:xfrm>
          <a:prstGeom prst="rect">
            <a:avLst/>
          </a:prstGeom>
          <a:solidFill>
            <a:schemeClr val="accent5">
              <a:alpha val="50000"/>
            </a:schemeClr>
          </a:solidFill>
          <a:ln w="28575">
            <a:solidFill>
              <a:srgbClr val="02819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TextBox 7"/>
          <p:cNvSpPr txBox="1"/>
          <p:nvPr/>
        </p:nvSpPr>
        <p:spPr>
          <a:xfrm>
            <a:off x="944935" y="1582778"/>
            <a:ext cx="1712068" cy="64633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PLANNING / PROCUREMENT</a:t>
            </a:r>
          </a:p>
        </p:txBody>
      </p:sp>
      <p:sp>
        <p:nvSpPr>
          <p:cNvPr id="12" name="TextBox 11"/>
          <p:cNvSpPr txBox="1"/>
          <p:nvPr/>
        </p:nvSpPr>
        <p:spPr>
          <a:xfrm>
            <a:off x="3769969" y="1583530"/>
            <a:ext cx="1712068" cy="64633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SITING / INSTALLATION</a:t>
            </a:r>
          </a:p>
        </p:txBody>
      </p:sp>
      <p:sp>
        <p:nvSpPr>
          <p:cNvPr id="16" name="TextBox 15"/>
          <p:cNvSpPr txBox="1"/>
          <p:nvPr/>
        </p:nvSpPr>
        <p:spPr>
          <a:xfrm>
            <a:off x="6697184" y="1712995"/>
            <a:ext cx="1712068"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OPERATIONS</a:t>
            </a:r>
          </a:p>
        </p:txBody>
      </p:sp>
      <p:sp>
        <p:nvSpPr>
          <p:cNvPr id="17" name="TextBox 16"/>
          <p:cNvSpPr txBox="1"/>
          <p:nvPr/>
        </p:nvSpPr>
        <p:spPr>
          <a:xfrm>
            <a:off x="9325510" y="1712995"/>
            <a:ext cx="2117697"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DECOMMISSIONING</a:t>
            </a:r>
          </a:p>
        </p:txBody>
      </p:sp>
      <p:sp>
        <p:nvSpPr>
          <p:cNvPr id="9" name="TextBox 8"/>
          <p:cNvSpPr txBox="1"/>
          <p:nvPr/>
        </p:nvSpPr>
        <p:spPr>
          <a:xfrm>
            <a:off x="1817141" y="1169995"/>
            <a:ext cx="8743869"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600" normalizeH="0" baseline="0" noProof="0">
                <a:ln>
                  <a:noFill/>
                </a:ln>
                <a:solidFill>
                  <a:prstClr val="black"/>
                </a:solidFill>
                <a:effectLst/>
                <a:uLnTx/>
                <a:uFillTx/>
                <a:latin typeface="Calibri" panose="020F0502020204030204" pitchFamily="34" charset="0"/>
                <a:ea typeface="ヒラギノ角ゴ Pro W3" pitchFamily="127" charset="-128"/>
                <a:cs typeface="+mn-cs"/>
              </a:rPr>
              <a:t>Weather and Climate Observing Network Life Cycle</a:t>
            </a:r>
          </a:p>
        </p:txBody>
      </p:sp>
      <p:sp>
        <p:nvSpPr>
          <p:cNvPr id="10" name="Rounded Rectangle 9"/>
          <p:cNvSpPr/>
          <p:nvPr/>
        </p:nvSpPr>
        <p:spPr>
          <a:xfrm>
            <a:off x="408242" y="2307902"/>
            <a:ext cx="2685138" cy="165293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9" name="Rounded Rectangle 18"/>
          <p:cNvSpPr/>
          <p:nvPr/>
        </p:nvSpPr>
        <p:spPr>
          <a:xfrm>
            <a:off x="3234787" y="2307902"/>
            <a:ext cx="2685138" cy="165293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0" name="Rounded Rectangle 19"/>
          <p:cNvSpPr/>
          <p:nvPr/>
        </p:nvSpPr>
        <p:spPr>
          <a:xfrm>
            <a:off x="6061332" y="2297691"/>
            <a:ext cx="2685138" cy="165293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Rounded Rectangle 20"/>
          <p:cNvSpPr/>
          <p:nvPr/>
        </p:nvSpPr>
        <p:spPr>
          <a:xfrm>
            <a:off x="8897736" y="2307902"/>
            <a:ext cx="2685138" cy="165293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TextBox 10"/>
          <p:cNvSpPr txBox="1"/>
          <p:nvPr/>
        </p:nvSpPr>
        <p:spPr>
          <a:xfrm>
            <a:off x="525739" y="2391176"/>
            <a:ext cx="2629030" cy="1569660"/>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CA" sz="16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rPr>
              <a:t>New technologies</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CA" sz="16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rPr>
              <a:t>Location considerations</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CA" sz="16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rPr>
              <a:t>Deployment optimization</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CA" sz="16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rPr>
              <a:t>Green procurement practices</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CA" sz="16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endParaRPr>
          </a:p>
        </p:txBody>
      </p:sp>
      <p:sp>
        <p:nvSpPr>
          <p:cNvPr id="22" name="TextBox 21"/>
          <p:cNvSpPr txBox="1"/>
          <p:nvPr/>
        </p:nvSpPr>
        <p:spPr>
          <a:xfrm>
            <a:off x="3426379" y="2417615"/>
            <a:ext cx="2509136" cy="1815882"/>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CA" sz="16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rPr>
              <a:t>Power generation</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CA" sz="16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rPr>
              <a:t>Building certifications</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CA" sz="16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rPr>
              <a:t>ISO certifications</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CA" sz="16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rPr>
              <a:t>Materials (infrastructure)</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CA" sz="16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endParaRP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CA" sz="16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endParaRPr>
          </a:p>
        </p:txBody>
      </p:sp>
      <p:sp>
        <p:nvSpPr>
          <p:cNvPr id="23" name="TextBox 22"/>
          <p:cNvSpPr txBox="1"/>
          <p:nvPr/>
        </p:nvSpPr>
        <p:spPr>
          <a:xfrm>
            <a:off x="6312967" y="2315676"/>
            <a:ext cx="2509136" cy="2308324"/>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CA" sz="16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rPr>
              <a:t>Fleet management</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CA" sz="16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rPr>
              <a:t>Materials (instruments and disposables)</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CA" sz="16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rPr>
              <a:t>Processes / standards</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CA" sz="16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rPr>
              <a:t>Waste transport and disposal</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endParaRP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CA" sz="16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endParaRP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CA" sz="16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endParaRPr>
          </a:p>
        </p:txBody>
      </p:sp>
      <p:sp>
        <p:nvSpPr>
          <p:cNvPr id="24" name="TextBox 23"/>
          <p:cNvSpPr txBox="1"/>
          <p:nvPr/>
        </p:nvSpPr>
        <p:spPr>
          <a:xfrm>
            <a:off x="9069352" y="2391175"/>
            <a:ext cx="2509136" cy="1815882"/>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CA" sz="16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rPr>
              <a:t>Practices and regulations</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CA" sz="16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rPr>
              <a:t>Waste transport and disposal</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endParaRP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CA" sz="16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endParaRP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CA" sz="1600" b="0" i="0" u="none" strike="noStrike" kern="1200" cap="none" spc="0" normalizeH="0" baseline="0" noProof="0">
              <a:ln>
                <a:noFill/>
              </a:ln>
              <a:solidFill>
                <a:prstClr val="white"/>
              </a:solidFill>
              <a:effectLst/>
              <a:uLnTx/>
              <a:uFillTx/>
              <a:latin typeface="Calibri" panose="020F0502020204030204" pitchFamily="34" charset="0"/>
              <a:ea typeface="ヒラギノ角ゴ Pro W3" pitchFamily="127" charset="-128"/>
              <a:cs typeface="+mn-cs"/>
            </a:endParaRPr>
          </a:p>
        </p:txBody>
      </p:sp>
      <p:sp>
        <p:nvSpPr>
          <p:cNvPr id="25" name="TextBox 24"/>
          <p:cNvSpPr txBox="1"/>
          <p:nvPr/>
        </p:nvSpPr>
        <p:spPr>
          <a:xfrm>
            <a:off x="491113" y="4792214"/>
            <a:ext cx="11189053" cy="1200329"/>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Primary </a:t>
            </a:r>
            <a:r>
              <a:rPr kumimoji="0" lang="en-CA" sz="18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challenges </a:t>
            </a:r>
            <a:r>
              <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to implementing more environmentally sustainable processes, procedures, standards?</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CA" sz="18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Priorities</a:t>
            </a:r>
            <a:r>
              <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 around environmental sustainability (new technologies, fleet management, policy development, power generation, waste management, decommissioning practices, environmental assessments, other?)</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CA" sz="18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Suggestions </a:t>
            </a:r>
            <a:r>
              <a:rPr kumimoji="0" lang="en-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for focused areas of improvement on environmental sustainability of observations</a:t>
            </a:r>
          </a:p>
        </p:txBody>
      </p:sp>
      <p:sp>
        <p:nvSpPr>
          <p:cNvPr id="26" name="TextBox 25"/>
          <p:cNvSpPr txBox="1"/>
          <p:nvPr/>
        </p:nvSpPr>
        <p:spPr>
          <a:xfrm>
            <a:off x="408242" y="4440406"/>
            <a:ext cx="9749785" cy="26161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100" b="0" i="1"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 Note that not all info is within scope for the recommendations that will be developed, but will provide good baseline info for the report so will be included in the survey</a:t>
            </a:r>
          </a:p>
        </p:txBody>
      </p:sp>
      <p:sp>
        <p:nvSpPr>
          <p:cNvPr id="27" name="Right Arrow 26"/>
          <p:cNvSpPr/>
          <p:nvPr/>
        </p:nvSpPr>
        <p:spPr>
          <a:xfrm>
            <a:off x="2781300" y="1709260"/>
            <a:ext cx="988669" cy="35531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8" name="Right Arrow 27"/>
          <p:cNvSpPr/>
          <p:nvPr/>
        </p:nvSpPr>
        <p:spPr>
          <a:xfrm>
            <a:off x="5525546" y="1709260"/>
            <a:ext cx="988669" cy="35531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9" name="Right Arrow 28"/>
          <p:cNvSpPr/>
          <p:nvPr/>
        </p:nvSpPr>
        <p:spPr>
          <a:xfrm>
            <a:off x="8197174" y="1709260"/>
            <a:ext cx="988669" cy="35531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0" name="Slide Number Placeholder 3"/>
          <p:cNvSpPr>
            <a:spLocks noGrp="1"/>
          </p:cNvSpPr>
          <p:nvPr>
            <p:ph type="sldNum" sz="quarter" idx="10"/>
          </p:nvPr>
        </p:nvSpPr>
        <p:spPr>
          <a:xfrm>
            <a:off x="9138610" y="6496484"/>
            <a:ext cx="2844800" cy="270981"/>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8075564-AF6E-40FC-905A-F6C5E8D29614}" type="slidenum">
              <a:rPr kumimoji="0" lang="en-US" altLang="en-US" sz="1200" b="0" i="0" u="none" strike="noStrike" kern="1200" cap="none" spc="0" normalizeH="0" baseline="0" noProof="0">
                <a:ln>
                  <a:noFill/>
                </a:ln>
                <a:solidFill>
                  <a:prstClr val="black">
                    <a:tint val="75000"/>
                  </a:prstClr>
                </a:solidFill>
                <a:effectLst/>
                <a:uLnTx/>
                <a:uFillTx/>
                <a:latin typeface="Arial"/>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tint val="75000"/>
                </a:prstClr>
              </a:solidFill>
              <a:effectLst/>
              <a:uLnTx/>
              <a:uFillTx/>
              <a:latin typeface="Arial"/>
              <a:ea typeface="ヒラギノ角ゴ Pro W3" pitchFamily="127" charset="-128"/>
              <a:cs typeface="+mn-cs"/>
            </a:endParaRPr>
          </a:p>
        </p:txBody>
      </p:sp>
      <p:sp>
        <p:nvSpPr>
          <p:cNvPr id="31" name="Rounded Rectangle 30"/>
          <p:cNvSpPr/>
          <p:nvPr/>
        </p:nvSpPr>
        <p:spPr>
          <a:xfrm>
            <a:off x="408242" y="4039629"/>
            <a:ext cx="11170246" cy="40077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2" name="TextBox 31"/>
          <p:cNvSpPr txBox="1"/>
          <p:nvPr/>
        </p:nvSpPr>
        <p:spPr>
          <a:xfrm>
            <a:off x="3234787" y="4082879"/>
            <a:ext cx="6457587" cy="338554"/>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CA" sz="1600" b="0" i="0" u="none" strike="noStrike" kern="1200" cap="none" spc="600" normalizeH="0" baseline="0" noProof="0">
                <a:ln>
                  <a:noFill/>
                </a:ln>
                <a:solidFill>
                  <a:prstClr val="white"/>
                </a:solidFill>
                <a:effectLst/>
                <a:uLnTx/>
                <a:uFillTx/>
                <a:latin typeface="Calibri" panose="020F0502020204030204" pitchFamily="34" charset="0"/>
                <a:ea typeface="ヒラギノ角ゴ Pro W3" pitchFamily="127" charset="-128"/>
                <a:cs typeface="+mn-cs"/>
              </a:rPr>
              <a:t>Legislation, regulations, policies</a:t>
            </a:r>
          </a:p>
        </p:txBody>
      </p:sp>
      <p:pic>
        <p:nvPicPr>
          <p:cNvPr id="2" name="Picture 1">
            <a:extLst>
              <a:ext uri="{FF2B5EF4-FFF2-40B4-BE49-F238E27FC236}">
                <a16:creationId xmlns:a16="http://schemas.microsoft.com/office/drawing/2014/main" id="{2F3C4AEF-B40A-F35F-C30D-EE733D93B9F7}"/>
              </a:ext>
            </a:extLst>
          </p:cNvPr>
          <p:cNvPicPr>
            <a:picLocks noChangeAspect="1"/>
          </p:cNvPicPr>
          <p:nvPr/>
        </p:nvPicPr>
        <p:blipFill>
          <a:blip r:embed="rId2"/>
          <a:stretch>
            <a:fillRect/>
          </a:stretch>
        </p:blipFill>
        <p:spPr>
          <a:xfrm>
            <a:off x="-8625" y="4709895"/>
            <a:ext cx="152421" cy="2152950"/>
          </a:xfrm>
          <a:prstGeom prst="rect">
            <a:avLst/>
          </a:prstGeom>
        </p:spPr>
      </p:pic>
    </p:spTree>
    <p:extLst>
      <p:ext uri="{BB962C8B-B14F-4D97-AF65-F5344CB8AC3E}">
        <p14:creationId xmlns:p14="http://schemas.microsoft.com/office/powerpoint/2010/main" val="3471244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latin typeface="Century Gothic" panose="020B0502020202020204" pitchFamily="34" charset="0"/>
          </a:defRPr>
        </a:defPPr>
      </a:lstStyle>
    </a:txDef>
  </a:objectDefaults>
  <a:extraClrSchemeLst/>
</a:theme>
</file>

<file path=ppt/theme/theme3.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14d876b-62cc-43bb-abc1-9d013efad75e">
      <UserInfo>
        <DisplayName>Albert Fischer</DisplayName>
        <AccountId>241945</AccountId>
        <AccountType/>
      </UserInfo>
      <UserInfo>
        <DisplayName>Krunoslav PREMEC</DisplayName>
        <AccountId>55652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FD96979E1E4B409960509F1B29C56C" ma:contentTypeVersion="" ma:contentTypeDescription="Create a new document." ma:contentTypeScope="" ma:versionID="9fa763f22644f3852908b11bd41faa78">
  <xsd:schema xmlns:xsd="http://www.w3.org/2001/XMLSchema" xmlns:xs="http://www.w3.org/2001/XMLSchema" xmlns:p="http://schemas.microsoft.com/office/2006/metadata/properties" xmlns:ns2="f14d876b-62cc-43bb-abc1-9d013efad75e" targetNamespace="http://schemas.microsoft.com/office/2006/metadata/properties" ma:root="true" ma:fieldsID="38de8a32582e476379615190af83d8c3" ns2:_="">
    <xsd:import namespace="f14d876b-62cc-43bb-abc1-9d013efad75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4d876b-62cc-43bb-abc1-9d013efad7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BA3B44-D623-4C2A-AA23-C7D80C044A73}">
  <ds:schemaRefs>
    <ds:schemaRef ds:uri="http://schemas.microsoft.com/office/2006/metadata/properties"/>
    <ds:schemaRef ds:uri="http://schemas.microsoft.com/office/infopath/2007/PartnerControls"/>
    <ds:schemaRef ds:uri="0238f0ac-9b23-40a1-9bea-3608b3f97744"/>
    <ds:schemaRef ds:uri="9dd362d0-63f2-4e3c-ac06-664d054c738d"/>
    <ds:schemaRef ds:uri="96d886eb-95f6-47f3-bdfb-70dab5061c60"/>
    <ds:schemaRef ds:uri="3c76eea2-c21a-46e1-8f98-cfc2ba460d51"/>
    <ds:schemaRef ds:uri="http://schemas.microsoft.com/sharepoint/v3"/>
  </ds:schemaRefs>
</ds:datastoreItem>
</file>

<file path=customXml/itemProps2.xml><?xml version="1.0" encoding="utf-8"?>
<ds:datastoreItem xmlns:ds="http://schemas.openxmlformats.org/officeDocument/2006/customXml" ds:itemID="{8DBB8307-5D4F-4C8D-BE72-0C8D246BE0EE}"/>
</file>

<file path=customXml/itemProps3.xml><?xml version="1.0" encoding="utf-8"?>
<ds:datastoreItem xmlns:ds="http://schemas.openxmlformats.org/officeDocument/2006/customXml" ds:itemID="{5E565FD8-2DDA-4874-A528-7291DA8AE3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4985</TotalTime>
  <Words>3653</Words>
  <Application>Microsoft Office PowerPoint</Application>
  <PresentationFormat>Widescreen</PresentationFormat>
  <Paragraphs>500</Paragraphs>
  <Slides>28</Slides>
  <Notes>17</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28</vt:i4>
      </vt:variant>
    </vt:vector>
  </HeadingPairs>
  <TitlesOfParts>
    <vt:vector size="46" baseType="lpstr">
      <vt:lpstr>Aptos</vt:lpstr>
      <vt:lpstr>Arial</vt:lpstr>
      <vt:lpstr>Calibri</vt:lpstr>
      <vt:lpstr>Calibri Light</vt:lpstr>
      <vt:lpstr>Century Gothic</vt:lpstr>
      <vt:lpstr>Courier New</vt:lpstr>
      <vt:lpstr>Gill Sans Light</vt:lpstr>
      <vt:lpstr>Lato</vt:lpstr>
      <vt:lpstr>Roboto</vt:lpstr>
      <vt:lpstr>Segoe UI</vt:lpstr>
      <vt:lpstr>Symbol</vt:lpstr>
      <vt:lpstr>Times New Roman</vt:lpstr>
      <vt:lpstr>Verdana</vt:lpstr>
      <vt:lpstr>Wingdings</vt:lpstr>
      <vt:lpstr>ヒラギノ角ゴ Pro W3</vt:lpstr>
      <vt:lpstr>Office Theme</vt:lpstr>
      <vt:lpstr>1_Office Theme</vt:lpstr>
      <vt:lpstr>WMO_WHITE_Powerpoint_en_fr</vt:lpstr>
      <vt:lpstr>PowerPoint Presentation</vt:lpstr>
      <vt:lpstr>PowerPoint Presentation</vt:lpstr>
      <vt:lpstr>Observing systems and operations have environmental impacts…</vt:lpstr>
      <vt:lpstr>Organizations around the world are shifting to "greener" policies and practices…</vt:lpstr>
      <vt:lpstr>The international Focal Point coordinates plans and activities to develop recommendations for WMO WIGOS regulatory material</vt:lpstr>
      <vt:lpstr>Observing systems and practices vary in degree of environmental impact and criticality to weather and climate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survey results framed how environmentally sustainable practices are viewed and prioritized by Members…</vt:lpstr>
      <vt:lpstr>The WMO initiative on environmental sustainability of observing systems and methods will advance recommendations…</vt:lpstr>
      <vt:lpstr>The WMO Virtual Workshop on Environmental Sustainability of Observing Systems and Methods…</vt:lpstr>
      <vt:lpstr>A holistic, end-to-end approach to observing systems can identify avenues to enhance environmental sustainability…</vt:lpstr>
      <vt:lpstr>International guidance, standards, and best practices are needed for coordinated advancement…</vt:lpstr>
      <vt:lpstr>Through the presentations and discussions at the workshop, recurring themes emerged…</vt:lpstr>
      <vt:lpstr>PowerPoint Presentation</vt:lpstr>
      <vt:lpstr>The Meteorological Technology World Expo (MTWE) hosted a forum on advancing the environmental sustainability of observing systems &amp; methods</vt:lpstr>
      <vt:lpstr>PowerPoint Presentation</vt:lpstr>
      <vt:lpstr>PowerPoint Presentation</vt:lpstr>
      <vt:lpstr>Active wide-scale participation is key to progress towards sustainable observing systems…</vt:lpstr>
      <vt:lpstr>An event will be hosted at TECO 2024 in Vienna, Austria…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Klara Josipovic</dc:creator>
  <cp:lastModifiedBy>Kaya,Shannon (elle | she, her) (ECCC)</cp:lastModifiedBy>
  <cp:revision>25</cp:revision>
  <dcterms:created xsi:type="dcterms:W3CDTF">2024-01-11T14:19:20Z</dcterms:created>
  <dcterms:modified xsi:type="dcterms:W3CDTF">2024-04-11T20:47:06Z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0x0101002BFD96979E1E4B409960509F1B29C56C</vt:lpwstr>
  </property>
  <property fmtid="{D5CDD505-2E9C-101B-9397-08002B2CF9AE}" pid="3" name="_dlc_DocIdItemGuid">
    <vt:lpwstr>d9410c5b-4b37-4c8f-8899-06403149ffc9</vt:lpwstr>
  </property>
  <property fmtid="{D5CDD505-2E9C-101B-9397-08002B2CF9AE}" pid="4" name="MediaServiceImageTags">
    <vt:lpwstr/>
  </property>
</Properties>
</file>